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Inter SemiBold"/>
      <p:regular r:id="rId20"/>
      <p:bold r:id="rId21"/>
      <p:italic r:id="rId22"/>
      <p:boldItalic r:id="rId23"/>
    </p:embeddedFont>
    <p:embeddedFont>
      <p:font typeface="Inter"/>
      <p:regular r:id="rId24"/>
      <p:bold r:id="rId25"/>
      <p:italic r:id="rId26"/>
      <p:boldItalic r:id="rId27"/>
    </p:embeddedFont>
    <p:embeddedFont>
      <p:font typeface="Space Grotesk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F37CE92-8B1D-42E1-AA03-8D1A55EEC3DD}">
  <a:tblStyle styleId="{DF37CE92-8B1D-42E1-AA03-8D1A55EEC3D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regular.fntdata"/><Relationship Id="rId22" Type="http://schemas.openxmlformats.org/officeDocument/2006/relationships/font" Target="fonts/InterSemiBold-italic.fntdata"/><Relationship Id="rId21" Type="http://schemas.openxmlformats.org/officeDocument/2006/relationships/font" Target="fonts/InterSemiBold-bold.fntdata"/><Relationship Id="rId24" Type="http://schemas.openxmlformats.org/officeDocument/2006/relationships/font" Target="fonts/Inter-regular.fntdata"/><Relationship Id="rId23" Type="http://schemas.openxmlformats.org/officeDocument/2006/relationships/font" Target="fonts/InterSemi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ter-italic.fntdata"/><Relationship Id="rId25" Type="http://schemas.openxmlformats.org/officeDocument/2006/relationships/font" Target="fonts/Inter-bold.fntdata"/><Relationship Id="rId28" Type="http://schemas.openxmlformats.org/officeDocument/2006/relationships/font" Target="fonts/SpaceGrotesk-regular.fntdata"/><Relationship Id="rId27" Type="http://schemas.openxmlformats.org/officeDocument/2006/relationships/font" Target="fonts/Inter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SpaceGrotesk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png"/><Relationship Id="rId4" Type="http://schemas.openxmlformats.org/officeDocument/2006/relationships/image" Target="../media/image51.png"/><Relationship Id="rId9" Type="http://schemas.openxmlformats.org/officeDocument/2006/relationships/image" Target="../media/image64.png"/><Relationship Id="rId5" Type="http://schemas.openxmlformats.org/officeDocument/2006/relationships/image" Target="../media/image69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72.png"/><Relationship Id="rId1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png"/><Relationship Id="rId4" Type="http://schemas.openxmlformats.org/officeDocument/2006/relationships/image" Target="../media/image57.png"/><Relationship Id="rId9" Type="http://schemas.openxmlformats.org/officeDocument/2006/relationships/image" Target="../media/image73.png"/><Relationship Id="rId5" Type="http://schemas.openxmlformats.org/officeDocument/2006/relationships/image" Target="../media/image58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hyperlink" Target="mailto:fmardonov76@gmail.com" TargetMode="External"/><Relationship Id="rId5" Type="http://schemas.openxmlformats.org/officeDocument/2006/relationships/hyperlink" Target="https://inficode1.netlify.app/" TargetMode="External"/><Relationship Id="rId6" Type="http://schemas.openxmlformats.org/officeDocument/2006/relationships/image" Target="../media/image71.png"/><Relationship Id="rId7" Type="http://schemas.openxmlformats.org/officeDocument/2006/relationships/hyperlink" Target="mailto:fmardonov76@gmail.com" TargetMode="External"/><Relationship Id="rId8" Type="http://schemas.openxmlformats.org/officeDocument/2006/relationships/hyperlink" Target="mailto:fmardonov76@gmail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5.png"/><Relationship Id="rId13" Type="http://schemas.openxmlformats.org/officeDocument/2006/relationships/image" Target="../media/image47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Relationship Id="rId15" Type="http://schemas.openxmlformats.org/officeDocument/2006/relationships/image" Target="../media/image35.png"/><Relationship Id="rId14" Type="http://schemas.openxmlformats.org/officeDocument/2006/relationships/image" Target="../media/image26.png"/><Relationship Id="rId5" Type="http://schemas.openxmlformats.org/officeDocument/2006/relationships/image" Target="../media/image19.png"/><Relationship Id="rId6" Type="http://schemas.openxmlformats.org/officeDocument/2006/relationships/image" Target="../media/image10.png"/><Relationship Id="rId7" Type="http://schemas.openxmlformats.org/officeDocument/2006/relationships/image" Target="../media/image9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27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9" Type="http://schemas.openxmlformats.org/officeDocument/2006/relationships/image" Target="../media/image23.png"/><Relationship Id="rId5" Type="http://schemas.openxmlformats.org/officeDocument/2006/relationships/image" Target="../media/image18.png"/><Relationship Id="rId6" Type="http://schemas.openxmlformats.org/officeDocument/2006/relationships/image" Target="../media/image21.png"/><Relationship Id="rId7" Type="http://schemas.openxmlformats.org/officeDocument/2006/relationships/image" Target="../media/image60.png"/><Relationship Id="rId8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0.png"/><Relationship Id="rId9" Type="http://schemas.openxmlformats.org/officeDocument/2006/relationships/image" Target="../media/image32.png"/><Relationship Id="rId5" Type="http://schemas.openxmlformats.org/officeDocument/2006/relationships/image" Target="../media/image36.png"/><Relationship Id="rId6" Type="http://schemas.openxmlformats.org/officeDocument/2006/relationships/image" Target="../media/image31.png"/><Relationship Id="rId7" Type="http://schemas.openxmlformats.org/officeDocument/2006/relationships/image" Target="../media/image29.png"/><Relationship Id="rId8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50.png"/><Relationship Id="rId9" Type="http://schemas.openxmlformats.org/officeDocument/2006/relationships/image" Target="../media/image38.png"/><Relationship Id="rId5" Type="http://schemas.openxmlformats.org/officeDocument/2006/relationships/image" Target="../media/image55.png"/><Relationship Id="rId6" Type="http://schemas.openxmlformats.org/officeDocument/2006/relationships/image" Target="../media/image39.png"/><Relationship Id="rId7" Type="http://schemas.openxmlformats.org/officeDocument/2006/relationships/image" Target="../media/image37.png"/><Relationship Id="rId8" Type="http://schemas.openxmlformats.org/officeDocument/2006/relationships/image" Target="../media/image4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5" Type="http://schemas.openxmlformats.org/officeDocument/2006/relationships/image" Target="../media/image43.png"/><Relationship Id="rId6" Type="http://schemas.openxmlformats.org/officeDocument/2006/relationships/image" Target="../media/image63.png"/><Relationship Id="rId7" Type="http://schemas.openxmlformats.org/officeDocument/2006/relationships/image" Target="../media/image68.png"/><Relationship Id="rId8" Type="http://schemas.openxmlformats.org/officeDocument/2006/relationships/image" Target="../media/image4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935480" y="3736627"/>
            <a:ext cx="832104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AI-powered Computer Science Education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133600" y="4431952"/>
            <a:ext cx="79248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INFORMATIKANI O'RGANISHNING YANGI AVLODI</a:t>
            </a:r>
            <a:endParaRPr/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7437" y="2279302"/>
            <a:ext cx="9525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3410664" y="1869727"/>
            <a:ext cx="5370671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75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INFiCODE</a:t>
            </a:r>
            <a:endParaRPr/>
          </a:p>
        </p:txBody>
      </p:sp>
      <p:pic>
        <p:nvPicPr>
          <p:cNvPr descr="image.png" id="89" name="Google Shape;8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82062" y="2279302"/>
            <a:ext cx="9525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6" name="Google Shape;33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1743075"/>
            <a:ext cx="52768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2"/>
          <p:cNvSpPr txBox="1"/>
          <p:nvPr/>
        </p:nvSpPr>
        <p:spPr>
          <a:xfrm>
            <a:off x="1009650" y="1141428"/>
            <a:ext cx="48483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Faqat Computer Science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Tizim boshqa fanlarga chalg'imaydi. Tor ixtisoslashuv AI ning halutsinatsiyasini (xato ma'lumot berish ehtimolini) nolga yaqinlashtiradi.</a:t>
            </a:r>
            <a:endParaRPr/>
          </a:p>
        </p:txBody>
      </p:sp>
      <p:sp>
        <p:nvSpPr>
          <p:cNvPr id="338" name="Google Shape;338;p22"/>
          <p:cNvSpPr txBox="1"/>
          <p:nvPr/>
        </p:nvSpPr>
        <p:spPr>
          <a:xfrm>
            <a:off x="1009650" y="2676739"/>
            <a:ext cx="48483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Pedagogik Yondashuv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Talabaga tayyor yechimni yozib bermaydi. Buning o'rniga, yo'naltiruvchi savollar orqali uni mantiqiy o'ylashga va xatoni o'zi to'g'irlashiga undaydi.</a:t>
            </a:r>
            <a:endParaRPr/>
          </a:p>
        </p:txBody>
      </p:sp>
      <p:sp>
        <p:nvSpPr>
          <p:cNvPr id="339" name="Google Shape;339;p22"/>
          <p:cNvSpPr txBox="1"/>
          <p:nvPr/>
        </p:nvSpPr>
        <p:spPr>
          <a:xfrm>
            <a:off x="1009650" y="4212050"/>
            <a:ext cx="48483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Mukammal O'zbek Tili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Ingliz tilidagi murakkab dasturlash atamalari va konsepsiyalarini o'zbek tilida, kundalik misollar bilan tushuntira oladi.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1009650" y="5747360"/>
            <a:ext cx="48483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Tejamkor (Cost-Effective)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An'anaviy IT repetitoridan yoki o'quv markazidan 10 barobargacha arzon narxda 24/7 sifatli ta'lim olish imkoniyati.</a:t>
            </a:r>
            <a:endParaRPr/>
          </a:p>
        </p:txBody>
      </p:sp>
      <p:pic>
        <p:nvPicPr>
          <p:cNvPr descr="image.png" id="341" name="Google Shape;34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43650" y="1752600"/>
            <a:ext cx="5257800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2" name="Google Shape;34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117476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3" name="Google Shape;34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2710076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4" name="Google Shape;34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4245387"/>
            <a:ext cx="31432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5" name="Google Shape;345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1025" y="5780698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2"/>
          <p:cNvSpPr txBox="1"/>
          <p:nvPr/>
        </p:nvSpPr>
        <p:spPr>
          <a:xfrm>
            <a:off x="723900" y="227029"/>
            <a:ext cx="1143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Raqobatbardosh Ustunlik</a:t>
            </a:r>
            <a:endParaRPr/>
          </a:p>
        </p:txBody>
      </p:sp>
      <p:sp>
        <p:nvSpPr>
          <p:cNvPr id="347" name="Google Shape;347;p22"/>
          <p:cNvSpPr/>
          <p:nvPr/>
        </p:nvSpPr>
        <p:spPr>
          <a:xfrm>
            <a:off x="581025" y="227029"/>
            <a:ext cx="5730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43650" y="1743075"/>
            <a:ext cx="525780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3" name="Google Shape;3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3"/>
          <p:cNvSpPr/>
          <p:nvPr/>
        </p:nvSpPr>
        <p:spPr>
          <a:xfrm>
            <a:off x="581025" y="3867150"/>
            <a:ext cx="11029950" cy="381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3"/>
          <p:cNvSpPr txBox="1"/>
          <p:nvPr/>
        </p:nvSpPr>
        <p:spPr>
          <a:xfrm>
            <a:off x="517605" y="4171950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C3AED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Faza 1 - MVP</a:t>
            </a:r>
            <a:endParaRPr/>
          </a:p>
        </p:txBody>
      </p:sp>
      <p:sp>
        <p:nvSpPr>
          <p:cNvPr id="356" name="Google Shape;356;p23"/>
          <p:cNvSpPr txBox="1"/>
          <p:nvPr/>
        </p:nvSpPr>
        <p:spPr>
          <a:xfrm>
            <a:off x="581025" y="4610100"/>
            <a:ext cx="25367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Web platformaning ilk versiyasi ishga tushirilishi. Asosiy dasturlash tillari (Python, JS) integratsiyasi.</a:t>
            </a:r>
            <a:endParaRPr/>
          </a:p>
        </p:txBody>
      </p:sp>
      <p:sp>
        <p:nvSpPr>
          <p:cNvPr id="357" name="Google Shape;357;p23"/>
          <p:cNvSpPr txBox="1"/>
          <p:nvPr/>
        </p:nvSpPr>
        <p:spPr>
          <a:xfrm>
            <a:off x="3348614" y="1922264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Faza 2 - Beta Sinov</a:t>
            </a:r>
            <a:endParaRPr/>
          </a:p>
        </p:txBody>
      </p:sp>
      <p:sp>
        <p:nvSpPr>
          <p:cNvPr id="358" name="Google Shape;358;p23"/>
          <p:cNvSpPr txBox="1"/>
          <p:nvPr/>
        </p:nvSpPr>
        <p:spPr>
          <a:xfrm>
            <a:off x="3412033" y="2360414"/>
            <a:ext cx="25367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Tanlangan maktablar va o'quv markazlari bilan yopiq sinov. O'qituvchilar kabinetini yaratish.</a:t>
            </a:r>
            <a:endParaRPr/>
          </a:p>
        </p:txBody>
      </p:sp>
      <p:sp>
        <p:nvSpPr>
          <p:cNvPr id="359" name="Google Shape;359;p23"/>
          <p:cNvSpPr txBox="1"/>
          <p:nvPr/>
        </p:nvSpPr>
        <p:spPr>
          <a:xfrm>
            <a:off x="6179622" y="4171950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Faza 3 - Mobile App</a:t>
            </a:r>
            <a:endParaRPr/>
          </a:p>
        </p:txBody>
      </p:sp>
      <p:sp>
        <p:nvSpPr>
          <p:cNvPr id="360" name="Google Shape;360;p23"/>
          <p:cNvSpPr txBox="1"/>
          <p:nvPr/>
        </p:nvSpPr>
        <p:spPr>
          <a:xfrm>
            <a:off x="6243042" y="4610100"/>
            <a:ext cx="25367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Platformaning to'liq imkoniyatlarini taqdim etuvchi iOS va Android ilovalarining releasi.</a:t>
            </a:r>
            <a:endParaRPr/>
          </a:p>
        </p:txBody>
      </p:sp>
      <p:sp>
        <p:nvSpPr>
          <p:cNvPr id="361" name="Google Shape;361;p23"/>
          <p:cNvSpPr txBox="1"/>
          <p:nvPr/>
        </p:nvSpPr>
        <p:spPr>
          <a:xfrm>
            <a:off x="9010631" y="1922264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C3AED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Faza 4 - Kengayish</a:t>
            </a:r>
            <a:endParaRPr/>
          </a:p>
        </p:txBody>
      </p:sp>
      <p:sp>
        <p:nvSpPr>
          <p:cNvPr id="362" name="Google Shape;362;p23"/>
          <p:cNvSpPr txBox="1"/>
          <p:nvPr/>
        </p:nvSpPr>
        <p:spPr>
          <a:xfrm>
            <a:off x="9074050" y="2360414"/>
            <a:ext cx="25367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B2B hamkorliklarini yo'lga qo'yish, universitetlar bilan litsenziyalash va qo'shimcha tillarni qo'shish.</a:t>
            </a:r>
            <a:endParaRPr/>
          </a:p>
        </p:txBody>
      </p:sp>
      <p:sp>
        <p:nvSpPr>
          <p:cNvPr id="363" name="Google Shape;363;p23"/>
          <p:cNvSpPr/>
          <p:nvPr/>
        </p:nvSpPr>
        <p:spPr>
          <a:xfrm>
            <a:off x="1735112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3"/>
          <p:cNvSpPr/>
          <p:nvPr/>
        </p:nvSpPr>
        <p:spPr>
          <a:xfrm>
            <a:off x="4566121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3"/>
          <p:cNvSpPr/>
          <p:nvPr/>
        </p:nvSpPr>
        <p:spPr>
          <a:xfrm>
            <a:off x="7397129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3"/>
          <p:cNvSpPr/>
          <p:nvPr/>
        </p:nvSpPr>
        <p:spPr>
          <a:xfrm>
            <a:off x="10228138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3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Rivojlanish Rejasi (Roadmap)</a:t>
            </a:r>
            <a:endParaRPr/>
          </a:p>
        </p:txBody>
      </p:sp>
      <p:sp>
        <p:nvSpPr>
          <p:cNvPr id="368" name="Google Shape;368;p23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73" name="Google Shape;37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4" name="Google Shape;37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3300" y="2219325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5" name="Google Shape;37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0" y="2219325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6" name="Google Shape;37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74199" y="2219325"/>
            <a:ext cx="17145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4"/>
          <p:cNvSpPr txBox="1"/>
          <p:nvPr/>
        </p:nvSpPr>
        <p:spPr>
          <a:xfrm>
            <a:off x="1378017" y="4130175"/>
            <a:ext cx="176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F</a:t>
            </a:r>
            <a:r>
              <a:rPr b="1" lang="en-US" sz="2400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.Mardonov</a:t>
            </a:r>
            <a:endParaRPr/>
          </a:p>
        </p:txBody>
      </p:sp>
      <p:sp>
        <p:nvSpPr>
          <p:cNvPr id="378" name="Google Shape;378;p24"/>
          <p:cNvSpPr txBox="1"/>
          <p:nvPr/>
        </p:nvSpPr>
        <p:spPr>
          <a:xfrm>
            <a:off x="1631900" y="4552950"/>
            <a:ext cx="12573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6B6D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CEO &amp; Founder</a:t>
            </a:r>
            <a:endParaRPr/>
          </a:p>
        </p:txBody>
      </p:sp>
      <p:sp>
        <p:nvSpPr>
          <p:cNvPr id="379" name="Google Shape;379;p24"/>
          <p:cNvSpPr txBox="1"/>
          <p:nvPr/>
        </p:nvSpPr>
        <p:spPr>
          <a:xfrm>
            <a:off x="581025" y="4922490"/>
            <a:ext cx="3359199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Tech &amp; Business Strategist. Loyihaning umumiy boshqaruvi va biznes rivojlantirish.</a:t>
            </a:r>
            <a:endParaRPr/>
          </a:p>
        </p:txBody>
      </p:sp>
      <p:sp>
        <p:nvSpPr>
          <p:cNvPr id="380" name="Google Shape;380;p24"/>
          <p:cNvSpPr txBox="1"/>
          <p:nvPr/>
        </p:nvSpPr>
        <p:spPr>
          <a:xfrm>
            <a:off x="4775625" y="4130175"/>
            <a:ext cx="264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D</a:t>
            </a:r>
            <a:r>
              <a:rPr b="1" lang="en-US" sz="2400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.Rimbergenova</a:t>
            </a:r>
            <a:endParaRPr/>
          </a:p>
        </p:txBody>
      </p:sp>
      <p:sp>
        <p:nvSpPr>
          <p:cNvPr id="381" name="Google Shape;381;p24"/>
          <p:cNvSpPr txBox="1"/>
          <p:nvPr/>
        </p:nvSpPr>
        <p:spPr>
          <a:xfrm>
            <a:off x="5353050" y="4552950"/>
            <a:ext cx="14859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7C3AED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CTO / AI Engineer</a:t>
            </a:r>
            <a:endParaRPr/>
          </a:p>
        </p:txBody>
      </p:sp>
      <p:sp>
        <p:nvSpPr>
          <p:cNvPr id="382" name="Google Shape;382;p24"/>
          <p:cNvSpPr txBox="1"/>
          <p:nvPr/>
        </p:nvSpPr>
        <p:spPr>
          <a:xfrm>
            <a:off x="4416474" y="4922490"/>
            <a:ext cx="3359199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Platformaning texnik arxitekturasi va LLM modellari optimizatsiyasi bo'yicha mas'ul.</a:t>
            </a:r>
            <a:endParaRPr/>
          </a:p>
        </p:txBody>
      </p:sp>
      <p:sp>
        <p:nvSpPr>
          <p:cNvPr id="383" name="Google Shape;383;p24"/>
          <p:cNvSpPr txBox="1"/>
          <p:nvPr/>
        </p:nvSpPr>
        <p:spPr>
          <a:xfrm>
            <a:off x="8820327" y="4130163"/>
            <a:ext cx="2222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S</a:t>
            </a:r>
            <a:r>
              <a:rPr b="1" lang="en-US" sz="2400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.To’rabayeva</a:t>
            </a:r>
            <a:endParaRPr/>
          </a:p>
        </p:txBody>
      </p:sp>
      <p:sp>
        <p:nvSpPr>
          <p:cNvPr id="384" name="Google Shape;384;p24"/>
          <p:cNvSpPr txBox="1"/>
          <p:nvPr/>
        </p:nvSpPr>
        <p:spPr>
          <a:xfrm>
            <a:off x="9164687" y="4552950"/>
            <a:ext cx="15335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2563E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Head of Pedagogy</a:t>
            </a:r>
            <a:endParaRPr/>
          </a:p>
        </p:txBody>
      </p:sp>
      <p:sp>
        <p:nvSpPr>
          <p:cNvPr id="385" name="Google Shape;385;p24"/>
          <p:cNvSpPr txBox="1"/>
          <p:nvPr/>
        </p:nvSpPr>
        <p:spPr>
          <a:xfrm>
            <a:off x="8251924" y="4922490"/>
            <a:ext cx="3359199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Computer Science o'qituvchisi. AI pedagogik dizayni va o'quv dasturlarini ishlab chiqish.</a:t>
            </a:r>
            <a:endParaRPr/>
          </a:p>
        </p:txBody>
      </p:sp>
      <p:pic>
        <p:nvPicPr>
          <p:cNvPr descr="image.png" id="386" name="Google Shape;386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41400" y="2257425"/>
            <a:ext cx="1638300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7" name="Google Shape;387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76850" y="2257425"/>
            <a:ext cx="1638300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8" name="Google Shape;388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12299" y="2257425"/>
            <a:ext cx="1638300" cy="16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4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Bizning Jamoa</a:t>
            </a:r>
            <a:endParaRPr/>
          </a:p>
        </p:txBody>
      </p:sp>
      <p:sp>
        <p:nvSpPr>
          <p:cNvPr id="390" name="Google Shape;390;p24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78025" y="2193975"/>
            <a:ext cx="1765200" cy="176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92" name="Google Shape;392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958088" y="2161270"/>
            <a:ext cx="1830600" cy="1830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93" name="Google Shape;393;p24"/>
          <p:cNvPicPr preferRelativeResize="0"/>
          <p:nvPr/>
        </p:nvPicPr>
        <p:blipFill rotWithShape="1">
          <a:blip r:embed="rId11">
            <a:alphaModFix/>
          </a:blip>
          <a:srcRect b="16070" l="10400" r="16157" t="27544"/>
          <a:stretch/>
        </p:blipFill>
        <p:spPr>
          <a:xfrm>
            <a:off x="5193413" y="2139676"/>
            <a:ext cx="1830600" cy="1873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98" name="Google Shape;39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25"/>
          <p:cNvSpPr txBox="1"/>
          <p:nvPr/>
        </p:nvSpPr>
        <p:spPr>
          <a:xfrm>
            <a:off x="1495425" y="1739205"/>
            <a:ext cx="920115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Kelajakni Birga Quramiz!</a:t>
            </a:r>
            <a:endParaRPr/>
          </a:p>
        </p:txBody>
      </p:sp>
      <p:sp>
        <p:nvSpPr>
          <p:cNvPr id="400" name="Google Shape;400;p25"/>
          <p:cNvSpPr txBox="1"/>
          <p:nvPr/>
        </p:nvSpPr>
        <p:spPr>
          <a:xfrm>
            <a:off x="668775" y="3002305"/>
            <a:ext cx="110301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rgbClr val="FFFFFF"/>
                </a:solidFill>
                <a:highlight>
                  <a:srgbClr val="4A5DF9"/>
                </a:highlight>
              </a:rPr>
              <a:t>InfiCode — Kelajak dasturchilari shu yerda boshlanadi</a:t>
            </a:r>
            <a:r>
              <a:rPr lang="en-US" sz="2600">
                <a:solidFill>
                  <a:schemeClr val="dk1"/>
                </a:solidFill>
              </a:rPr>
              <a:t> </a:t>
            </a:r>
            <a:endParaRPr sz="3300"/>
          </a:p>
        </p:txBody>
      </p:sp>
      <p:pic>
        <p:nvPicPr>
          <p:cNvPr descr="image.png" id="401" name="Google Shape;40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5800" y="4202240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5"/>
          <p:cNvSpPr txBox="1"/>
          <p:nvPr/>
        </p:nvSpPr>
        <p:spPr>
          <a:xfrm>
            <a:off x="3667275" y="4564696"/>
            <a:ext cx="2067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5"/>
              </a:rPr>
              <a:t>https://inficode1.netlify.app/</a:t>
            </a:r>
            <a:endParaRPr/>
          </a:p>
        </p:txBody>
      </p:sp>
      <p:pic>
        <p:nvPicPr>
          <p:cNvPr descr="image.png" id="403" name="Google Shape;40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77100" y="4189707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5"/>
          <p:cNvSpPr txBox="1"/>
          <p:nvPr/>
        </p:nvSpPr>
        <p:spPr>
          <a:xfrm>
            <a:off x="6575258" y="4577224"/>
            <a:ext cx="1733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7"/>
              </a:rPr>
              <a:t>fmardonov76</a:t>
            </a:r>
            <a:r>
              <a:rPr b="0" i="0" lang="en-US" sz="1500" u="sng" cap="none" strike="noStrike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8"/>
              </a:rPr>
              <a:t>@</a:t>
            </a:r>
            <a:r>
              <a:rPr lang="en-US" sz="15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9"/>
              </a:rPr>
              <a:t>gmail.com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525934"/>
            <a:ext cx="5372100" cy="2832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1525934"/>
            <a:ext cx="5372100" cy="2832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4644326"/>
            <a:ext cx="537210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4644326"/>
            <a:ext cx="5372101" cy="21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581025" y="803584"/>
            <a:ext cx="110301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Bugungi kunda informatika va dasturlashni o'rganayotgan o'quvchilar asosan quyidagi 4 ta yirik to'siqqa duch kelishadi: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531858" y="2573684"/>
            <a:ext cx="347043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Individual Yordam Yo'q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876300" y="3097559"/>
            <a:ext cx="47815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O'qituvchilar barcha o'quvchilarga birdek vaqt ajrata olmaydi. O'quvchilar uyga vazifada yoki kod yozishda yordamsiz qoladi.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7949803" y="2573684"/>
            <a:ext cx="195024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Tezlik Har Xil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6534150" y="3097559"/>
            <a:ext cx="47815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Har bir talabaning ma'lumotni qabul qilish tezligi va darajasi turlicha, an'anaviy ta'lim bunga moslasha olmaydi.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1276826" y="5450470"/>
            <a:ext cx="398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Xatolarni Tushunish Qiyin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876300" y="5974345"/>
            <a:ext cx="47817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Dasturlashdagi sintaktik va mantiqiy xatolar (buglar) boshlang'ich o'quvchilar uchun tushunarsiz va murakkab.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7419736" y="5426266"/>
            <a:ext cx="301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Tarqoq Ma'lumotlar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6534150" y="5950141"/>
            <a:ext cx="47817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Internetda ma'lumotlar haddan tashqari ko'p, lekin ular tizimsiz va yangi o'rganuvchilar uchun moslashtirilmagan.</a:t>
            </a:r>
            <a:endParaRPr/>
          </a:p>
        </p:txBody>
      </p:sp>
      <p:pic>
        <p:nvPicPr>
          <p:cNvPr descr="image.png" id="108" name="Google Shape;10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1325" y="1868834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96325" y="186883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38475" y="474562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96325" y="472141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/>
          <p:nvPr/>
        </p:nvSpPr>
        <p:spPr>
          <a:xfrm>
            <a:off x="723900" y="117291"/>
            <a:ext cx="1143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Muammo</a:t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581025" y="117291"/>
            <a:ext cx="5730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8" name="Google Shape;11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2219325"/>
            <a:ext cx="52768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260027" y="1209886"/>
            <a:ext cx="5540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AI Mentor for Computer Science</a:t>
            </a:r>
            <a:endParaRPr/>
          </a:p>
        </p:txBody>
      </p:sp>
      <p:pic>
        <p:nvPicPr>
          <p:cNvPr descr="image.png" id="120" name="Google Shape;12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17210" y="5665850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1" name="Google Shape;12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74410" y="5665850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31610" y="5665850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50710" y="5665850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69810" y="5665850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188910" y="5665850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343650" y="2228850"/>
            <a:ext cx="525780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688652" y="2276686"/>
            <a:ext cx="48483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Informatika bo'yicha maxsus AI mentor: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Boshqa sohalarga aralashmasdan, aynan IT asoslarini mukammal o'rgatadi.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688652" y="3507197"/>
            <a:ext cx="4848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Dasturlashni tushuntiradi: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Qiyin algoritmlar va tushunchalarni o'zbek tilida sodda izohlaydi.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688652" y="4737708"/>
            <a:ext cx="4848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Kodlarni analiz qiladi: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O'quvchi xatosini (Bug) aniq topib, qayerda ekanligini ko'rsatadi.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688652" y="5968219"/>
            <a:ext cx="4848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Amaliy mashqlar beradi: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O'quvchining darajasiga moslashtirilgan interaktiv vazifalar tuzadi.</a:t>
            </a:r>
            <a:endParaRPr/>
          </a:p>
        </p:txBody>
      </p:sp>
      <p:pic>
        <p:nvPicPr>
          <p:cNvPr descr="image.png" id="131" name="Google Shape;131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60027" y="2310024"/>
            <a:ext cx="31432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60027" y="354053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60027" y="4771046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60027" y="6001556"/>
            <a:ext cx="31432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402902" y="295487"/>
            <a:ext cx="1143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Yechim — InfiCode</a:t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260027" y="295487"/>
            <a:ext cx="5730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353175" y="2242825"/>
            <a:ext cx="5257801" cy="330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6"/>
          <p:cNvSpPr/>
          <p:nvPr/>
        </p:nvSpPr>
        <p:spPr>
          <a:xfrm>
            <a:off x="581025" y="1971675"/>
            <a:ext cx="11029950" cy="3828901"/>
          </a:xfrm>
          <a:prstGeom prst="roundRect">
            <a:avLst>
              <a:gd fmla="val 0" name="adj"/>
            </a:avLst>
          </a:prstGeom>
          <a:solidFill>
            <a:srgbClr val="1E293B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4" name="Google Shape;144;p16"/>
          <p:cNvGraphicFramePr/>
          <p:nvPr/>
        </p:nvGraphicFramePr>
        <p:xfrm>
          <a:off x="581025" y="19716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{DF37CE92-8B1D-42E1-AA03-8D1A55EEC3DD}</a:tableStyleId>
              </a:tblPr>
              <a:tblGrid>
                <a:gridCol w="3131650"/>
                <a:gridCol w="2422625"/>
                <a:gridCol w="2127200"/>
                <a:gridCol w="2087750"/>
                <a:gridCol w="1260725"/>
              </a:tblGrid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6B6D4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Xususiyatlar / Yechimlar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6B6D4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An'anaviy O'qituvchi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6B6D4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YouTube / Kurslar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6B6D4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Oddiy AI Chatbot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7C3AED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InfiCode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F8FAFC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24/7 Mavjudlik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F8FAFC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Shaxsiylashtirilgan Feedback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F8FAFC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Faqat Informatika &amp; Dasturlash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F8FAFC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Pedagogik (O'ylashga Undash)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F8FAFC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Yangi O'rganuvchilar Uchun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2857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63500" marL="3143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</a:tbl>
          </a:graphicData>
        </a:graphic>
      </p:graphicFrame>
      <p:sp>
        <p:nvSpPr>
          <p:cNvPr id="145" name="Google Shape;145;p16"/>
          <p:cNvSpPr/>
          <p:nvPr/>
        </p:nvSpPr>
        <p:spPr>
          <a:xfrm>
            <a:off x="581025" y="2614612"/>
            <a:ext cx="3131641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3712666" y="2614612"/>
            <a:ext cx="242262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6135290" y="2614612"/>
            <a:ext cx="212720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8262491" y="2614612"/>
            <a:ext cx="208776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10350251" y="2614612"/>
            <a:ext cx="126072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581025" y="3250852"/>
            <a:ext cx="3131641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3712666" y="3250852"/>
            <a:ext cx="242262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6135290" y="3250852"/>
            <a:ext cx="212720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8262491" y="3250852"/>
            <a:ext cx="208776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10350251" y="3250852"/>
            <a:ext cx="126072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581025" y="3887092"/>
            <a:ext cx="3131641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3712666" y="3887092"/>
            <a:ext cx="242262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135290" y="3887092"/>
            <a:ext cx="212720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8262491" y="3887092"/>
            <a:ext cx="208776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10350251" y="3887092"/>
            <a:ext cx="126072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581025" y="4523333"/>
            <a:ext cx="3131641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3712666" y="4523333"/>
            <a:ext cx="242262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6135290" y="4523333"/>
            <a:ext cx="212720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8262491" y="4523333"/>
            <a:ext cx="208776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10350251" y="4523333"/>
            <a:ext cx="126072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581025" y="5159573"/>
            <a:ext cx="3131641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6"/>
          <p:cNvSpPr/>
          <p:nvPr/>
        </p:nvSpPr>
        <p:spPr>
          <a:xfrm>
            <a:off x="3712666" y="5159573"/>
            <a:ext cx="242262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6"/>
          <p:cNvSpPr/>
          <p:nvPr/>
        </p:nvSpPr>
        <p:spPr>
          <a:xfrm>
            <a:off x="6135290" y="5159573"/>
            <a:ext cx="212720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8262491" y="5159573"/>
            <a:ext cx="208776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10350251" y="5159573"/>
            <a:ext cx="126072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0" name="Google Shape;17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3091" y="407283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80526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80526" y="534531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23966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20646" y="534531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20646" y="470907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23966" y="470907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98803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23966" y="407283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38253" y="534531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880526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80526" y="470907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06358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20646" y="407283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13091" y="470907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38253" y="280035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3091" y="343659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880526" y="407283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098803" y="534531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9" name="Google Shape;189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206358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0" name="Google Shape;190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38253" y="280035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98803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206358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80526" y="280035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23966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3091" y="343659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06358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880526" y="343659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23966" y="407283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3091" y="407283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20646" y="407283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880526" y="407283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23966" y="470907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13091" y="470907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20646" y="470907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80526" y="470907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38253" y="534531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098803" y="5345310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20646" y="5345310"/>
            <a:ext cx="1714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80526" y="5345310"/>
            <a:ext cx="2000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6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Nega Mavjud Yechimlar Yetarli Emas?</a:t>
            </a:r>
            <a:endParaRPr/>
          </a:p>
        </p:txBody>
      </p:sp>
      <p:sp>
        <p:nvSpPr>
          <p:cNvPr id="211" name="Google Shape;211;p16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6" name="Google Shape;2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/>
          <p:nvPr/>
        </p:nvSpPr>
        <p:spPr>
          <a:xfrm>
            <a:off x="581025" y="3867150"/>
            <a:ext cx="11029950" cy="38100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7"/>
          <p:cNvSpPr txBox="1"/>
          <p:nvPr/>
        </p:nvSpPr>
        <p:spPr>
          <a:xfrm>
            <a:off x="517605" y="4171950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1. So'rov yoki Kod</a:t>
            </a:r>
            <a:endParaRPr/>
          </a:p>
        </p:txBody>
      </p:sp>
      <p:sp>
        <p:nvSpPr>
          <p:cNvPr id="219" name="Google Shape;219;p17"/>
          <p:cNvSpPr txBox="1"/>
          <p:nvPr/>
        </p:nvSpPr>
        <p:spPr>
          <a:xfrm>
            <a:off x="581025" y="4610100"/>
            <a:ext cx="2536775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O'quvchi platformaga tushunmagan mavzusini yozadi yoki xato ishlayotgan kodini kiritadi.</a:t>
            </a:r>
            <a:endParaRPr/>
          </a:p>
        </p:txBody>
      </p:sp>
      <p:sp>
        <p:nvSpPr>
          <p:cNvPr id="220" name="Google Shape;220;p17"/>
          <p:cNvSpPr txBox="1"/>
          <p:nvPr/>
        </p:nvSpPr>
        <p:spPr>
          <a:xfrm>
            <a:off x="3348614" y="2196554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2. AI Tahlili</a:t>
            </a:r>
            <a:endParaRPr/>
          </a:p>
        </p:txBody>
      </p:sp>
      <p:sp>
        <p:nvSpPr>
          <p:cNvPr id="221" name="Google Shape;221;p17"/>
          <p:cNvSpPr txBox="1"/>
          <p:nvPr/>
        </p:nvSpPr>
        <p:spPr>
          <a:xfrm>
            <a:off x="3412033" y="2634704"/>
            <a:ext cx="25367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InfiCode mantiqiy va sintaktik xatolarni soniyalar ichida aniqlaydi va analiz qiladi.</a:t>
            </a:r>
            <a:endParaRPr/>
          </a:p>
        </p:txBody>
      </p:sp>
      <p:sp>
        <p:nvSpPr>
          <p:cNvPr id="222" name="Google Shape;222;p17"/>
          <p:cNvSpPr txBox="1"/>
          <p:nvPr/>
        </p:nvSpPr>
        <p:spPr>
          <a:xfrm>
            <a:off x="6179622" y="4171950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3. Tushuntirish</a:t>
            </a:r>
            <a:endParaRPr/>
          </a:p>
        </p:txBody>
      </p:sp>
      <p:sp>
        <p:nvSpPr>
          <p:cNvPr id="223" name="Google Shape;223;p17"/>
          <p:cNvSpPr txBox="1"/>
          <p:nvPr/>
        </p:nvSpPr>
        <p:spPr>
          <a:xfrm>
            <a:off x="6243042" y="4610100"/>
            <a:ext cx="25367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AI to'g'ridan-to'g'ri tayyor kod bermaydi, balki o'quvchiga xatoning sababini tushuntiradi.</a:t>
            </a:r>
            <a:endParaRPr/>
          </a:p>
        </p:txBody>
      </p:sp>
      <p:sp>
        <p:nvSpPr>
          <p:cNvPr id="224" name="Google Shape;224;p17"/>
          <p:cNvSpPr txBox="1"/>
          <p:nvPr/>
        </p:nvSpPr>
        <p:spPr>
          <a:xfrm>
            <a:off x="9010631" y="2196554"/>
            <a:ext cx="266361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4. Amaliyot</a:t>
            </a:r>
            <a:endParaRPr/>
          </a:p>
        </p:txBody>
      </p:sp>
      <p:sp>
        <p:nvSpPr>
          <p:cNvPr id="225" name="Google Shape;225;p17"/>
          <p:cNvSpPr txBox="1"/>
          <p:nvPr/>
        </p:nvSpPr>
        <p:spPr>
          <a:xfrm>
            <a:off x="9074050" y="2634704"/>
            <a:ext cx="25367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Talaba xatosini o'zi to'g'irlaydi, platformada ishga tushiradi va keyingi bosqichga o'tadi.</a:t>
            </a:r>
            <a:endParaRPr/>
          </a:p>
        </p:txBody>
      </p:sp>
      <p:sp>
        <p:nvSpPr>
          <p:cNvPr id="226" name="Google Shape;226;p17"/>
          <p:cNvSpPr/>
          <p:nvPr/>
        </p:nvSpPr>
        <p:spPr>
          <a:xfrm>
            <a:off x="1735112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7"/>
          <p:cNvSpPr/>
          <p:nvPr/>
        </p:nvSpPr>
        <p:spPr>
          <a:xfrm>
            <a:off x="4566121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7"/>
          <p:cNvSpPr/>
          <p:nvPr/>
        </p:nvSpPr>
        <p:spPr>
          <a:xfrm>
            <a:off x="7397129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0228138" y="377190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0F172A"/>
          </a:solidFill>
          <a:ln cap="flat" cmpd="sng" w="381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Platforma Qanday Ishlaydi?</a:t>
            </a:r>
            <a:endParaRPr/>
          </a:p>
        </p:txBody>
      </p:sp>
      <p:sp>
        <p:nvSpPr>
          <p:cNvPr id="231" name="Google Shape;231;p17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6" name="Google Shape;23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465064"/>
            <a:ext cx="3486150" cy="4842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8" name="Google Shape;23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465064"/>
            <a:ext cx="3486150" cy="4842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465064"/>
            <a:ext cx="3486150" cy="484242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8"/>
          <p:cNvSpPr txBox="1"/>
          <p:nvPr/>
        </p:nvSpPr>
        <p:spPr>
          <a:xfrm>
            <a:off x="758904" y="4046339"/>
            <a:ext cx="3130391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Maktab O'quvchilari</a:t>
            </a: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781050" y="4570214"/>
            <a:ext cx="30861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Informatika darslarini o'zlashtirish, mantiqiy fikrlashni shakllantirish va fundamental bilimlarni olish.</a:t>
            </a:r>
            <a:endParaRPr/>
          </a:p>
        </p:txBody>
      </p:sp>
      <p:sp>
        <p:nvSpPr>
          <p:cNvPr id="242" name="Google Shape;242;p18"/>
          <p:cNvSpPr txBox="1"/>
          <p:nvPr/>
        </p:nvSpPr>
        <p:spPr>
          <a:xfrm>
            <a:off x="4475797" y="4046339"/>
            <a:ext cx="3240405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Universitet Talabalari</a:t>
            </a:r>
            <a:endParaRPr/>
          </a:p>
        </p:txBody>
      </p:sp>
      <p:sp>
        <p:nvSpPr>
          <p:cNvPr id="243" name="Google Shape;243;p18"/>
          <p:cNvSpPr txBox="1"/>
          <p:nvPr/>
        </p:nvSpPr>
        <p:spPr>
          <a:xfrm>
            <a:off x="4552950" y="4951214"/>
            <a:ext cx="30861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Computer Science, algoritmlar va ma'lumotlar tuzilmasini chuqur o'rganish, kurs ishlarini tahlil qilish.</a:t>
            </a:r>
            <a:endParaRPr/>
          </a:p>
        </p:txBody>
      </p:sp>
      <p:sp>
        <p:nvSpPr>
          <p:cNvPr id="244" name="Google Shape;244;p18"/>
          <p:cNvSpPr txBox="1"/>
          <p:nvPr/>
        </p:nvSpPr>
        <p:spPr>
          <a:xfrm>
            <a:off x="8377713" y="4046339"/>
            <a:ext cx="2980372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Kurs O'quvchilari</a:t>
            </a:r>
            <a:endParaRPr/>
          </a:p>
        </p:txBody>
      </p:sp>
      <p:sp>
        <p:nvSpPr>
          <p:cNvPr id="245" name="Google Shape;245;p18"/>
          <p:cNvSpPr txBox="1"/>
          <p:nvPr/>
        </p:nvSpPr>
        <p:spPr>
          <a:xfrm>
            <a:off x="8324850" y="4570214"/>
            <a:ext cx="30861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O'quv markazlari talabalari va mustaqil (self-study) o'rganuvchilar uchun qo'shimcha amaliyot maydoni.</a:t>
            </a:r>
            <a:endParaRPr/>
          </a:p>
        </p:txBody>
      </p:sp>
      <p:pic>
        <p:nvPicPr>
          <p:cNvPr descr="image.png" id="246" name="Google Shape;246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28787" y="1855589"/>
            <a:ext cx="119062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76900" y="1855589"/>
            <a:ext cx="8382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8" name="Google Shape;248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272587" y="1855589"/>
            <a:ext cx="1190625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8"/>
          <p:cNvSpPr txBox="1"/>
          <p:nvPr/>
        </p:nvSpPr>
        <p:spPr>
          <a:xfrm>
            <a:off x="723900" y="550664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Maqsadli Auditoriya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>
            <a:off x="581025" y="550664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5" name="Google Shape;25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6" name="Google Shape;25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335583"/>
            <a:ext cx="5372100" cy="2544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7" name="Google Shape;25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1335583"/>
            <a:ext cx="5372100" cy="2544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8" name="Google Shape;25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4166294"/>
            <a:ext cx="53721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9" name="Google Shape;25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38875" y="4166294"/>
            <a:ext cx="5372100" cy="22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9"/>
          <p:cNvSpPr txBox="1"/>
          <p:nvPr/>
        </p:nvSpPr>
        <p:spPr>
          <a:xfrm>
            <a:off x="971550" y="2249983"/>
            <a:ext cx="459105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Katta Til Modellari (LLM) da chegaralangan yondashuv: Platforma qat'iy ravishda </a:t>
            </a:r>
            <a:r>
              <a:rPr b="1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faqat</a:t>
            </a: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IT, dasturlash va Computer Science mavzulariga javob beradi. Boshqa fanlar bloklanadi.</a:t>
            </a:r>
            <a:endParaRPr/>
          </a:p>
        </p:txBody>
      </p:sp>
      <p:sp>
        <p:nvSpPr>
          <p:cNvPr id="261" name="Google Shape;261;p19"/>
          <p:cNvSpPr txBox="1"/>
          <p:nvPr/>
        </p:nvSpPr>
        <p:spPr>
          <a:xfrm>
            <a:off x="6629400" y="2249983"/>
            <a:ext cx="45910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O'quvchi yozgan kodni qatorma-qator tekshiradi, sintaksis va mantiqiy xatolarni ajratib ko'rsatadi, hamda kodni optimallashtirish bo'yicha maslahatlar beradi.</a:t>
            </a:r>
            <a:endParaRPr/>
          </a:p>
        </p:txBody>
      </p:sp>
      <p:sp>
        <p:nvSpPr>
          <p:cNvPr id="262" name="Google Shape;262;p19"/>
          <p:cNvSpPr txBox="1"/>
          <p:nvPr/>
        </p:nvSpPr>
        <p:spPr>
          <a:xfrm>
            <a:off x="971550" y="5080694"/>
            <a:ext cx="45910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O'quvchining kunlik faolligini, zaif va kuchli mavzularini tahlil qilib boruvchi analitika. AI shunga asoslanib shaxsiylashtirilgan mashqlar taqdim etadi.</a:t>
            </a:r>
            <a:endParaRPr/>
          </a:p>
        </p:txBody>
      </p:sp>
      <p:sp>
        <p:nvSpPr>
          <p:cNvPr id="263" name="Google Shape;263;p19"/>
          <p:cNvSpPr txBox="1"/>
          <p:nvPr/>
        </p:nvSpPr>
        <p:spPr>
          <a:xfrm>
            <a:off x="6629400" y="5080694"/>
            <a:ext cx="45910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Hech qanday qo'shimcha dastur o'rnatmasdan turib, to'g'ridan-to'g'ri veb-brauzer orqali kod yozish, uni test qilish va natijasini ko'rish imkoniyati.</a:t>
            </a:r>
            <a:endParaRPr/>
          </a:p>
        </p:txBody>
      </p:sp>
      <p:pic>
        <p:nvPicPr>
          <p:cNvPr descr="image.png" id="264" name="Google Shape;264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1550" y="1764208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9"/>
          <p:cNvSpPr txBox="1"/>
          <p:nvPr/>
        </p:nvSpPr>
        <p:spPr>
          <a:xfrm>
            <a:off x="1419225" y="1726108"/>
            <a:ext cx="216027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Domain Guard</a:t>
            </a:r>
            <a:endParaRPr/>
          </a:p>
        </p:txBody>
      </p:sp>
      <p:pic>
        <p:nvPicPr>
          <p:cNvPr descr="image.png" id="266" name="Google Shape;26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29400" y="1764208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9"/>
          <p:cNvSpPr txBox="1"/>
          <p:nvPr/>
        </p:nvSpPr>
        <p:spPr>
          <a:xfrm>
            <a:off x="7077075" y="1726108"/>
            <a:ext cx="3240405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Smart Code Analyzer</a:t>
            </a:r>
            <a:endParaRPr/>
          </a:p>
        </p:txBody>
      </p:sp>
      <p:pic>
        <p:nvPicPr>
          <p:cNvPr descr="image.png" id="268" name="Google Shape;268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1550" y="4594919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9"/>
          <p:cNvSpPr txBox="1"/>
          <p:nvPr/>
        </p:nvSpPr>
        <p:spPr>
          <a:xfrm>
            <a:off x="1419225" y="4556819"/>
            <a:ext cx="2580322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Progress Tracker</a:t>
            </a:r>
            <a:endParaRPr/>
          </a:p>
        </p:txBody>
      </p:sp>
      <p:pic>
        <p:nvPicPr>
          <p:cNvPr descr="image.png" id="270" name="Google Shape;270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29400" y="4594919"/>
            <a:ext cx="3429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9"/>
          <p:cNvSpPr txBox="1"/>
          <p:nvPr/>
        </p:nvSpPr>
        <p:spPr>
          <a:xfrm>
            <a:off x="7115175" y="4556819"/>
            <a:ext cx="251031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Interactive Labs</a:t>
            </a:r>
            <a:endParaRPr/>
          </a:p>
        </p:txBody>
      </p:sp>
      <p:sp>
        <p:nvSpPr>
          <p:cNvPr id="272" name="Google Shape;272;p19"/>
          <p:cNvSpPr txBox="1"/>
          <p:nvPr/>
        </p:nvSpPr>
        <p:spPr>
          <a:xfrm>
            <a:off x="723900" y="421183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Asosiy Xususiyatlar</a:t>
            </a:r>
            <a:endParaRPr/>
          </a:p>
        </p:txBody>
      </p:sp>
      <p:sp>
        <p:nvSpPr>
          <p:cNvPr id="273" name="Google Shape;273;p19"/>
          <p:cNvSpPr/>
          <p:nvPr/>
        </p:nvSpPr>
        <p:spPr>
          <a:xfrm>
            <a:off x="581025" y="421183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8" name="Google Shape;27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9" name="Google Shape;27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753641"/>
            <a:ext cx="3486150" cy="4265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0" name="Google Shape;28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753641"/>
            <a:ext cx="3486150" cy="4265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1" name="Google Shape;28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753641"/>
            <a:ext cx="3486150" cy="426511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0"/>
          <p:cNvSpPr txBox="1"/>
          <p:nvPr/>
        </p:nvSpPr>
        <p:spPr>
          <a:xfrm>
            <a:off x="1584007" y="2801391"/>
            <a:ext cx="1480185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Freemium</a:t>
            </a:r>
            <a:endParaRPr/>
          </a:p>
        </p:txBody>
      </p:sp>
      <p:sp>
        <p:nvSpPr>
          <p:cNvPr id="283" name="Google Shape;283;p20"/>
          <p:cNvSpPr txBox="1"/>
          <p:nvPr/>
        </p:nvSpPr>
        <p:spPr>
          <a:xfrm>
            <a:off x="876300" y="3325266"/>
            <a:ext cx="28956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Keng auditoriyani jalb qilish uchun asosiy daraja.</a:t>
            </a:r>
            <a:endParaRPr/>
          </a:p>
        </p:txBody>
      </p:sp>
      <p:sp>
        <p:nvSpPr>
          <p:cNvPr id="284" name="Google Shape;284;p20"/>
          <p:cNvSpPr txBox="1"/>
          <p:nvPr/>
        </p:nvSpPr>
        <p:spPr>
          <a:xfrm>
            <a:off x="1787175" y="5542525"/>
            <a:ext cx="851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Bepul</a:t>
            </a:r>
            <a:endParaRPr/>
          </a:p>
        </p:txBody>
      </p:sp>
      <p:sp>
        <p:nvSpPr>
          <p:cNvPr id="285" name="Google Shape;285;p20"/>
          <p:cNvSpPr txBox="1"/>
          <p:nvPr/>
        </p:nvSpPr>
        <p:spPr>
          <a:xfrm>
            <a:off x="5435917" y="2801391"/>
            <a:ext cx="1320165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7C3AED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Premium</a:t>
            </a:r>
            <a:endParaRPr/>
          </a:p>
        </p:txBody>
      </p:sp>
      <p:sp>
        <p:nvSpPr>
          <p:cNvPr id="286" name="Google Shape;286;p20"/>
          <p:cNvSpPr txBox="1"/>
          <p:nvPr/>
        </p:nvSpPr>
        <p:spPr>
          <a:xfrm>
            <a:off x="4648200" y="3325266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Chuqur o'rganuvchilar va professional darajaga chiquvchilar uchun.</a:t>
            </a:r>
            <a:endParaRPr/>
          </a:p>
        </p:txBody>
      </p:sp>
      <p:sp>
        <p:nvSpPr>
          <p:cNvPr id="287" name="Google Shape;287;p20"/>
          <p:cNvSpPr txBox="1"/>
          <p:nvPr/>
        </p:nvSpPr>
        <p:spPr>
          <a:xfrm>
            <a:off x="5008982" y="5622725"/>
            <a:ext cx="1943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Oylik Obuna</a:t>
            </a:r>
            <a:endParaRPr/>
          </a:p>
        </p:txBody>
      </p:sp>
      <p:sp>
        <p:nvSpPr>
          <p:cNvPr id="288" name="Google Shape;288;p20"/>
          <p:cNvSpPr txBox="1"/>
          <p:nvPr/>
        </p:nvSpPr>
        <p:spPr>
          <a:xfrm>
            <a:off x="9117806" y="2801391"/>
            <a:ext cx="1500187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B2B / B2G</a:t>
            </a:r>
            <a:endParaRPr/>
          </a:p>
        </p:txBody>
      </p:sp>
      <p:sp>
        <p:nvSpPr>
          <p:cNvPr id="289" name="Google Shape;289;p20"/>
          <p:cNvSpPr txBox="1"/>
          <p:nvPr/>
        </p:nvSpPr>
        <p:spPr>
          <a:xfrm>
            <a:off x="8420100" y="3325266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Maktab, universitet va o'quv markazlari uchun muassasa litsenziyasi.</a:t>
            </a:r>
            <a:endParaRPr/>
          </a:p>
        </p:txBody>
      </p:sp>
      <p:sp>
        <p:nvSpPr>
          <p:cNvPr id="290" name="Google Shape;290;p20"/>
          <p:cNvSpPr txBox="1"/>
          <p:nvPr/>
        </p:nvSpPr>
        <p:spPr>
          <a:xfrm>
            <a:off x="9322784" y="5685375"/>
            <a:ext cx="1320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Litsenziya</a:t>
            </a:r>
            <a:endParaRPr/>
          </a:p>
        </p:txBody>
      </p:sp>
      <p:pic>
        <p:nvPicPr>
          <p:cNvPr descr="image.png" id="291" name="Google Shape;291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5500" y="2096541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0"/>
          <p:cNvSpPr txBox="1"/>
          <p:nvPr/>
        </p:nvSpPr>
        <p:spPr>
          <a:xfrm>
            <a:off x="1352550" y="4063394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93" name="Google Shape;293;p20"/>
          <p:cNvSpPr txBox="1"/>
          <p:nvPr/>
        </p:nvSpPr>
        <p:spPr>
          <a:xfrm>
            <a:off x="1447800" y="4064347"/>
            <a:ext cx="19431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Boshlang'ich darslar</a:t>
            </a:r>
            <a:endParaRPr/>
          </a:p>
        </p:txBody>
      </p:sp>
      <p:sp>
        <p:nvSpPr>
          <p:cNvPr id="294" name="Google Shape;294;p20"/>
          <p:cNvSpPr txBox="1"/>
          <p:nvPr/>
        </p:nvSpPr>
        <p:spPr>
          <a:xfrm>
            <a:off x="1352550" y="4432935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95" name="Google Shape;295;p20"/>
          <p:cNvSpPr txBox="1"/>
          <p:nvPr/>
        </p:nvSpPr>
        <p:spPr>
          <a:xfrm>
            <a:off x="1447800" y="4433887"/>
            <a:ext cx="19431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Cheklangan AI so'rovlar</a:t>
            </a:r>
            <a:endParaRPr/>
          </a:p>
        </p:txBody>
      </p:sp>
      <p:sp>
        <p:nvSpPr>
          <p:cNvPr id="296" name="Google Shape;296;p20"/>
          <p:cNvSpPr txBox="1"/>
          <p:nvPr/>
        </p:nvSpPr>
        <p:spPr>
          <a:xfrm>
            <a:off x="1352550" y="4802475"/>
            <a:ext cx="95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.png" id="297" name="Google Shape;29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38825" y="2096541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0"/>
          <p:cNvSpPr txBox="1"/>
          <p:nvPr/>
        </p:nvSpPr>
        <p:spPr>
          <a:xfrm>
            <a:off x="4872037" y="4337685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299" name="Google Shape;299;p20"/>
          <p:cNvSpPr txBox="1"/>
          <p:nvPr/>
        </p:nvSpPr>
        <p:spPr>
          <a:xfrm>
            <a:off x="4967287" y="4338637"/>
            <a:ext cx="24479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Cheksiz AI yordami</a:t>
            </a:r>
            <a:endParaRPr/>
          </a:p>
        </p:txBody>
      </p:sp>
      <p:sp>
        <p:nvSpPr>
          <p:cNvPr id="300" name="Google Shape;300;p20"/>
          <p:cNvSpPr txBox="1"/>
          <p:nvPr/>
        </p:nvSpPr>
        <p:spPr>
          <a:xfrm>
            <a:off x="4872037" y="4707225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01" name="Google Shape;301;p20"/>
          <p:cNvSpPr txBox="1"/>
          <p:nvPr/>
        </p:nvSpPr>
        <p:spPr>
          <a:xfrm>
            <a:off x="4967287" y="4708177"/>
            <a:ext cx="24479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Murakkab loyihalar (Baza/API)</a:t>
            </a:r>
            <a:endParaRPr/>
          </a:p>
        </p:txBody>
      </p:sp>
      <p:sp>
        <p:nvSpPr>
          <p:cNvPr id="302" name="Google Shape;302;p20"/>
          <p:cNvSpPr txBox="1"/>
          <p:nvPr/>
        </p:nvSpPr>
        <p:spPr>
          <a:xfrm>
            <a:off x="4872016" y="5317800"/>
            <a:ext cx="9669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03" name="Google Shape;303;p20"/>
          <p:cNvSpPr txBox="1"/>
          <p:nvPr/>
        </p:nvSpPr>
        <p:spPr>
          <a:xfrm>
            <a:off x="4967287" y="5351992"/>
            <a:ext cx="2448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Prioritetli tezlik</a:t>
            </a:r>
            <a:endParaRPr/>
          </a:p>
        </p:txBody>
      </p:sp>
      <p:pic>
        <p:nvPicPr>
          <p:cNvPr descr="image.png" id="304" name="Google Shape;304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39300" y="2096541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0"/>
          <p:cNvSpPr txBox="1"/>
          <p:nvPr/>
        </p:nvSpPr>
        <p:spPr>
          <a:xfrm>
            <a:off x="8977312" y="4337685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06" name="Google Shape;306;p20"/>
          <p:cNvSpPr txBox="1"/>
          <p:nvPr/>
        </p:nvSpPr>
        <p:spPr>
          <a:xfrm>
            <a:off x="9072562" y="4338637"/>
            <a:ext cx="1781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O'qituvchi boshqaruvi</a:t>
            </a:r>
            <a:endParaRPr/>
          </a:p>
        </p:txBody>
      </p:sp>
      <p:sp>
        <p:nvSpPr>
          <p:cNvPr id="307" name="Google Shape;307;p20"/>
          <p:cNvSpPr txBox="1"/>
          <p:nvPr/>
        </p:nvSpPr>
        <p:spPr>
          <a:xfrm>
            <a:off x="8977312" y="4707225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08" name="Google Shape;308;p20"/>
          <p:cNvSpPr txBox="1"/>
          <p:nvPr/>
        </p:nvSpPr>
        <p:spPr>
          <a:xfrm>
            <a:off x="9072562" y="4708177"/>
            <a:ext cx="17811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Talabalar tahlil paneli</a:t>
            </a:r>
            <a:endParaRPr/>
          </a:p>
        </p:txBody>
      </p:sp>
      <p:sp>
        <p:nvSpPr>
          <p:cNvPr id="309" name="Google Shape;309;p20"/>
          <p:cNvSpPr txBox="1"/>
          <p:nvPr/>
        </p:nvSpPr>
        <p:spPr>
          <a:xfrm>
            <a:off x="8977300" y="5438825"/>
            <a:ext cx="1935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/>
          </a:p>
        </p:txBody>
      </p:sp>
      <p:sp>
        <p:nvSpPr>
          <p:cNvPr id="310" name="Google Shape;310;p20"/>
          <p:cNvSpPr txBox="1"/>
          <p:nvPr/>
        </p:nvSpPr>
        <p:spPr>
          <a:xfrm>
            <a:off x="9170887" y="5438817"/>
            <a:ext cx="17811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Custom integratsiya</a:t>
            </a:r>
            <a:endParaRPr/>
          </a:p>
        </p:txBody>
      </p:sp>
      <p:sp>
        <p:nvSpPr>
          <p:cNvPr id="311" name="Google Shape;311;p20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Biznes Model</a:t>
            </a:r>
            <a:endParaRPr/>
          </a:p>
        </p:txBody>
      </p:sp>
      <p:sp>
        <p:nvSpPr>
          <p:cNvPr id="312" name="Google Shape;312;p20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7" name="Google Shape;31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8" name="Google Shape;31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190750"/>
            <a:ext cx="348615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9" name="Google Shape;31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65771" y="2113597"/>
            <a:ext cx="3660457" cy="32404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0" name="Google Shape;32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2190750"/>
            <a:ext cx="3486150" cy="3390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1"/>
          <p:cNvSpPr txBox="1"/>
          <p:nvPr/>
        </p:nvSpPr>
        <p:spPr>
          <a:xfrm>
            <a:off x="781050" y="2581275"/>
            <a:ext cx="3086100" cy="942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rPr>
              <a:t>$280B</a:t>
            </a:r>
            <a:endParaRPr/>
          </a:p>
        </p:txBody>
      </p:sp>
      <p:sp>
        <p:nvSpPr>
          <p:cNvPr id="322" name="Google Shape;322;p21"/>
          <p:cNvSpPr txBox="1"/>
          <p:nvPr/>
        </p:nvSpPr>
        <p:spPr>
          <a:xfrm>
            <a:off x="781050" y="3619500"/>
            <a:ext cx="308610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TAM</a:t>
            </a:r>
            <a:endParaRPr/>
          </a:p>
        </p:txBody>
      </p:sp>
      <p:sp>
        <p:nvSpPr>
          <p:cNvPr id="323" name="Google Shape;323;p21"/>
          <p:cNvSpPr txBox="1"/>
          <p:nvPr/>
        </p:nvSpPr>
        <p:spPr>
          <a:xfrm>
            <a:off x="781050" y="4133850"/>
            <a:ext cx="3086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Global EdTech va raqamli ta'lim bozori (2025-yil bahosi)</a:t>
            </a:r>
            <a:endParaRPr/>
          </a:p>
        </p:txBody>
      </p:sp>
      <p:sp>
        <p:nvSpPr>
          <p:cNvPr id="324" name="Google Shape;324;p21"/>
          <p:cNvSpPr txBox="1"/>
          <p:nvPr/>
        </p:nvSpPr>
        <p:spPr>
          <a:xfrm>
            <a:off x="4475797" y="2523648"/>
            <a:ext cx="3240404" cy="990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7C3AED"/>
                </a:solidFill>
                <a:latin typeface="Space Grotesk"/>
                <a:ea typeface="Space Grotesk"/>
                <a:cs typeface="Space Grotesk"/>
                <a:sym typeface="Space Grotesk"/>
              </a:rPr>
              <a:t>$8.3B</a:t>
            </a:r>
            <a:endParaRPr/>
          </a:p>
        </p:txBody>
      </p:sp>
      <p:sp>
        <p:nvSpPr>
          <p:cNvPr id="325" name="Google Shape;325;p21"/>
          <p:cNvSpPr txBox="1"/>
          <p:nvPr/>
        </p:nvSpPr>
        <p:spPr>
          <a:xfrm>
            <a:off x="4475797" y="3613785"/>
            <a:ext cx="3240404" cy="390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SAM</a:t>
            </a:r>
            <a:endParaRPr/>
          </a:p>
        </p:txBody>
      </p:sp>
      <p:sp>
        <p:nvSpPr>
          <p:cNvPr id="326" name="Google Shape;326;p21"/>
          <p:cNvSpPr txBox="1"/>
          <p:nvPr/>
        </p:nvSpPr>
        <p:spPr>
          <a:xfrm>
            <a:off x="4475797" y="4153852"/>
            <a:ext cx="3240404" cy="640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Global AI in Education (Ta'limda Sun'iy Intellekt) bozori</a:t>
            </a:r>
            <a:endParaRPr/>
          </a:p>
        </p:txBody>
      </p:sp>
      <p:sp>
        <p:nvSpPr>
          <p:cNvPr id="327" name="Google Shape;327;p21"/>
          <p:cNvSpPr txBox="1"/>
          <p:nvPr/>
        </p:nvSpPr>
        <p:spPr>
          <a:xfrm>
            <a:off x="8324850" y="2581275"/>
            <a:ext cx="3086100" cy="942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06B6D4"/>
                </a:solidFill>
                <a:latin typeface="Space Grotesk"/>
                <a:ea typeface="Space Grotesk"/>
                <a:cs typeface="Space Grotesk"/>
                <a:sym typeface="Space Grotesk"/>
              </a:rPr>
              <a:t>$50M+</a:t>
            </a:r>
            <a:endParaRPr/>
          </a:p>
        </p:txBody>
      </p:sp>
      <p:sp>
        <p:nvSpPr>
          <p:cNvPr id="328" name="Google Shape;328;p21"/>
          <p:cNvSpPr txBox="1"/>
          <p:nvPr/>
        </p:nvSpPr>
        <p:spPr>
          <a:xfrm>
            <a:off x="8324850" y="3619500"/>
            <a:ext cx="308610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SOM</a:t>
            </a:r>
            <a:endParaRPr/>
          </a:p>
        </p:txBody>
      </p:sp>
      <p:sp>
        <p:nvSpPr>
          <p:cNvPr id="329" name="Google Shape;329;p21"/>
          <p:cNvSpPr txBox="1"/>
          <p:nvPr/>
        </p:nvSpPr>
        <p:spPr>
          <a:xfrm>
            <a:off x="8324850" y="4133850"/>
            <a:ext cx="3086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O'zbekiston va Markaziy Osiyodagi IT ta'lim bozori salohiyati</a:t>
            </a:r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723900" y="581025"/>
            <a:ext cx="1143142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Space Grotesk"/>
                <a:ea typeface="Space Grotesk"/>
                <a:cs typeface="Space Grotesk"/>
                <a:sym typeface="Space Grotesk"/>
              </a:rPr>
              <a:t>Bozor Hajmi (Market Size)</a:t>
            </a:r>
            <a:endParaRPr/>
          </a:p>
        </p:txBody>
      </p:sp>
      <p:sp>
        <p:nvSpPr>
          <p:cNvPr id="331" name="Google Shape;331;p21"/>
          <p:cNvSpPr/>
          <p:nvPr/>
        </p:nvSpPr>
        <p:spPr>
          <a:xfrm>
            <a:off x="581025" y="581025"/>
            <a:ext cx="57150" cy="5334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