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9" d="100"/>
          <a:sy n="119" d="100"/>
        </p:scale>
        <p:origin x="216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00655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3D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84080" y="457200"/>
            <a:ext cx="1737360" cy="1737360"/>
          </a:xfrm>
          <a:prstGeom prst="ellipse">
            <a:avLst/>
          </a:prstGeom>
          <a:solidFill>
            <a:srgbClr val="1C7293">
              <a:alpha val="45000"/>
            </a:srgbClr>
          </a:solidFill>
          <a:ln/>
        </p:spPr>
        <p:txBody>
          <a:bodyPr/>
          <a:lstStyle/>
          <a:p>
            <a:endParaRPr lang="en-UZ"/>
          </a:p>
        </p:txBody>
      </p:sp>
      <p:sp>
        <p:nvSpPr>
          <p:cNvPr id="3" name="Shape 1"/>
          <p:cNvSpPr/>
          <p:nvPr/>
        </p:nvSpPr>
        <p:spPr>
          <a:xfrm>
            <a:off x="10332720" y="960120"/>
            <a:ext cx="914400" cy="914400"/>
          </a:xfrm>
          <a:prstGeom prst="ellipse">
            <a:avLst/>
          </a:prstGeom>
          <a:solidFill>
            <a:srgbClr val="D9A441">
              <a:alpha val="75000"/>
            </a:srgbClr>
          </a:solidFill>
          <a:ln/>
        </p:spPr>
        <p:txBody>
          <a:bodyPr/>
          <a:lstStyle/>
          <a:p>
            <a:endParaRPr lang="en-UZ"/>
          </a:p>
        </p:txBody>
      </p:sp>
      <p:sp>
        <p:nvSpPr>
          <p:cNvPr id="4" name="Text 2"/>
          <p:cNvSpPr/>
          <p:nvPr/>
        </p:nvSpPr>
        <p:spPr>
          <a:xfrm>
            <a:off x="822960" y="2286000"/>
            <a:ext cx="9144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D9A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SIRDARYO VILOYATI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822960" y="2697480"/>
            <a:ext cx="96012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Murojatlar Tizimi</a:t>
            </a:r>
            <a:endParaRPr lang="en-US" sz="4600" dirty="0"/>
          </a:p>
        </p:txBody>
      </p:sp>
      <p:sp>
        <p:nvSpPr>
          <p:cNvPr id="6" name="Text 4"/>
          <p:cNvSpPr/>
          <p:nvPr/>
        </p:nvSpPr>
        <p:spPr>
          <a:xfrm>
            <a:off x="822960" y="3977640"/>
            <a:ext cx="7772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C6D4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Fuqarolarning murojaatlarini onlayn qabul qilish, ko‘rib chiqish va nazorat qilish uchun yagona raqamli platforma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822960" y="3886200"/>
            <a:ext cx="1005840" cy="0"/>
          </a:xfrm>
          <a:prstGeom prst="line">
            <a:avLst/>
          </a:prstGeom>
          <a:noFill/>
          <a:ln w="38100">
            <a:solidFill>
              <a:srgbClr val="D9A441"/>
            </a:solidFill>
            <a:prstDash val="solid"/>
          </a:ln>
        </p:spPr>
        <p:txBody>
          <a:bodyPr/>
          <a:lstStyle/>
          <a:p>
            <a:endParaRPr lang="en-UZ"/>
          </a:p>
        </p:txBody>
      </p:sp>
      <p:sp>
        <p:nvSpPr>
          <p:cNvPr id="8" name="Text 6"/>
          <p:cNvSpPr/>
          <p:nvPr/>
        </p:nvSpPr>
        <p:spPr>
          <a:xfrm>
            <a:off x="11430000" y="644652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FA6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4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TIZIM HAQIDA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804672"/>
            <a:ext cx="84124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900" b="1" dirty="0">
                <a:solidFill>
                  <a:srgbClr val="0F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Fuqaro va davlat organi o‘rtasidagi ko‘prik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640080" y="1737360"/>
            <a:ext cx="649224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5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Murojatlar tizimi — Sirdaryo viloyati fuqarolari o‘z murojaati, shikoyati yoki taklifini onlayn tarzda tegishli davlat organiga yuborishi, uning ko‘rib chiqilish jarayonini real vaqtda kuzatib borishi va javob olishi mumkin bo‘lgan elektron platforma.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40080" y="3611880"/>
            <a:ext cx="19202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C729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24/7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40080" y="4251960"/>
            <a:ext cx="19202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istalgan vaqtda</a:t>
            </a:r>
            <a:endParaRPr lang="en-US" sz="11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murojaat yuborish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2743200" y="3611880"/>
            <a:ext cx="19202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C729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100%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2743200" y="4251960"/>
            <a:ext cx="19202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onlayn va</a:t>
            </a:r>
            <a:endParaRPr lang="en-US" sz="11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qog‘ozsiz jarayon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4846320" y="3611880"/>
            <a:ext cx="19202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C729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Real-time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4846320" y="4251960"/>
            <a:ext cx="19202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holatni</a:t>
            </a:r>
            <a:endParaRPr lang="en-US" sz="11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kuzatib borish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7635240" y="1737360"/>
            <a:ext cx="3794760" cy="3931920"/>
          </a:xfrm>
          <a:prstGeom prst="roundRect">
            <a:avLst>
              <a:gd name="adj" fmla="val 2892"/>
            </a:avLst>
          </a:prstGeom>
          <a:solidFill>
            <a:srgbClr val="0F3D5C"/>
          </a:solidFill>
          <a:ln/>
          <a:effectLst>
            <a:outerShdw blurRad="152400" dist="38100" dir="54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UZ"/>
          </a:p>
        </p:txBody>
      </p:sp>
      <p:sp>
        <p:nvSpPr>
          <p:cNvPr id="12" name="Shape 10"/>
          <p:cNvSpPr/>
          <p:nvPr/>
        </p:nvSpPr>
        <p:spPr>
          <a:xfrm>
            <a:off x="7955280" y="2103120"/>
            <a:ext cx="566928" cy="566928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Z"/>
          </a:p>
        </p:txBody>
      </p:sp>
      <p:pic>
        <p:nvPicPr>
          <p:cNvPr id="13" name="Image 0" descr="/home/claude/pptx_work2/icons/us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7012" y="2244852"/>
            <a:ext cx="283464" cy="283464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8686800" y="2157984"/>
            <a:ext cx="2514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Fuqaro</a:t>
            </a:r>
            <a:endParaRPr lang="en-US" sz="1400" dirty="0"/>
          </a:p>
        </p:txBody>
      </p:sp>
      <p:sp>
        <p:nvSpPr>
          <p:cNvPr id="15" name="Shape 12"/>
          <p:cNvSpPr/>
          <p:nvPr/>
        </p:nvSpPr>
        <p:spPr>
          <a:xfrm>
            <a:off x="7955280" y="3063240"/>
            <a:ext cx="566928" cy="566928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Z"/>
          </a:p>
        </p:txBody>
      </p:sp>
      <p:pic>
        <p:nvPicPr>
          <p:cNvPr id="16" name="Image 1" descr="/home/claude/pptx_work2/icons/building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7012" y="3204972"/>
            <a:ext cx="283464" cy="283464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8686800" y="3118104"/>
            <a:ext cx="2514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Davlat organi</a:t>
            </a:r>
            <a:endParaRPr lang="en-US" sz="1400" dirty="0"/>
          </a:p>
        </p:txBody>
      </p:sp>
      <p:sp>
        <p:nvSpPr>
          <p:cNvPr id="18" name="Shape 14"/>
          <p:cNvSpPr/>
          <p:nvPr/>
        </p:nvSpPr>
        <p:spPr>
          <a:xfrm>
            <a:off x="7955280" y="4023360"/>
            <a:ext cx="566928" cy="566928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Z"/>
          </a:p>
        </p:txBody>
      </p:sp>
      <p:pic>
        <p:nvPicPr>
          <p:cNvPr id="19" name="Image 2" descr="/home/claude/pptx_work2/icons/shiel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7012" y="4165092"/>
            <a:ext cx="283464" cy="283464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8686800" y="4078224"/>
            <a:ext cx="2514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Nazorat organi</a:t>
            </a:r>
            <a:endParaRPr lang="en-US" sz="1400" dirty="0"/>
          </a:p>
        </p:txBody>
      </p:sp>
      <p:sp>
        <p:nvSpPr>
          <p:cNvPr id="21" name="Text 16"/>
          <p:cNvSpPr/>
          <p:nvPr/>
        </p:nvSpPr>
        <p:spPr>
          <a:xfrm>
            <a:off x="7955280" y="502920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D9A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bitta tizimda birlashadi</a:t>
            </a:r>
            <a:endParaRPr lang="en-US" sz="1200" dirty="0"/>
          </a:p>
        </p:txBody>
      </p:sp>
      <p:sp>
        <p:nvSpPr>
          <p:cNvPr id="22" name="Text 17"/>
          <p:cNvSpPr/>
          <p:nvPr/>
        </p:nvSpPr>
        <p:spPr>
          <a:xfrm>
            <a:off x="11430000" y="644652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AA6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4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MUAMMO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804672"/>
            <a:ext cx="9601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0F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An’anaviy murojaat jarayonidagi qiyinchiliklar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3520440" cy="3566160"/>
          </a:xfrm>
          <a:prstGeom prst="roundRect">
            <a:avLst>
              <a:gd name="adj" fmla="val 2597"/>
            </a:avLst>
          </a:prstGeom>
          <a:solidFill>
            <a:srgbClr val="FFFFFF"/>
          </a:solidFill>
          <a:ln w="12700">
            <a:solidFill>
              <a:srgbClr val="DCE6EA"/>
            </a:solidFill>
            <a:prstDash val="solid"/>
          </a:ln>
          <a:effectLst>
            <a:outerShdw blurRad="1016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Z"/>
          </a:p>
        </p:txBody>
      </p:sp>
      <p:sp>
        <p:nvSpPr>
          <p:cNvPr id="5" name="Shape 3"/>
          <p:cNvSpPr/>
          <p:nvPr/>
        </p:nvSpPr>
        <p:spPr>
          <a:xfrm>
            <a:off x="932688" y="2148840"/>
            <a:ext cx="713232" cy="713232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Z"/>
          </a:p>
        </p:txBody>
      </p:sp>
      <p:pic>
        <p:nvPicPr>
          <p:cNvPr id="6" name="Image 0" descr="/home/claude/pptx_work2/icons/cloc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0996" y="2327148"/>
            <a:ext cx="356616" cy="35661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14400" y="3063240"/>
            <a:ext cx="2971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Vaqt yo‘qotish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914400" y="3611880"/>
            <a:ext cx="297180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2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Fuqarolar murojaat uchun idoralarga bevosita borishi, navbatda turishi kerak.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4389120" y="1828800"/>
            <a:ext cx="3520440" cy="3566160"/>
          </a:xfrm>
          <a:prstGeom prst="roundRect">
            <a:avLst>
              <a:gd name="adj" fmla="val 2597"/>
            </a:avLst>
          </a:prstGeom>
          <a:solidFill>
            <a:srgbClr val="FFFFFF"/>
          </a:solidFill>
          <a:ln w="12700">
            <a:solidFill>
              <a:srgbClr val="DCE6EA"/>
            </a:solidFill>
            <a:prstDash val="solid"/>
          </a:ln>
          <a:effectLst>
            <a:outerShdw blurRad="1016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Z"/>
          </a:p>
        </p:txBody>
      </p:sp>
      <p:sp>
        <p:nvSpPr>
          <p:cNvPr id="10" name="Shape 7"/>
          <p:cNvSpPr/>
          <p:nvPr/>
        </p:nvSpPr>
        <p:spPr>
          <a:xfrm>
            <a:off x="4681728" y="2148840"/>
            <a:ext cx="713232" cy="713232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Z"/>
          </a:p>
        </p:txBody>
      </p:sp>
      <p:pic>
        <p:nvPicPr>
          <p:cNvPr id="11" name="Image 1" descr="/home/claude/pptx_work2/icons/documen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0036" y="2327148"/>
            <a:ext cx="356616" cy="356616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663440" y="3063240"/>
            <a:ext cx="2971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Qog‘ozbozlik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4663440" y="3611880"/>
            <a:ext cx="297180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2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Murojaatlar qog‘oz shaklida yuritiladi, yo‘qolish yoki adashish xavfi yuqori.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8138160" y="1828800"/>
            <a:ext cx="3520440" cy="3566160"/>
          </a:xfrm>
          <a:prstGeom prst="roundRect">
            <a:avLst>
              <a:gd name="adj" fmla="val 2597"/>
            </a:avLst>
          </a:prstGeom>
          <a:solidFill>
            <a:srgbClr val="FFFFFF"/>
          </a:solidFill>
          <a:ln w="12700">
            <a:solidFill>
              <a:srgbClr val="DCE6EA"/>
            </a:solidFill>
            <a:prstDash val="solid"/>
          </a:ln>
          <a:effectLst>
            <a:outerShdw blurRad="1016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Z"/>
          </a:p>
        </p:txBody>
      </p:sp>
      <p:sp>
        <p:nvSpPr>
          <p:cNvPr id="15" name="Shape 11"/>
          <p:cNvSpPr/>
          <p:nvPr/>
        </p:nvSpPr>
        <p:spPr>
          <a:xfrm>
            <a:off x="8430768" y="2148840"/>
            <a:ext cx="713232" cy="713232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Z"/>
          </a:p>
        </p:txBody>
      </p:sp>
      <p:pic>
        <p:nvPicPr>
          <p:cNvPr id="16" name="Image 2" descr="/home/claude/pptx_work2/icons/search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09076" y="2327148"/>
            <a:ext cx="356616" cy="356616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412480" y="3063240"/>
            <a:ext cx="2971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Shaffoflik yo‘qligi</a:t>
            </a:r>
            <a:endParaRPr lang="en-US" sz="1600" dirty="0"/>
          </a:p>
        </p:txBody>
      </p:sp>
      <p:sp>
        <p:nvSpPr>
          <p:cNvPr id="18" name="Text 13"/>
          <p:cNvSpPr/>
          <p:nvPr/>
        </p:nvSpPr>
        <p:spPr>
          <a:xfrm>
            <a:off x="8412480" y="3611880"/>
            <a:ext cx="297180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2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Murojaat qaysi bosqichda ekanini fuqaro bilmaydi, javobni kutishdan boshqa chora yo‘q.</a:t>
            </a:r>
            <a:endParaRPr lang="en-US" sz="1250" dirty="0"/>
          </a:p>
        </p:txBody>
      </p:sp>
      <p:sp>
        <p:nvSpPr>
          <p:cNvPr id="19" name="Text 14"/>
          <p:cNvSpPr/>
          <p:nvPr/>
        </p:nvSpPr>
        <p:spPr>
          <a:xfrm>
            <a:off x="11430000" y="644652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AA6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F3D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D9A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ISH JARAYONI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804672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Murojaat 4 bosqichda ko‘rib chiqiladi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640080" y="1965960"/>
            <a:ext cx="2697480" cy="3246120"/>
          </a:xfrm>
          <a:prstGeom prst="roundRect">
            <a:avLst>
              <a:gd name="adj" fmla="val 3390"/>
            </a:avLst>
          </a:prstGeom>
          <a:solidFill>
            <a:srgbClr val="17517A"/>
          </a:solidFill>
          <a:ln/>
        </p:spPr>
        <p:txBody>
          <a:bodyPr/>
          <a:lstStyle/>
          <a:p>
            <a:endParaRPr lang="en-UZ"/>
          </a:p>
        </p:txBody>
      </p:sp>
      <p:sp>
        <p:nvSpPr>
          <p:cNvPr id="5" name="Shape 3"/>
          <p:cNvSpPr/>
          <p:nvPr/>
        </p:nvSpPr>
        <p:spPr>
          <a:xfrm>
            <a:off x="1577340" y="2286000"/>
            <a:ext cx="822960" cy="822960"/>
          </a:xfrm>
          <a:prstGeom prst="ellipse">
            <a:avLst/>
          </a:prstGeom>
          <a:solidFill>
            <a:srgbClr val="D9A441"/>
          </a:solidFill>
          <a:ln/>
        </p:spPr>
        <p:txBody>
          <a:bodyPr/>
          <a:lstStyle/>
          <a:p>
            <a:endParaRPr lang="en-UZ"/>
          </a:p>
        </p:txBody>
      </p:sp>
      <p:pic>
        <p:nvPicPr>
          <p:cNvPr id="6" name="Image 0" descr="/home/claude/pptx_work2/icons/edi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3080" y="2491740"/>
            <a:ext cx="4114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834640" y="1965960"/>
            <a:ext cx="457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D9A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822960" y="3337560"/>
            <a:ext cx="2331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Murojaat yozish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868680" y="3803904"/>
            <a:ext cx="22402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100" dirty="0">
                <a:solidFill>
                  <a:srgbClr val="C6D4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Fuqaro tizimga kirib, murojaatini onlayn to‘ldiradi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355848" y="2331720"/>
            <a:ext cx="3200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D9A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200" dirty="0"/>
          </a:p>
        </p:txBody>
      </p:sp>
      <p:sp>
        <p:nvSpPr>
          <p:cNvPr id="11" name="Shape 8"/>
          <p:cNvSpPr/>
          <p:nvPr/>
        </p:nvSpPr>
        <p:spPr>
          <a:xfrm>
            <a:off x="3657600" y="1965960"/>
            <a:ext cx="2697480" cy="3246120"/>
          </a:xfrm>
          <a:prstGeom prst="roundRect">
            <a:avLst>
              <a:gd name="adj" fmla="val 3390"/>
            </a:avLst>
          </a:prstGeom>
          <a:solidFill>
            <a:srgbClr val="17517A"/>
          </a:solidFill>
          <a:ln/>
        </p:spPr>
        <p:txBody>
          <a:bodyPr/>
          <a:lstStyle/>
          <a:p>
            <a:endParaRPr lang="en-UZ"/>
          </a:p>
        </p:txBody>
      </p:sp>
      <p:sp>
        <p:nvSpPr>
          <p:cNvPr id="12" name="Shape 9"/>
          <p:cNvSpPr/>
          <p:nvPr/>
        </p:nvSpPr>
        <p:spPr>
          <a:xfrm>
            <a:off x="4594860" y="2286000"/>
            <a:ext cx="822960" cy="822960"/>
          </a:xfrm>
          <a:prstGeom prst="ellipse">
            <a:avLst/>
          </a:prstGeom>
          <a:solidFill>
            <a:srgbClr val="D9A441"/>
          </a:solidFill>
          <a:ln/>
        </p:spPr>
        <p:txBody>
          <a:bodyPr/>
          <a:lstStyle/>
          <a:p>
            <a:endParaRPr lang="en-UZ"/>
          </a:p>
        </p:txBody>
      </p:sp>
      <p:pic>
        <p:nvPicPr>
          <p:cNvPr id="13" name="Image 1" descr="/home/claude/pptx_work2/icons/rou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600" y="2491740"/>
            <a:ext cx="411480" cy="41148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5852160" y="1965960"/>
            <a:ext cx="457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D9A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00" dirty="0"/>
          </a:p>
        </p:txBody>
      </p:sp>
      <p:sp>
        <p:nvSpPr>
          <p:cNvPr id="15" name="Text 11"/>
          <p:cNvSpPr/>
          <p:nvPr/>
        </p:nvSpPr>
        <p:spPr>
          <a:xfrm>
            <a:off x="3840480" y="3337560"/>
            <a:ext cx="2331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Yo‘naltirish</a:t>
            </a:r>
            <a:endParaRPr lang="en-US" sz="1550" dirty="0"/>
          </a:p>
        </p:txBody>
      </p:sp>
      <p:sp>
        <p:nvSpPr>
          <p:cNvPr id="16" name="Text 12"/>
          <p:cNvSpPr/>
          <p:nvPr/>
        </p:nvSpPr>
        <p:spPr>
          <a:xfrm>
            <a:off x="3886200" y="3803904"/>
            <a:ext cx="22402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100" dirty="0">
                <a:solidFill>
                  <a:srgbClr val="C6D4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Murojaat tegishli davlat organiga avtomatik yo‘naltiriladi</a:t>
            </a:r>
            <a:endParaRPr lang="en-US" sz="1100" dirty="0"/>
          </a:p>
        </p:txBody>
      </p:sp>
      <p:sp>
        <p:nvSpPr>
          <p:cNvPr id="17" name="Text 13"/>
          <p:cNvSpPr/>
          <p:nvPr/>
        </p:nvSpPr>
        <p:spPr>
          <a:xfrm>
            <a:off x="6373368" y="2331720"/>
            <a:ext cx="3200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D9A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200" dirty="0"/>
          </a:p>
        </p:txBody>
      </p:sp>
      <p:sp>
        <p:nvSpPr>
          <p:cNvPr id="18" name="Shape 14"/>
          <p:cNvSpPr/>
          <p:nvPr/>
        </p:nvSpPr>
        <p:spPr>
          <a:xfrm>
            <a:off x="6675120" y="1965960"/>
            <a:ext cx="2697480" cy="3246120"/>
          </a:xfrm>
          <a:prstGeom prst="roundRect">
            <a:avLst>
              <a:gd name="adj" fmla="val 3390"/>
            </a:avLst>
          </a:prstGeom>
          <a:solidFill>
            <a:srgbClr val="17517A"/>
          </a:solidFill>
          <a:ln/>
        </p:spPr>
        <p:txBody>
          <a:bodyPr/>
          <a:lstStyle/>
          <a:p>
            <a:endParaRPr lang="en-UZ"/>
          </a:p>
        </p:txBody>
      </p:sp>
      <p:sp>
        <p:nvSpPr>
          <p:cNvPr id="19" name="Shape 15"/>
          <p:cNvSpPr/>
          <p:nvPr/>
        </p:nvSpPr>
        <p:spPr>
          <a:xfrm>
            <a:off x="7612380" y="2286000"/>
            <a:ext cx="822960" cy="822960"/>
          </a:xfrm>
          <a:prstGeom prst="ellipse">
            <a:avLst/>
          </a:prstGeom>
          <a:solidFill>
            <a:srgbClr val="D9A441"/>
          </a:solidFill>
          <a:ln/>
        </p:spPr>
        <p:txBody>
          <a:bodyPr/>
          <a:lstStyle/>
          <a:p>
            <a:endParaRPr lang="en-UZ"/>
          </a:p>
        </p:txBody>
      </p:sp>
      <p:pic>
        <p:nvPicPr>
          <p:cNvPr id="20" name="Image 2" descr="/home/claude/pptx_work2/icons/search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8120" y="2491740"/>
            <a:ext cx="411480" cy="411480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8869680" y="1965960"/>
            <a:ext cx="457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D9A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00" dirty="0"/>
          </a:p>
        </p:txBody>
      </p:sp>
      <p:sp>
        <p:nvSpPr>
          <p:cNvPr id="22" name="Text 17"/>
          <p:cNvSpPr/>
          <p:nvPr/>
        </p:nvSpPr>
        <p:spPr>
          <a:xfrm>
            <a:off x="6858000" y="3337560"/>
            <a:ext cx="2331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Ko‘rib chiqish</a:t>
            </a:r>
            <a:endParaRPr lang="en-US" sz="1550" dirty="0"/>
          </a:p>
        </p:txBody>
      </p:sp>
      <p:sp>
        <p:nvSpPr>
          <p:cNvPr id="23" name="Text 18"/>
          <p:cNvSpPr/>
          <p:nvPr/>
        </p:nvSpPr>
        <p:spPr>
          <a:xfrm>
            <a:off x="6903720" y="3803904"/>
            <a:ext cx="22402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100" dirty="0">
                <a:solidFill>
                  <a:srgbClr val="C6D4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Mas’ul xodim murojaatni belgilangan muddatda ko‘rib chiqadi</a:t>
            </a:r>
            <a:endParaRPr lang="en-US" sz="1100" dirty="0"/>
          </a:p>
        </p:txBody>
      </p:sp>
      <p:sp>
        <p:nvSpPr>
          <p:cNvPr id="24" name="Text 19"/>
          <p:cNvSpPr/>
          <p:nvPr/>
        </p:nvSpPr>
        <p:spPr>
          <a:xfrm>
            <a:off x="9390888" y="2331720"/>
            <a:ext cx="3200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D9A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200" dirty="0"/>
          </a:p>
        </p:txBody>
      </p:sp>
      <p:sp>
        <p:nvSpPr>
          <p:cNvPr id="25" name="Shape 20"/>
          <p:cNvSpPr/>
          <p:nvPr/>
        </p:nvSpPr>
        <p:spPr>
          <a:xfrm>
            <a:off x="9692640" y="1965960"/>
            <a:ext cx="2697480" cy="3246120"/>
          </a:xfrm>
          <a:prstGeom prst="roundRect">
            <a:avLst>
              <a:gd name="adj" fmla="val 3390"/>
            </a:avLst>
          </a:prstGeom>
          <a:solidFill>
            <a:srgbClr val="17517A"/>
          </a:solidFill>
          <a:ln/>
        </p:spPr>
        <p:txBody>
          <a:bodyPr/>
          <a:lstStyle/>
          <a:p>
            <a:endParaRPr lang="en-UZ"/>
          </a:p>
        </p:txBody>
      </p:sp>
      <p:sp>
        <p:nvSpPr>
          <p:cNvPr id="26" name="Shape 21"/>
          <p:cNvSpPr/>
          <p:nvPr/>
        </p:nvSpPr>
        <p:spPr>
          <a:xfrm>
            <a:off x="10629900" y="2286000"/>
            <a:ext cx="822960" cy="822960"/>
          </a:xfrm>
          <a:prstGeom prst="ellipse">
            <a:avLst/>
          </a:prstGeom>
          <a:solidFill>
            <a:srgbClr val="D9A441"/>
          </a:solidFill>
          <a:ln/>
        </p:spPr>
        <p:txBody>
          <a:bodyPr/>
          <a:lstStyle/>
          <a:p>
            <a:endParaRPr lang="en-UZ"/>
          </a:p>
        </p:txBody>
      </p:sp>
      <p:pic>
        <p:nvPicPr>
          <p:cNvPr id="27" name="Image 3" descr="/home/claude/pptx_work2/icons/reply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35640" y="2491740"/>
            <a:ext cx="411480" cy="411480"/>
          </a:xfrm>
          <a:prstGeom prst="rect">
            <a:avLst/>
          </a:prstGeom>
        </p:spPr>
      </p:pic>
      <p:sp>
        <p:nvSpPr>
          <p:cNvPr id="28" name="Text 22"/>
          <p:cNvSpPr/>
          <p:nvPr/>
        </p:nvSpPr>
        <p:spPr>
          <a:xfrm>
            <a:off x="11887200" y="1965960"/>
            <a:ext cx="457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D9A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00" dirty="0"/>
          </a:p>
        </p:txBody>
      </p:sp>
      <p:sp>
        <p:nvSpPr>
          <p:cNvPr id="29" name="Text 23"/>
          <p:cNvSpPr/>
          <p:nvPr/>
        </p:nvSpPr>
        <p:spPr>
          <a:xfrm>
            <a:off x="9875520" y="3337560"/>
            <a:ext cx="2331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Javob berish</a:t>
            </a:r>
            <a:endParaRPr lang="en-US" sz="1550" dirty="0"/>
          </a:p>
        </p:txBody>
      </p:sp>
      <p:sp>
        <p:nvSpPr>
          <p:cNvPr id="30" name="Text 24"/>
          <p:cNvSpPr/>
          <p:nvPr/>
        </p:nvSpPr>
        <p:spPr>
          <a:xfrm>
            <a:off x="9921240" y="3803904"/>
            <a:ext cx="22402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100" dirty="0">
                <a:solidFill>
                  <a:srgbClr val="C6D4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Fuqaro natija haqida bildirishnoma va javob oladi</a:t>
            </a:r>
            <a:endParaRPr lang="en-US" sz="1100" dirty="0"/>
          </a:p>
        </p:txBody>
      </p:sp>
      <p:sp>
        <p:nvSpPr>
          <p:cNvPr id="31" name="Text 25"/>
          <p:cNvSpPr/>
          <p:nvPr/>
        </p:nvSpPr>
        <p:spPr>
          <a:xfrm>
            <a:off x="11430000" y="644652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FA6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4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ASOSIY FUNKSIYALAR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804672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F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Platforma imkoniyatlari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691640"/>
            <a:ext cx="3611880" cy="178308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12700">
            <a:solidFill>
              <a:srgbClr val="DCE6EA"/>
            </a:solidFill>
            <a:prstDash val="solid"/>
          </a:ln>
        </p:spPr>
        <p:txBody>
          <a:bodyPr/>
          <a:lstStyle/>
          <a:p>
            <a:endParaRPr lang="en-UZ"/>
          </a:p>
        </p:txBody>
      </p:sp>
      <p:sp>
        <p:nvSpPr>
          <p:cNvPr id="5" name="Shape 3"/>
          <p:cNvSpPr/>
          <p:nvPr/>
        </p:nvSpPr>
        <p:spPr>
          <a:xfrm>
            <a:off x="896112" y="1929384"/>
            <a:ext cx="548640" cy="54864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Z"/>
          </a:p>
        </p:txBody>
      </p:sp>
      <p:pic>
        <p:nvPicPr>
          <p:cNvPr id="6" name="Image 0" descr="/home/claude/pptx_work2/icons/smartphon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272" y="2066544"/>
            <a:ext cx="274320" cy="2743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572768" y="1874520"/>
            <a:ext cx="2514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F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Onlayn murojaat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914400" y="2514600"/>
            <a:ext cx="3063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Istalgan qurilmadan murojaat yuborish imkoniyati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4434840" y="1691640"/>
            <a:ext cx="3611880" cy="178308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12700">
            <a:solidFill>
              <a:srgbClr val="DCE6EA"/>
            </a:solidFill>
            <a:prstDash val="solid"/>
          </a:ln>
        </p:spPr>
        <p:txBody>
          <a:bodyPr/>
          <a:lstStyle/>
          <a:p>
            <a:endParaRPr lang="en-UZ"/>
          </a:p>
        </p:txBody>
      </p:sp>
      <p:sp>
        <p:nvSpPr>
          <p:cNvPr id="10" name="Shape 7"/>
          <p:cNvSpPr/>
          <p:nvPr/>
        </p:nvSpPr>
        <p:spPr>
          <a:xfrm>
            <a:off x="4690872" y="1929384"/>
            <a:ext cx="548640" cy="54864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Z"/>
          </a:p>
        </p:txBody>
      </p:sp>
      <p:pic>
        <p:nvPicPr>
          <p:cNvPr id="11" name="Image 1" descr="/home/claude/pptx_work2/icons/search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8032" y="2066544"/>
            <a:ext cx="274320" cy="27432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367528" y="1874520"/>
            <a:ext cx="2514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F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Holatni kuzatish</a:t>
            </a:r>
            <a:endParaRPr lang="en-US" sz="1450" dirty="0"/>
          </a:p>
        </p:txBody>
      </p:sp>
      <p:sp>
        <p:nvSpPr>
          <p:cNvPr id="13" name="Text 9"/>
          <p:cNvSpPr/>
          <p:nvPr/>
        </p:nvSpPr>
        <p:spPr>
          <a:xfrm>
            <a:off x="4709160" y="2514600"/>
            <a:ext cx="3063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Murojaat bosqichini real vaqtda ko‘rish</a:t>
            </a:r>
            <a:endParaRPr lang="en-US" sz="1100" dirty="0"/>
          </a:p>
        </p:txBody>
      </p:sp>
      <p:sp>
        <p:nvSpPr>
          <p:cNvPr id="14" name="Shape 10"/>
          <p:cNvSpPr/>
          <p:nvPr/>
        </p:nvSpPr>
        <p:spPr>
          <a:xfrm>
            <a:off x="8229600" y="1691640"/>
            <a:ext cx="3611880" cy="178308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12700">
            <a:solidFill>
              <a:srgbClr val="DCE6EA"/>
            </a:solidFill>
            <a:prstDash val="solid"/>
          </a:ln>
        </p:spPr>
        <p:txBody>
          <a:bodyPr/>
          <a:lstStyle/>
          <a:p>
            <a:endParaRPr lang="en-UZ"/>
          </a:p>
        </p:txBody>
      </p:sp>
      <p:sp>
        <p:nvSpPr>
          <p:cNvPr id="15" name="Shape 11"/>
          <p:cNvSpPr/>
          <p:nvPr/>
        </p:nvSpPr>
        <p:spPr>
          <a:xfrm>
            <a:off x="8485632" y="1929384"/>
            <a:ext cx="548640" cy="54864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Z"/>
          </a:p>
        </p:txBody>
      </p:sp>
      <p:pic>
        <p:nvPicPr>
          <p:cNvPr id="16" name="Image 2" descr="/home/claude/pptx_work2/icons/bel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22792" y="2066544"/>
            <a:ext cx="274320" cy="27432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9162288" y="1874520"/>
            <a:ext cx="2514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F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Bildirishnomalar</a:t>
            </a:r>
            <a:endParaRPr lang="en-US" sz="1450" dirty="0"/>
          </a:p>
        </p:txBody>
      </p:sp>
      <p:sp>
        <p:nvSpPr>
          <p:cNvPr id="18" name="Text 13"/>
          <p:cNvSpPr/>
          <p:nvPr/>
        </p:nvSpPr>
        <p:spPr>
          <a:xfrm>
            <a:off x="8503920" y="2514600"/>
            <a:ext cx="3063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 bir bosqich haqida avtomatik xabarnoma</a:t>
            </a:r>
            <a:endParaRPr lang="en-US" sz="1100" dirty="0"/>
          </a:p>
        </p:txBody>
      </p:sp>
      <p:sp>
        <p:nvSpPr>
          <p:cNvPr id="19" name="Shape 14"/>
          <p:cNvSpPr/>
          <p:nvPr/>
        </p:nvSpPr>
        <p:spPr>
          <a:xfrm>
            <a:off x="640080" y="3675888"/>
            <a:ext cx="3611880" cy="178308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12700">
            <a:solidFill>
              <a:srgbClr val="DCE6EA"/>
            </a:solidFill>
            <a:prstDash val="solid"/>
          </a:ln>
        </p:spPr>
        <p:txBody>
          <a:bodyPr/>
          <a:lstStyle/>
          <a:p>
            <a:endParaRPr lang="en-UZ"/>
          </a:p>
        </p:txBody>
      </p:sp>
      <p:sp>
        <p:nvSpPr>
          <p:cNvPr id="20" name="Shape 15"/>
          <p:cNvSpPr/>
          <p:nvPr/>
        </p:nvSpPr>
        <p:spPr>
          <a:xfrm>
            <a:off x="896112" y="3913632"/>
            <a:ext cx="548640" cy="54864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Z"/>
          </a:p>
        </p:txBody>
      </p:sp>
      <p:pic>
        <p:nvPicPr>
          <p:cNvPr id="21" name="Image 3" descr="/home/claude/pptx_work2/icons/clock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3272" y="4050792"/>
            <a:ext cx="274320" cy="27432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1572768" y="3858768"/>
            <a:ext cx="2514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F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Muddat nazorati</a:t>
            </a:r>
            <a:endParaRPr lang="en-US" sz="1450" dirty="0"/>
          </a:p>
        </p:txBody>
      </p:sp>
      <p:sp>
        <p:nvSpPr>
          <p:cNvPr id="23" name="Text 17"/>
          <p:cNvSpPr/>
          <p:nvPr/>
        </p:nvSpPr>
        <p:spPr>
          <a:xfrm>
            <a:off x="914400" y="4498848"/>
            <a:ext cx="3063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Javob berish muddatlari avtomatik belgilanadi</a:t>
            </a:r>
            <a:endParaRPr lang="en-US" sz="1100" dirty="0"/>
          </a:p>
        </p:txBody>
      </p:sp>
      <p:sp>
        <p:nvSpPr>
          <p:cNvPr id="24" name="Shape 18"/>
          <p:cNvSpPr/>
          <p:nvPr/>
        </p:nvSpPr>
        <p:spPr>
          <a:xfrm>
            <a:off x="4434840" y="3675888"/>
            <a:ext cx="3611880" cy="178308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12700">
            <a:solidFill>
              <a:srgbClr val="DCE6EA"/>
            </a:solidFill>
            <a:prstDash val="solid"/>
          </a:ln>
        </p:spPr>
        <p:txBody>
          <a:bodyPr/>
          <a:lstStyle/>
          <a:p>
            <a:endParaRPr lang="en-UZ"/>
          </a:p>
        </p:txBody>
      </p:sp>
      <p:sp>
        <p:nvSpPr>
          <p:cNvPr id="25" name="Shape 19"/>
          <p:cNvSpPr/>
          <p:nvPr/>
        </p:nvSpPr>
        <p:spPr>
          <a:xfrm>
            <a:off x="4690872" y="3913632"/>
            <a:ext cx="548640" cy="54864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Z"/>
          </a:p>
        </p:txBody>
      </p:sp>
      <p:pic>
        <p:nvPicPr>
          <p:cNvPr id="26" name="Image 4" descr="/home/claude/pptx_work2/icons/chart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28032" y="4050792"/>
            <a:ext cx="274320" cy="274320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5367528" y="3858768"/>
            <a:ext cx="2514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F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Statistika paneli</a:t>
            </a:r>
            <a:endParaRPr lang="en-US" sz="1450" dirty="0"/>
          </a:p>
        </p:txBody>
      </p:sp>
      <p:sp>
        <p:nvSpPr>
          <p:cNvPr id="28" name="Text 21"/>
          <p:cNvSpPr/>
          <p:nvPr/>
        </p:nvSpPr>
        <p:spPr>
          <a:xfrm>
            <a:off x="4709160" y="4498848"/>
            <a:ext cx="3063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Rahbariyat uchun tahliliy hisobotlar</a:t>
            </a:r>
            <a:endParaRPr lang="en-US" sz="1100" dirty="0"/>
          </a:p>
        </p:txBody>
      </p:sp>
      <p:sp>
        <p:nvSpPr>
          <p:cNvPr id="29" name="Shape 22"/>
          <p:cNvSpPr/>
          <p:nvPr/>
        </p:nvSpPr>
        <p:spPr>
          <a:xfrm>
            <a:off x="8229600" y="3675888"/>
            <a:ext cx="3611880" cy="178308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12700">
            <a:solidFill>
              <a:srgbClr val="DCE6EA"/>
            </a:solidFill>
            <a:prstDash val="solid"/>
          </a:ln>
        </p:spPr>
        <p:txBody>
          <a:bodyPr/>
          <a:lstStyle/>
          <a:p>
            <a:endParaRPr lang="en-UZ"/>
          </a:p>
        </p:txBody>
      </p:sp>
      <p:sp>
        <p:nvSpPr>
          <p:cNvPr id="30" name="Shape 23"/>
          <p:cNvSpPr/>
          <p:nvPr/>
        </p:nvSpPr>
        <p:spPr>
          <a:xfrm>
            <a:off x="8485632" y="3913632"/>
            <a:ext cx="548640" cy="54864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Z"/>
          </a:p>
        </p:txBody>
      </p:sp>
      <p:pic>
        <p:nvPicPr>
          <p:cNvPr id="31" name="Image 5" descr="/home/claude/pptx_work2/icons/shiel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22792" y="4050792"/>
            <a:ext cx="274320" cy="274320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9162288" y="3858768"/>
            <a:ext cx="2514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F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Xavfsizlik</a:t>
            </a:r>
            <a:endParaRPr lang="en-US" sz="1450" dirty="0"/>
          </a:p>
        </p:txBody>
      </p:sp>
      <p:sp>
        <p:nvSpPr>
          <p:cNvPr id="33" name="Text 25"/>
          <p:cNvSpPr/>
          <p:nvPr/>
        </p:nvSpPr>
        <p:spPr>
          <a:xfrm>
            <a:off x="8503920" y="4498848"/>
            <a:ext cx="3063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Shaxsiy ma’lumotlar himoyalangan holda saqlanadi</a:t>
            </a:r>
            <a:endParaRPr lang="en-US" sz="1100" dirty="0"/>
          </a:p>
        </p:txBody>
      </p:sp>
      <p:sp>
        <p:nvSpPr>
          <p:cNvPr id="34" name="Text 26"/>
          <p:cNvSpPr/>
          <p:nvPr/>
        </p:nvSpPr>
        <p:spPr>
          <a:xfrm>
            <a:off x="11430000" y="644652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AA6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4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FOYDALANUVCHILAR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804672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F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Tizimdan kimlar foydalanadi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5212080" cy="3931920"/>
          </a:xfrm>
          <a:prstGeom prst="roundRect">
            <a:avLst>
              <a:gd name="adj" fmla="val 2326"/>
            </a:avLst>
          </a:prstGeom>
          <a:solidFill>
            <a:srgbClr val="0F3D5C"/>
          </a:solidFill>
          <a:ln/>
        </p:spPr>
        <p:txBody>
          <a:bodyPr/>
          <a:lstStyle/>
          <a:p>
            <a:endParaRPr lang="en-UZ"/>
          </a:p>
        </p:txBody>
      </p:sp>
      <p:sp>
        <p:nvSpPr>
          <p:cNvPr id="5" name="Text 3"/>
          <p:cNvSpPr/>
          <p:nvPr/>
        </p:nvSpPr>
        <p:spPr>
          <a:xfrm>
            <a:off x="960120" y="201168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D9A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FUQAROLAR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960120" y="2468880"/>
            <a:ext cx="502920" cy="50292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Z"/>
          </a:p>
        </p:txBody>
      </p:sp>
      <p:pic>
        <p:nvPicPr>
          <p:cNvPr id="7" name="Image 0" descr="/home/claude/pptx_work2/icons/us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3277" y="2582037"/>
            <a:ext cx="276606" cy="27660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600200" y="2487168"/>
            <a:ext cx="3931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Murojaat va shikoyat yuboradi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960120" y="3246120"/>
            <a:ext cx="502920" cy="50292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Z"/>
          </a:p>
        </p:txBody>
      </p:sp>
      <p:pic>
        <p:nvPicPr>
          <p:cNvPr id="10" name="Image 1" descr="/home/claude/pptx_work2/icons/us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3277" y="3359277"/>
            <a:ext cx="276606" cy="276606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600200" y="3264408"/>
            <a:ext cx="3931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Taklif va murojaatini kuzatadi</a:t>
            </a:r>
            <a:endParaRPr lang="en-US" sz="1350" dirty="0"/>
          </a:p>
        </p:txBody>
      </p:sp>
      <p:sp>
        <p:nvSpPr>
          <p:cNvPr id="12" name="Shape 8"/>
          <p:cNvSpPr/>
          <p:nvPr/>
        </p:nvSpPr>
        <p:spPr>
          <a:xfrm>
            <a:off x="960120" y="4023360"/>
            <a:ext cx="502920" cy="50292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Z"/>
          </a:p>
        </p:txBody>
      </p:sp>
      <p:pic>
        <p:nvPicPr>
          <p:cNvPr id="13" name="Image 2" descr="/home/claude/pptx_work2/icons/us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3277" y="4136517"/>
            <a:ext cx="276606" cy="276606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600200" y="4041648"/>
            <a:ext cx="3931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Javob va bildirishnoma oladi</a:t>
            </a:r>
            <a:endParaRPr lang="en-US" sz="1350" dirty="0"/>
          </a:p>
        </p:txBody>
      </p:sp>
      <p:sp>
        <p:nvSpPr>
          <p:cNvPr id="15" name="Shape 10"/>
          <p:cNvSpPr/>
          <p:nvPr/>
        </p:nvSpPr>
        <p:spPr>
          <a:xfrm>
            <a:off x="6126480" y="1783080"/>
            <a:ext cx="5394960" cy="393192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DCE6EA"/>
            </a:solidFill>
            <a:prstDash val="solid"/>
          </a:ln>
        </p:spPr>
        <p:txBody>
          <a:bodyPr/>
          <a:lstStyle/>
          <a:p>
            <a:endParaRPr lang="en-UZ"/>
          </a:p>
        </p:txBody>
      </p:sp>
      <p:sp>
        <p:nvSpPr>
          <p:cNvPr id="16" name="Text 11"/>
          <p:cNvSpPr/>
          <p:nvPr/>
        </p:nvSpPr>
        <p:spPr>
          <a:xfrm>
            <a:off x="6446520" y="201168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DAVLAT ORGANLARI</a:t>
            </a:r>
            <a:endParaRPr lang="en-US" sz="1100" dirty="0"/>
          </a:p>
        </p:txBody>
      </p:sp>
      <p:sp>
        <p:nvSpPr>
          <p:cNvPr id="17" name="Shape 12"/>
          <p:cNvSpPr/>
          <p:nvPr/>
        </p:nvSpPr>
        <p:spPr>
          <a:xfrm>
            <a:off x="6446520" y="2468880"/>
            <a:ext cx="502920" cy="50292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Z"/>
          </a:p>
        </p:txBody>
      </p:sp>
      <p:pic>
        <p:nvPicPr>
          <p:cNvPr id="18" name="Image 3" descr="/home/claude/pptx_work2/icons/building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9677" y="2582037"/>
            <a:ext cx="276606" cy="276606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7086600" y="2468880"/>
            <a:ext cx="4206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Mas’ul xodimlar murojaatlarni ko‘rib chiqadi</a:t>
            </a:r>
            <a:endParaRPr lang="en-US" sz="1250" dirty="0"/>
          </a:p>
        </p:txBody>
      </p:sp>
      <p:sp>
        <p:nvSpPr>
          <p:cNvPr id="20" name="Shape 14"/>
          <p:cNvSpPr/>
          <p:nvPr/>
        </p:nvSpPr>
        <p:spPr>
          <a:xfrm>
            <a:off x="6446520" y="3218688"/>
            <a:ext cx="502920" cy="50292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Z"/>
          </a:p>
        </p:txBody>
      </p:sp>
      <p:pic>
        <p:nvPicPr>
          <p:cNvPr id="21" name="Image 4" descr="/home/claude/pptx_work2/icons/building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9677" y="3331845"/>
            <a:ext cx="276606" cy="276606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7086600" y="3218688"/>
            <a:ext cx="4206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Bo‘lim rahbarlari nazorat qiladi</a:t>
            </a:r>
            <a:endParaRPr lang="en-US" sz="1250" dirty="0"/>
          </a:p>
        </p:txBody>
      </p:sp>
      <p:sp>
        <p:nvSpPr>
          <p:cNvPr id="23" name="Shape 16"/>
          <p:cNvSpPr/>
          <p:nvPr/>
        </p:nvSpPr>
        <p:spPr>
          <a:xfrm>
            <a:off x="6446520" y="3968496"/>
            <a:ext cx="502920" cy="50292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Z"/>
          </a:p>
        </p:txBody>
      </p:sp>
      <p:pic>
        <p:nvPicPr>
          <p:cNvPr id="24" name="Image 5" descr="/home/claude/pptx_work2/icons/building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9677" y="4081653"/>
            <a:ext cx="276606" cy="276606"/>
          </a:xfrm>
          <a:prstGeom prst="rect">
            <a:avLst/>
          </a:prstGeom>
        </p:spPr>
      </p:pic>
      <p:sp>
        <p:nvSpPr>
          <p:cNvPr id="25" name="Text 17"/>
          <p:cNvSpPr/>
          <p:nvPr/>
        </p:nvSpPr>
        <p:spPr>
          <a:xfrm>
            <a:off x="7086600" y="3968496"/>
            <a:ext cx="4206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Viloyat rahbariyati statistikani kuzatadi</a:t>
            </a:r>
            <a:endParaRPr lang="en-US" sz="1250" dirty="0"/>
          </a:p>
        </p:txBody>
      </p:sp>
      <p:sp>
        <p:nvSpPr>
          <p:cNvPr id="26" name="Shape 18"/>
          <p:cNvSpPr/>
          <p:nvPr/>
        </p:nvSpPr>
        <p:spPr>
          <a:xfrm>
            <a:off x="6446520" y="4718304"/>
            <a:ext cx="502920" cy="50292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Z"/>
          </a:p>
        </p:txBody>
      </p:sp>
      <p:pic>
        <p:nvPicPr>
          <p:cNvPr id="27" name="Image 6" descr="/home/claude/pptx_work2/icons/building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9677" y="4831461"/>
            <a:ext cx="276606" cy="276606"/>
          </a:xfrm>
          <a:prstGeom prst="rect">
            <a:avLst/>
          </a:prstGeom>
        </p:spPr>
      </p:pic>
      <p:sp>
        <p:nvSpPr>
          <p:cNvPr id="28" name="Text 19"/>
          <p:cNvSpPr/>
          <p:nvPr/>
        </p:nvSpPr>
        <p:spPr>
          <a:xfrm>
            <a:off x="7086600" y="4718304"/>
            <a:ext cx="4206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 bir bosqich hisobga olinadi</a:t>
            </a:r>
            <a:endParaRPr lang="en-US" sz="1250" dirty="0"/>
          </a:p>
        </p:txBody>
      </p:sp>
      <p:sp>
        <p:nvSpPr>
          <p:cNvPr id="29" name="Text 20"/>
          <p:cNvSpPr/>
          <p:nvPr/>
        </p:nvSpPr>
        <p:spPr>
          <a:xfrm>
            <a:off x="11430000" y="644652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AA6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F3D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D9A4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AFZALLIKLARI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804672"/>
            <a:ext cx="91440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Nima uchun raqamli tizim afzal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1577340" y="1920240"/>
            <a:ext cx="822960" cy="82296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Z"/>
          </a:p>
        </p:txBody>
      </p:sp>
      <p:pic>
        <p:nvPicPr>
          <p:cNvPr id="5" name="Image 0" descr="/home/claude/pptx_work2/icons/cloc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3080" y="2125980"/>
            <a:ext cx="411480" cy="4114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0080" y="2926080"/>
            <a:ext cx="2697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Vaqtni tejaydi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777240" y="3429000"/>
            <a:ext cx="242316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35000"/>
              </a:lnSpc>
              <a:buNone/>
            </a:pPr>
            <a:r>
              <a:rPr lang="en-US" sz="1150" dirty="0">
                <a:solidFill>
                  <a:srgbClr val="C6D4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Idoraga borish shart emas, murojaat bir necha daqiqada yuboriladi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4594860" y="1920240"/>
            <a:ext cx="822960" cy="82296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Z"/>
          </a:p>
        </p:txBody>
      </p:sp>
      <p:pic>
        <p:nvPicPr>
          <p:cNvPr id="9" name="Image 1" descr="/home/claude/pptx_work2/icons/che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600" y="2125980"/>
            <a:ext cx="411480" cy="41148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3657600" y="2926080"/>
            <a:ext cx="2697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Shaffoflik</a:t>
            </a:r>
            <a:endParaRPr lang="en-US" sz="1600" dirty="0"/>
          </a:p>
        </p:txBody>
      </p:sp>
      <p:sp>
        <p:nvSpPr>
          <p:cNvPr id="11" name="Text 7"/>
          <p:cNvSpPr/>
          <p:nvPr/>
        </p:nvSpPr>
        <p:spPr>
          <a:xfrm>
            <a:off x="3794760" y="3429000"/>
            <a:ext cx="242316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35000"/>
              </a:lnSpc>
              <a:buNone/>
            </a:pPr>
            <a:r>
              <a:rPr lang="en-US" sz="1150" dirty="0">
                <a:solidFill>
                  <a:srgbClr val="C6D4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 bir bosqich fuqaroga ko‘rinadi va hisobdorlik ta’minlanadi</a:t>
            </a:r>
            <a:endParaRPr lang="en-US" sz="1150" dirty="0"/>
          </a:p>
        </p:txBody>
      </p:sp>
      <p:sp>
        <p:nvSpPr>
          <p:cNvPr id="12" name="Shape 8"/>
          <p:cNvSpPr/>
          <p:nvPr/>
        </p:nvSpPr>
        <p:spPr>
          <a:xfrm>
            <a:off x="7612380" y="1920240"/>
            <a:ext cx="822960" cy="82296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Z"/>
          </a:p>
        </p:txBody>
      </p:sp>
      <p:pic>
        <p:nvPicPr>
          <p:cNvPr id="13" name="Image 2" descr="/home/claude/pptx_work2/icons/char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8120" y="2125980"/>
            <a:ext cx="411480" cy="41148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6675120" y="2926080"/>
            <a:ext cx="2697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Tahlil imkoniyati</a:t>
            </a:r>
            <a:endParaRPr lang="en-US" sz="1600" dirty="0"/>
          </a:p>
        </p:txBody>
      </p:sp>
      <p:sp>
        <p:nvSpPr>
          <p:cNvPr id="15" name="Text 10"/>
          <p:cNvSpPr/>
          <p:nvPr/>
        </p:nvSpPr>
        <p:spPr>
          <a:xfrm>
            <a:off x="6812280" y="3429000"/>
            <a:ext cx="242316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35000"/>
              </a:lnSpc>
              <a:buNone/>
            </a:pPr>
            <a:r>
              <a:rPr lang="en-US" sz="1150" dirty="0">
                <a:solidFill>
                  <a:srgbClr val="C6D4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Rahbariyat muammoli sohalarni statistika asosida aniqlaydi</a:t>
            </a:r>
            <a:endParaRPr lang="en-US" sz="1150" dirty="0"/>
          </a:p>
        </p:txBody>
      </p:sp>
      <p:sp>
        <p:nvSpPr>
          <p:cNvPr id="16" name="Shape 11"/>
          <p:cNvSpPr/>
          <p:nvPr/>
        </p:nvSpPr>
        <p:spPr>
          <a:xfrm>
            <a:off x="10629900" y="1920240"/>
            <a:ext cx="822960" cy="82296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Z"/>
          </a:p>
        </p:txBody>
      </p:sp>
      <p:pic>
        <p:nvPicPr>
          <p:cNvPr id="17" name="Image 3" descr="/home/claude/pptx_work2/icons/shiel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35640" y="2125980"/>
            <a:ext cx="411480" cy="411480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9692640" y="2926080"/>
            <a:ext cx="2697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Ishonchlilik</a:t>
            </a:r>
            <a:endParaRPr lang="en-US" sz="1600" dirty="0"/>
          </a:p>
        </p:txBody>
      </p:sp>
      <p:sp>
        <p:nvSpPr>
          <p:cNvPr id="19" name="Text 13"/>
          <p:cNvSpPr/>
          <p:nvPr/>
        </p:nvSpPr>
        <p:spPr>
          <a:xfrm>
            <a:off x="9829800" y="3429000"/>
            <a:ext cx="242316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35000"/>
              </a:lnSpc>
              <a:buNone/>
            </a:pPr>
            <a:r>
              <a:rPr lang="en-US" sz="1150" dirty="0">
                <a:solidFill>
                  <a:srgbClr val="C6D4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Ma’lumotlar xavfsiz saqlanadi, murojaatlar yo‘qolmaydi</a:t>
            </a:r>
            <a:endParaRPr lang="en-US" sz="1150" dirty="0"/>
          </a:p>
        </p:txBody>
      </p:sp>
      <p:sp>
        <p:nvSpPr>
          <p:cNvPr id="20" name="Text 14"/>
          <p:cNvSpPr/>
          <p:nvPr/>
        </p:nvSpPr>
        <p:spPr>
          <a:xfrm>
            <a:off x="11430000" y="644652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FA6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F3D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1280160" cy="1280160"/>
          </a:xfrm>
          <a:prstGeom prst="ellipse">
            <a:avLst/>
          </a:prstGeom>
          <a:solidFill>
            <a:srgbClr val="1C7293">
              <a:alpha val="45000"/>
            </a:srgbClr>
          </a:solidFill>
          <a:ln/>
        </p:spPr>
        <p:txBody>
          <a:bodyPr/>
          <a:lstStyle/>
          <a:p>
            <a:endParaRPr lang="en-UZ"/>
          </a:p>
        </p:txBody>
      </p:sp>
      <p:sp>
        <p:nvSpPr>
          <p:cNvPr id="3" name="Shape 1"/>
          <p:cNvSpPr/>
          <p:nvPr/>
        </p:nvSpPr>
        <p:spPr>
          <a:xfrm>
            <a:off x="914400" y="822960"/>
            <a:ext cx="640080" cy="640080"/>
          </a:xfrm>
          <a:prstGeom prst="ellipse">
            <a:avLst/>
          </a:prstGeom>
          <a:solidFill>
            <a:srgbClr val="D9A441">
              <a:alpha val="75000"/>
            </a:srgbClr>
          </a:solidFill>
          <a:ln/>
        </p:spPr>
        <p:txBody>
          <a:bodyPr/>
          <a:lstStyle/>
          <a:p>
            <a:endParaRPr lang="en-UZ"/>
          </a:p>
        </p:txBody>
      </p:sp>
      <p:sp>
        <p:nvSpPr>
          <p:cNvPr id="4" name="Shape 2"/>
          <p:cNvSpPr/>
          <p:nvPr/>
        </p:nvSpPr>
        <p:spPr>
          <a:xfrm>
            <a:off x="5349240" y="1463040"/>
            <a:ext cx="1463040" cy="146304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Z"/>
          </a:p>
        </p:txBody>
      </p:sp>
      <p:pic>
        <p:nvPicPr>
          <p:cNvPr id="5" name="Image 0" descr="/home/claude/pptx_work2/icons/buildin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1828800"/>
            <a:ext cx="731520" cy="7315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97280" y="3246120"/>
            <a:ext cx="100584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Fuqarolarga yaqinroq,</a:t>
            </a:r>
            <a:endParaRPr lang="en-US" sz="320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davlatga shaffofroq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1097280" y="438912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C6D4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Sirdaryo viloyati Murojatlar Tizimi — har bir ovoz eshitiladi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623560" y="4983480"/>
            <a:ext cx="914400" cy="0"/>
          </a:xfrm>
          <a:prstGeom prst="line">
            <a:avLst/>
          </a:prstGeom>
          <a:noFill/>
          <a:ln w="38100">
            <a:solidFill>
              <a:srgbClr val="D9A441"/>
            </a:solidFill>
            <a:prstDash val="solid"/>
          </a:ln>
        </p:spPr>
        <p:txBody>
          <a:bodyPr/>
          <a:lstStyle/>
          <a:p>
            <a:endParaRPr lang="en-UZ"/>
          </a:p>
        </p:txBody>
      </p:sp>
      <p:sp>
        <p:nvSpPr>
          <p:cNvPr id="9" name="Text 6"/>
          <p:cNvSpPr/>
          <p:nvPr/>
        </p:nvSpPr>
        <p:spPr>
          <a:xfrm>
            <a:off x="11430000" y="644652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FA6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379</Words>
  <Application>Microsoft Macintosh PowerPoint</Application>
  <PresentationFormat>Widescreen</PresentationFormat>
  <Paragraphs>98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Akhror Narzullaev</cp:lastModifiedBy>
  <cp:revision>1</cp:revision>
  <dcterms:created xsi:type="dcterms:W3CDTF">2026-08-01T06:51:36Z</dcterms:created>
  <dcterms:modified xsi:type="dcterms:W3CDTF">2026-08-01T06:58:00Z</dcterms:modified>
</cp:coreProperties>
</file>