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9144000" cy="5143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/>
          <p:nvPr>
            <p:ph type="title"/>
          </p:nvPr>
        </p:nvSpPr>
        <p:spPr>
          <a:xfrm>
            <a:off x="1370012" y="577453"/>
            <a:ext cx="7315201" cy="12513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/>
          <a:lstStyle/>
          <a:p>
            <a:pPr/>
            <a:r>
              <a:t>Текст заголовка</a:t>
            </a:r>
          </a:p>
        </p:txBody>
      </p:sp>
      <p:sp>
        <p:nvSpPr>
          <p:cNvPr id="3" name="Уровень текста 1…"/>
          <p:cNvSpPr txBox="1"/>
          <p:nvPr>
            <p:ph type="body" idx="1"/>
          </p:nvPr>
        </p:nvSpPr>
        <p:spPr>
          <a:xfrm>
            <a:off x="5103812" y="1828800"/>
            <a:ext cx="3581401" cy="3314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/>
          <p:nvPr>
            <p:ph type="sldNum" sz="quarter" idx="2"/>
          </p:nvPr>
        </p:nvSpPr>
        <p:spPr>
          <a:xfrm>
            <a:off x="6294581" y="4643112"/>
            <a:ext cx="258621" cy="248302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3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F0E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7C3AED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1" name="Shape 1"/>
          <p:cNvSpPr/>
          <p:nvPr/>
        </p:nvSpPr>
        <p:spPr>
          <a:xfrm>
            <a:off x="-2" y="0"/>
            <a:ext cx="73156" cy="5143500"/>
          </a:xfrm>
          <a:prstGeom prst="rect">
            <a:avLst/>
          </a:prstGeom>
          <a:solidFill>
            <a:srgbClr val="7C3AED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2" name="Shape 2"/>
          <p:cNvSpPr/>
          <p:nvPr/>
        </p:nvSpPr>
        <p:spPr>
          <a:xfrm>
            <a:off x="5943600" y="-457201"/>
            <a:ext cx="4114800" cy="4114802"/>
          </a:xfrm>
          <a:prstGeom prst="ellipse">
            <a:avLst/>
          </a:prstGeom>
          <a:solidFill>
            <a:srgbClr val="7C3AED">
              <a:alpha val="15000"/>
            </a:srgbClr>
          </a:solidFill>
          <a:ln w="12700">
            <a:solidFill>
              <a:srgbClr val="A78BFA">
                <a:alpha val="40000"/>
              </a:srgbClr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3" name="Shape 3"/>
          <p:cNvSpPr/>
          <p:nvPr/>
        </p:nvSpPr>
        <p:spPr>
          <a:xfrm>
            <a:off x="6583680" y="2286000"/>
            <a:ext cx="2743205" cy="2743200"/>
          </a:xfrm>
          <a:prstGeom prst="ellipse">
            <a:avLst/>
          </a:prstGeom>
          <a:solidFill>
            <a:srgbClr val="F59E0B">
              <a:alpha val="10000"/>
            </a:srgbClr>
          </a:solidFill>
          <a:ln w="12700">
            <a:solidFill>
              <a:srgbClr val="F59E0B">
                <a:alpha val="30000"/>
              </a:srgbClr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4" name="Text 4"/>
          <p:cNvSpPr txBox="1"/>
          <p:nvPr/>
        </p:nvSpPr>
        <p:spPr>
          <a:xfrm>
            <a:off x="411477" y="560069"/>
            <a:ext cx="822965" cy="891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🧠</a:t>
            </a:r>
          </a:p>
        </p:txBody>
      </p:sp>
      <p:sp>
        <p:nvSpPr>
          <p:cNvPr id="25" name="Text 5"/>
          <p:cNvSpPr txBox="1"/>
          <p:nvPr/>
        </p:nvSpPr>
        <p:spPr>
          <a:xfrm>
            <a:off x="365757" y="1495057"/>
            <a:ext cx="6400805" cy="7589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6000">
                <a:solidFill>
                  <a:srgbClr val="FFFFFF"/>
                </a:solidFill>
              </a:defRPr>
            </a:lvl1pPr>
          </a:lstStyle>
          <a:p>
            <a:pPr/>
            <a:r>
              <a:t>MnemoMind</a:t>
            </a:r>
          </a:p>
        </p:txBody>
      </p:sp>
      <p:sp>
        <p:nvSpPr>
          <p:cNvPr id="26" name="Text 6"/>
          <p:cNvSpPr txBox="1"/>
          <p:nvPr/>
        </p:nvSpPr>
        <p:spPr>
          <a:xfrm>
            <a:off x="365759" y="2435948"/>
            <a:ext cx="6858001" cy="248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i="1" sz="2000">
                <a:solidFill>
                  <a:srgbClr val="A78BFA"/>
                </a:solidFill>
              </a:defRPr>
            </a:lvl1pPr>
          </a:lstStyle>
          <a:p>
            <a:pPr/>
            <a:r>
              <a:t>Запомни. Визуализируй. Говори свободно.</a:t>
            </a:r>
          </a:p>
        </p:txBody>
      </p:sp>
      <p:sp>
        <p:nvSpPr>
          <p:cNvPr id="27" name="Shape 7"/>
          <p:cNvSpPr/>
          <p:nvPr/>
        </p:nvSpPr>
        <p:spPr>
          <a:xfrm>
            <a:off x="365757" y="2880360"/>
            <a:ext cx="3657605" cy="36579"/>
          </a:xfrm>
          <a:prstGeom prst="rect">
            <a:avLst/>
          </a:prstGeom>
          <a:solidFill>
            <a:srgbClr val="F59E0B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8" name="Text 8"/>
          <p:cNvSpPr txBox="1"/>
          <p:nvPr/>
        </p:nvSpPr>
        <p:spPr>
          <a:xfrm>
            <a:off x="365757" y="3128578"/>
            <a:ext cx="6400805" cy="4179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sz="1400">
                <a:solidFill>
                  <a:srgbClr val="E5E7EB"/>
                </a:solidFill>
              </a:defRPr>
            </a:pPr>
            <a:r>
              <a:t>AI-платформа для изучения иностранных языков</a:t>
            </a:r>
          </a:p>
          <a:p>
            <a:pPr>
              <a:defRPr sz="1400">
                <a:solidFill>
                  <a:srgbClr val="E5E7EB"/>
                </a:solidFill>
              </a:defRPr>
            </a:pPr>
            <a:r>
              <a:t>на основе мнемоники и искусственного интеллекта</a:t>
            </a:r>
          </a:p>
        </p:txBody>
      </p:sp>
      <p:sp>
        <p:nvSpPr>
          <p:cNvPr id="29" name="Text 9"/>
          <p:cNvSpPr txBox="1"/>
          <p:nvPr/>
        </p:nvSpPr>
        <p:spPr>
          <a:xfrm>
            <a:off x="365757" y="4008558"/>
            <a:ext cx="4572005" cy="166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b="1" sz="1300">
                <a:solidFill>
                  <a:srgbClr val="F59E0B"/>
                </a:solidFill>
              </a:defRPr>
            </a:pPr>
            <a:r>
              <a:t>Alyanova Alvina  </a:t>
            </a:r>
            <a:r>
              <a:rPr b="0">
                <a:solidFill>
                  <a:srgbClr val="9CA3AF"/>
                </a:solidFill>
              </a:rPr>
              <a:t>| CEO &amp; Основатель</a:t>
            </a:r>
          </a:p>
        </p:txBody>
      </p:sp>
      <p:sp>
        <p:nvSpPr>
          <p:cNvPr id="30" name="Text 10"/>
          <p:cNvSpPr txBox="1"/>
          <p:nvPr/>
        </p:nvSpPr>
        <p:spPr>
          <a:xfrm>
            <a:off x="365759" y="4376420"/>
            <a:ext cx="7315201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A78BFA"/>
                </a:solidFill>
              </a:defRPr>
            </a:lvl1pPr>
          </a:lstStyle>
          <a:p>
            <a:pPr/>
            <a:r>
              <a:t>✉ alvialvina250@gmail.com   🌐 mnemomind-flax.vercel.app   ✈ @alyanova_alvi</a:t>
            </a:r>
          </a:p>
        </p:txBody>
      </p:sp>
      <p:sp>
        <p:nvSpPr>
          <p:cNvPr id="31" name="Shape 11"/>
          <p:cNvSpPr/>
          <p:nvPr/>
        </p:nvSpPr>
        <p:spPr>
          <a:xfrm>
            <a:off x="0" y="5088635"/>
            <a:ext cx="9144000" cy="54867"/>
          </a:xfrm>
          <a:prstGeom prst="rect">
            <a:avLst/>
          </a:prstGeom>
          <a:solidFill>
            <a:srgbClr val="F59E0B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F0E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7C3AED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89" name="Shape 1"/>
          <p:cNvSpPr/>
          <p:nvPr/>
        </p:nvSpPr>
        <p:spPr>
          <a:xfrm>
            <a:off x="-921733" y="2167127"/>
            <a:ext cx="4572002" cy="4572002"/>
          </a:xfrm>
          <a:prstGeom prst="ellipse">
            <a:avLst/>
          </a:prstGeom>
          <a:solidFill>
            <a:srgbClr val="7C3AED">
              <a:alpha val="12000"/>
            </a:srgbClr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90" name="Shape 2"/>
          <p:cNvSpPr/>
          <p:nvPr/>
        </p:nvSpPr>
        <p:spPr>
          <a:xfrm>
            <a:off x="6400800" y="-914401"/>
            <a:ext cx="3657600" cy="3657604"/>
          </a:xfrm>
          <a:prstGeom prst="ellipse">
            <a:avLst/>
          </a:prstGeom>
          <a:solidFill>
            <a:srgbClr val="F59E0B">
              <a:alpha val="12000"/>
            </a:srgbClr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91" name="Text 3"/>
          <p:cNvSpPr txBox="1"/>
          <p:nvPr/>
        </p:nvSpPr>
        <p:spPr>
          <a:xfrm>
            <a:off x="3931918" y="331469"/>
            <a:ext cx="1280164" cy="891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🧠</a:t>
            </a:r>
          </a:p>
        </p:txBody>
      </p:sp>
      <p:sp>
        <p:nvSpPr>
          <p:cNvPr id="292" name="Text 5"/>
          <p:cNvSpPr txBox="1"/>
          <p:nvPr/>
        </p:nvSpPr>
        <p:spPr>
          <a:xfrm>
            <a:off x="870403" y="1421395"/>
            <a:ext cx="7315201" cy="2091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i="1" sz="1600">
                <a:solidFill>
                  <a:srgbClr val="A78BFA"/>
                </a:solidFill>
              </a:defRPr>
            </a:lvl1pPr>
          </a:lstStyle>
          <a:p>
            <a:pPr/>
            <a:r>
              <a:t>MnemoMind — запоминать станет просто, весело и навсегда</a:t>
            </a:r>
          </a:p>
        </p:txBody>
      </p:sp>
      <p:sp>
        <p:nvSpPr>
          <p:cNvPr id="293" name="Shape 6"/>
          <p:cNvSpPr/>
          <p:nvPr/>
        </p:nvSpPr>
        <p:spPr>
          <a:xfrm>
            <a:off x="2699202" y="1823153"/>
            <a:ext cx="3657603" cy="36579"/>
          </a:xfrm>
          <a:prstGeom prst="rect">
            <a:avLst/>
          </a:prstGeom>
          <a:solidFill>
            <a:srgbClr val="F59E0B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94" name="Shape 7"/>
          <p:cNvSpPr/>
          <p:nvPr/>
        </p:nvSpPr>
        <p:spPr>
          <a:xfrm>
            <a:off x="449867" y="2350005"/>
            <a:ext cx="3200402" cy="530355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95" name="Text 8"/>
          <p:cNvSpPr txBox="1"/>
          <p:nvPr/>
        </p:nvSpPr>
        <p:spPr>
          <a:xfrm>
            <a:off x="587025" y="2525204"/>
            <a:ext cx="2926085" cy="1799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A78BFA"/>
                </a:solidFill>
              </a:defRPr>
            </a:lvl1pPr>
          </a:lstStyle>
          <a:p>
            <a:pPr/>
            <a:r>
              <a:t>✉   alvialvina250@gmail.com</a:t>
            </a:r>
          </a:p>
        </p:txBody>
      </p:sp>
      <p:sp>
        <p:nvSpPr>
          <p:cNvPr id="296" name="Shape 9"/>
          <p:cNvSpPr/>
          <p:nvPr/>
        </p:nvSpPr>
        <p:spPr>
          <a:xfrm>
            <a:off x="3833145" y="2350005"/>
            <a:ext cx="3200403" cy="530355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97" name="Text 10"/>
          <p:cNvSpPr txBox="1"/>
          <p:nvPr/>
        </p:nvSpPr>
        <p:spPr>
          <a:xfrm>
            <a:off x="3970306" y="2488183"/>
            <a:ext cx="2926083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A78BFA"/>
                </a:solidFill>
              </a:defRPr>
            </a:lvl1pPr>
          </a:lstStyle>
          <a:p>
            <a:pPr/>
            <a:r>
              <a:t>🌐   mnemomind-flax.vercel.app</a:t>
            </a:r>
          </a:p>
        </p:txBody>
      </p:sp>
      <p:sp>
        <p:nvSpPr>
          <p:cNvPr id="298" name="Shape 11"/>
          <p:cNvSpPr/>
          <p:nvPr/>
        </p:nvSpPr>
        <p:spPr>
          <a:xfrm>
            <a:off x="449867" y="3008375"/>
            <a:ext cx="3200402" cy="530355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99" name="Text 12"/>
          <p:cNvSpPr txBox="1"/>
          <p:nvPr/>
        </p:nvSpPr>
        <p:spPr>
          <a:xfrm>
            <a:off x="587025" y="3183571"/>
            <a:ext cx="2926085" cy="1799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A78BFA"/>
                </a:solidFill>
              </a:defRPr>
            </a:lvl1pPr>
          </a:lstStyle>
          <a:p>
            <a:pPr/>
            <a:r>
              <a:t>✈   @alyanova_alvi</a:t>
            </a:r>
          </a:p>
        </p:txBody>
      </p:sp>
      <p:sp>
        <p:nvSpPr>
          <p:cNvPr id="300" name="Shape 13"/>
          <p:cNvSpPr/>
          <p:nvPr/>
        </p:nvSpPr>
        <p:spPr>
          <a:xfrm>
            <a:off x="3833145" y="3008375"/>
            <a:ext cx="3200403" cy="530355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01" name="Text 14"/>
          <p:cNvSpPr txBox="1"/>
          <p:nvPr/>
        </p:nvSpPr>
        <p:spPr>
          <a:xfrm>
            <a:off x="3970306" y="3146550"/>
            <a:ext cx="2926083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A78BFA"/>
                </a:solidFill>
              </a:defRPr>
            </a:lvl1pPr>
          </a:lstStyle>
          <a:p>
            <a:pPr/>
            <a:r>
              <a:t>📞   +998 90 650 25 64</a:t>
            </a:r>
          </a:p>
        </p:txBody>
      </p:sp>
      <p:pic>
        <p:nvPicPr>
          <p:cNvPr id="302" name="Image 0" descr="Image 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406637" y="2871472"/>
            <a:ext cx="1463043" cy="1463043"/>
          </a:xfrm>
          <a:prstGeom prst="rect">
            <a:avLst/>
          </a:prstGeom>
          <a:ln w="12700">
            <a:miter lim="400000"/>
          </a:ln>
        </p:spPr>
      </p:pic>
      <p:sp>
        <p:nvSpPr>
          <p:cNvPr id="303" name="Text 15"/>
          <p:cNvSpPr txBox="1"/>
          <p:nvPr/>
        </p:nvSpPr>
        <p:spPr>
          <a:xfrm>
            <a:off x="7360918" y="4462786"/>
            <a:ext cx="1554483" cy="2541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defRPr sz="900">
                <a:solidFill>
                  <a:srgbClr val="9CA3AF"/>
                </a:solidFill>
              </a:defRPr>
            </a:pPr>
            <a:r>
              <a:t>Сканируй →</a:t>
            </a:r>
          </a:p>
          <a:p>
            <a:pPr algn="ctr">
              <a:defRPr sz="900">
                <a:solidFill>
                  <a:srgbClr val="9CA3AF"/>
                </a:solidFill>
              </a:defRPr>
            </a:pPr>
            <a:r>
              <a:t>платформа</a:t>
            </a:r>
          </a:p>
        </p:txBody>
      </p:sp>
      <p:sp>
        <p:nvSpPr>
          <p:cNvPr id="304" name="Text 16"/>
          <p:cNvSpPr txBox="1"/>
          <p:nvPr/>
        </p:nvSpPr>
        <p:spPr>
          <a:xfrm>
            <a:off x="1556202" y="4654293"/>
            <a:ext cx="5943603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9CA3AF"/>
                </a:solidFill>
              </a:defRPr>
            </a:lvl1pPr>
          </a:lstStyle>
          <a:p>
            <a:pPr/>
            <a:r>
              <a:t>Alyanova Alvina  |  CEO &amp; Основатель  |  MnemoMind</a:t>
            </a:r>
          </a:p>
        </p:txBody>
      </p:sp>
      <p:sp>
        <p:nvSpPr>
          <p:cNvPr id="305" name="Shape 17"/>
          <p:cNvSpPr/>
          <p:nvPr/>
        </p:nvSpPr>
        <p:spPr>
          <a:xfrm>
            <a:off x="0" y="5088635"/>
            <a:ext cx="9144000" cy="54867"/>
          </a:xfrm>
          <a:prstGeom prst="rect">
            <a:avLst/>
          </a:prstGeom>
          <a:solidFill>
            <a:srgbClr val="F59E0B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1A17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7C3AED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4" name="Text 1"/>
          <p:cNvSpPr txBox="1"/>
          <p:nvPr/>
        </p:nvSpPr>
        <p:spPr>
          <a:xfrm>
            <a:off x="8046718" y="252906"/>
            <a:ext cx="822963" cy="13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1100">
                <a:solidFill>
                  <a:srgbClr val="9CA3AF"/>
                </a:solidFill>
              </a:defRPr>
            </a:lvl1pPr>
          </a:lstStyle>
          <a:p>
            <a:pPr/>
            <a:r>
              <a:t>02</a:t>
            </a:r>
          </a:p>
        </p:txBody>
      </p:sp>
      <p:sp>
        <p:nvSpPr>
          <p:cNvPr id="35" name="Text 2"/>
          <p:cNvSpPr txBox="1"/>
          <p:nvPr/>
        </p:nvSpPr>
        <p:spPr>
          <a:xfrm>
            <a:off x="365759" y="254396"/>
            <a:ext cx="7315201" cy="4056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3200">
                <a:solidFill>
                  <a:srgbClr val="FFFFFF"/>
                </a:solidFill>
              </a:defRPr>
            </a:lvl1pPr>
          </a:lstStyle>
          <a:p>
            <a:pPr/>
            <a:r>
              <a:t>Проблема клиента</a:t>
            </a:r>
          </a:p>
        </p:txBody>
      </p:sp>
      <p:sp>
        <p:nvSpPr>
          <p:cNvPr id="36" name="Shape 3"/>
          <p:cNvSpPr/>
          <p:nvPr/>
        </p:nvSpPr>
        <p:spPr>
          <a:xfrm>
            <a:off x="365758" y="749808"/>
            <a:ext cx="1371604" cy="36579"/>
          </a:xfrm>
          <a:prstGeom prst="rect">
            <a:avLst/>
          </a:prstGeom>
          <a:solidFill>
            <a:srgbClr val="7C3AED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7" name="Shape 4"/>
          <p:cNvSpPr/>
          <p:nvPr/>
        </p:nvSpPr>
        <p:spPr>
          <a:xfrm>
            <a:off x="365760" y="960118"/>
            <a:ext cx="3840480" cy="1371604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  <a:effectLst>
            <a:outerShdw sx="100000" sy="100000" kx="0" ky="0" algn="b" rotWithShape="0" blurRad="101600" dist="38100" dir="8100000">
              <a:srgbClr val="000000">
                <a:alpha val="25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8" name="Text 5"/>
          <p:cNvSpPr txBox="1"/>
          <p:nvPr/>
        </p:nvSpPr>
        <p:spPr>
          <a:xfrm>
            <a:off x="464531" y="1276256"/>
            <a:ext cx="1645923" cy="6543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5200">
                <a:solidFill>
                  <a:srgbClr val="F59E0B"/>
                </a:solidFill>
              </a:defRPr>
            </a:lvl1pPr>
          </a:lstStyle>
          <a:p>
            <a:pPr/>
            <a:r>
              <a:t>80%</a:t>
            </a:r>
          </a:p>
        </p:txBody>
      </p:sp>
      <p:sp>
        <p:nvSpPr>
          <p:cNvPr id="39" name="Text 6"/>
          <p:cNvSpPr txBox="1"/>
          <p:nvPr/>
        </p:nvSpPr>
        <p:spPr>
          <a:xfrm>
            <a:off x="2156170" y="1418450"/>
            <a:ext cx="1920241" cy="3699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sz="1300">
                <a:solidFill>
                  <a:srgbClr val="E5E7EB"/>
                </a:solidFill>
              </a:defRPr>
            </a:pPr>
            <a:r>
              <a:t>новых слов забывается</a:t>
            </a:r>
          </a:p>
          <a:p>
            <a:pPr>
              <a:defRPr sz="1300">
                <a:solidFill>
                  <a:srgbClr val="E5E7EB"/>
                </a:solidFill>
              </a:defRPr>
            </a:pPr>
            <a:r>
              <a:t>уже через 24 часа</a:t>
            </a:r>
          </a:p>
        </p:txBody>
      </p:sp>
      <p:sp>
        <p:nvSpPr>
          <p:cNvPr id="40" name="Shape 8"/>
          <p:cNvSpPr/>
          <p:nvPr/>
        </p:nvSpPr>
        <p:spPr>
          <a:xfrm>
            <a:off x="4571997" y="960118"/>
            <a:ext cx="4206245" cy="1371604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  <a:effectLst>
            <a:outerShdw sx="100000" sy="100000" kx="0" ky="0" algn="b" rotWithShape="0" blurRad="101600" dist="38100" dir="8100000">
              <a:srgbClr val="000000">
                <a:alpha val="25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1" name="Text 9"/>
          <p:cNvSpPr txBox="1"/>
          <p:nvPr/>
        </p:nvSpPr>
        <p:spPr>
          <a:xfrm>
            <a:off x="4663440" y="1100261"/>
            <a:ext cx="2743203" cy="5426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4200">
                <a:solidFill>
                  <a:srgbClr val="10B981"/>
                </a:solidFill>
              </a:defRPr>
            </a:lvl1pPr>
          </a:lstStyle>
          <a:p>
            <a:pPr/>
            <a:r>
              <a:t>1.5 млрд</a:t>
            </a:r>
          </a:p>
        </p:txBody>
      </p:sp>
      <p:sp>
        <p:nvSpPr>
          <p:cNvPr id="42" name="Text 10"/>
          <p:cNvSpPr txBox="1"/>
          <p:nvPr/>
        </p:nvSpPr>
        <p:spPr>
          <a:xfrm>
            <a:off x="4663440" y="1758118"/>
            <a:ext cx="3840482" cy="3699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sz="1300">
                <a:solidFill>
                  <a:srgbClr val="E5E7EB"/>
                </a:solidFill>
              </a:defRPr>
            </a:pPr>
            <a:r>
              <a:t>человек изучают</a:t>
            </a:r>
          </a:p>
          <a:p>
            <a:pPr>
              <a:defRPr sz="1300">
                <a:solidFill>
                  <a:srgbClr val="E5E7EB"/>
                </a:solidFill>
              </a:defRPr>
            </a:pPr>
            <a:r>
              <a:t>иностранные языки в мире</a:t>
            </a:r>
          </a:p>
        </p:txBody>
      </p:sp>
      <p:sp>
        <p:nvSpPr>
          <p:cNvPr id="43" name="Shape 11"/>
          <p:cNvSpPr/>
          <p:nvPr/>
        </p:nvSpPr>
        <p:spPr>
          <a:xfrm>
            <a:off x="365759" y="2875763"/>
            <a:ext cx="8412482" cy="640085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4" name="Text 12"/>
          <p:cNvSpPr txBox="1"/>
          <p:nvPr/>
        </p:nvSpPr>
        <p:spPr>
          <a:xfrm>
            <a:off x="457199" y="2965935"/>
            <a:ext cx="457203" cy="368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2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📚</a:t>
            </a:r>
          </a:p>
        </p:txBody>
      </p:sp>
      <p:sp>
        <p:nvSpPr>
          <p:cNvPr id="45" name="Text 13"/>
          <p:cNvSpPr txBox="1"/>
          <p:nvPr/>
        </p:nvSpPr>
        <p:spPr>
          <a:xfrm>
            <a:off x="1005840" y="3112423"/>
            <a:ext cx="7589519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E5E7EB"/>
                </a:solidFill>
              </a:defRPr>
            </a:lvl1pPr>
          </a:lstStyle>
          <a:p>
            <a:pPr/>
            <a:r>
              <a:t>Традиционные методы скучны — студенты бросают учёбу через 2-3 недели</a:t>
            </a:r>
          </a:p>
        </p:txBody>
      </p:sp>
      <p:sp>
        <p:nvSpPr>
          <p:cNvPr id="46" name="Shape 14"/>
          <p:cNvSpPr/>
          <p:nvPr/>
        </p:nvSpPr>
        <p:spPr>
          <a:xfrm>
            <a:off x="365759" y="3653004"/>
            <a:ext cx="8412482" cy="640083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7" name="Text 15"/>
          <p:cNvSpPr txBox="1"/>
          <p:nvPr/>
        </p:nvSpPr>
        <p:spPr>
          <a:xfrm>
            <a:off x="457199" y="3743173"/>
            <a:ext cx="457203" cy="368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2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🔁</a:t>
            </a:r>
          </a:p>
        </p:txBody>
      </p:sp>
      <p:sp>
        <p:nvSpPr>
          <p:cNvPr id="48" name="Text 16"/>
          <p:cNvSpPr txBox="1"/>
          <p:nvPr/>
        </p:nvSpPr>
        <p:spPr>
          <a:xfrm>
            <a:off x="1005840" y="3889662"/>
            <a:ext cx="7589519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E5E7EB"/>
                </a:solidFill>
              </a:defRPr>
            </a:lvl1pPr>
          </a:lstStyle>
          <a:p>
            <a:pPr/>
            <a:r>
              <a:t>Механическое повторение не работает — слова не «прилипают» в памяти</a:t>
            </a:r>
          </a:p>
        </p:txBody>
      </p:sp>
      <p:sp>
        <p:nvSpPr>
          <p:cNvPr id="49" name="Shape 20"/>
          <p:cNvSpPr/>
          <p:nvPr/>
        </p:nvSpPr>
        <p:spPr>
          <a:xfrm>
            <a:off x="0" y="5088635"/>
            <a:ext cx="9144000" cy="54867"/>
          </a:xfrm>
          <a:prstGeom prst="rect">
            <a:avLst/>
          </a:prstGeom>
          <a:solidFill>
            <a:srgbClr val="7C3AED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1A17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0B98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2" name="Text 1"/>
          <p:cNvSpPr txBox="1"/>
          <p:nvPr/>
        </p:nvSpPr>
        <p:spPr>
          <a:xfrm>
            <a:off x="8046718" y="252906"/>
            <a:ext cx="822963" cy="13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1100">
                <a:solidFill>
                  <a:srgbClr val="9CA3AF"/>
                </a:solidFill>
              </a:defRPr>
            </a:lvl1pPr>
          </a:lstStyle>
          <a:p>
            <a:pPr/>
            <a:r>
              <a:t>03</a:t>
            </a:r>
          </a:p>
        </p:txBody>
      </p:sp>
      <p:sp>
        <p:nvSpPr>
          <p:cNvPr id="53" name="Text 2"/>
          <p:cNvSpPr txBox="1"/>
          <p:nvPr/>
        </p:nvSpPr>
        <p:spPr>
          <a:xfrm>
            <a:off x="365759" y="254396"/>
            <a:ext cx="7315201" cy="4056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3200">
                <a:solidFill>
                  <a:srgbClr val="FFFFFF"/>
                </a:solidFill>
              </a:defRPr>
            </a:lvl1pPr>
          </a:lstStyle>
          <a:p>
            <a:pPr/>
            <a:r>
              <a:t>Наше решение</a:t>
            </a:r>
          </a:p>
        </p:txBody>
      </p:sp>
      <p:sp>
        <p:nvSpPr>
          <p:cNvPr id="54" name="Shape 3"/>
          <p:cNvSpPr/>
          <p:nvPr/>
        </p:nvSpPr>
        <p:spPr>
          <a:xfrm>
            <a:off x="365758" y="749808"/>
            <a:ext cx="1371604" cy="36579"/>
          </a:xfrm>
          <a:prstGeom prst="rect">
            <a:avLst/>
          </a:prstGeom>
          <a:solidFill>
            <a:srgbClr val="10B98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5" name="Shape 4"/>
          <p:cNvSpPr/>
          <p:nvPr/>
        </p:nvSpPr>
        <p:spPr>
          <a:xfrm>
            <a:off x="365759" y="914400"/>
            <a:ext cx="8412482" cy="594360"/>
          </a:xfrm>
          <a:prstGeom prst="rect">
            <a:avLst/>
          </a:prstGeom>
          <a:solidFill>
            <a:srgbClr val="7C3AED">
              <a:alpha val="80000"/>
            </a:srgbClr>
          </a:solidFill>
          <a:ln w="12700">
            <a:solidFill>
              <a:srgbClr val="A78BFA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6" name="Text 5"/>
          <p:cNvSpPr txBox="1"/>
          <p:nvPr/>
        </p:nvSpPr>
        <p:spPr>
          <a:xfrm>
            <a:off x="502920" y="1026597"/>
            <a:ext cx="8138160" cy="3699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i="1" sz="1300">
                <a:solidFill>
                  <a:srgbClr val="FFFFFF"/>
                </a:solidFill>
              </a:defRPr>
            </a:lvl1pPr>
          </a:lstStyle>
          <a:p>
            <a:pPr/>
            <a:r>
              <a:t>MnemoMind — это AI-платформа, которая превращает каждое иностранное слово в яркий визуальный образ, делая запоминание в 3-5 раз быстрее.</a:t>
            </a:r>
          </a:p>
        </p:txBody>
      </p:sp>
      <p:sp>
        <p:nvSpPr>
          <p:cNvPr id="57" name="Shape 6"/>
          <p:cNvSpPr/>
          <p:nvPr/>
        </p:nvSpPr>
        <p:spPr>
          <a:xfrm>
            <a:off x="365757" y="1691637"/>
            <a:ext cx="4114805" cy="1234445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  <a:effectLst>
            <a:outerShdw sx="100000" sy="100000" kx="0" ky="0" algn="b" rotWithShape="0" blurRad="101600" dist="38100" dir="8100000">
              <a:srgbClr val="000000">
                <a:alpha val="25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8" name="Shape 7"/>
          <p:cNvSpPr/>
          <p:nvPr/>
        </p:nvSpPr>
        <p:spPr>
          <a:xfrm>
            <a:off x="502919" y="1874520"/>
            <a:ext cx="548643" cy="548645"/>
          </a:xfrm>
          <a:prstGeom prst="ellipse">
            <a:avLst/>
          </a:prstGeom>
          <a:solidFill>
            <a:srgbClr val="7C3AED">
              <a:alpha val="70000"/>
            </a:srgbClr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9" name="Text 8"/>
          <p:cNvSpPr txBox="1"/>
          <p:nvPr/>
        </p:nvSpPr>
        <p:spPr>
          <a:xfrm>
            <a:off x="502919" y="1940050"/>
            <a:ext cx="548643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22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🤖</a:t>
            </a:r>
          </a:p>
        </p:txBody>
      </p:sp>
      <p:sp>
        <p:nvSpPr>
          <p:cNvPr id="60" name="Text 9"/>
          <p:cNvSpPr txBox="1"/>
          <p:nvPr/>
        </p:nvSpPr>
        <p:spPr>
          <a:xfrm>
            <a:off x="1143000" y="1866706"/>
            <a:ext cx="3200400" cy="18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A78BFA"/>
                </a:solidFill>
              </a:defRPr>
            </a:lvl1pPr>
          </a:lstStyle>
          <a:p>
            <a:pPr/>
            <a:r>
              <a:t>ИИ-генерация образов</a:t>
            </a:r>
          </a:p>
        </p:txBody>
      </p:sp>
      <p:sp>
        <p:nvSpPr>
          <p:cNvPr id="61" name="Text 10"/>
          <p:cNvSpPr txBox="1"/>
          <p:nvPr/>
        </p:nvSpPr>
        <p:spPr>
          <a:xfrm>
            <a:off x="1143000" y="2295195"/>
            <a:ext cx="3200400" cy="347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E5E7EB"/>
                </a:solidFill>
              </a:defRPr>
            </a:lvl1pPr>
          </a:lstStyle>
          <a:p>
            <a:pPr/>
            <a:r>
              <a:t>Нейросеть создаёт уникальные мнемонические картинки для каждого слова</a:t>
            </a:r>
          </a:p>
        </p:txBody>
      </p:sp>
      <p:sp>
        <p:nvSpPr>
          <p:cNvPr id="62" name="Shape 11"/>
          <p:cNvSpPr/>
          <p:nvPr/>
        </p:nvSpPr>
        <p:spPr>
          <a:xfrm>
            <a:off x="4663440" y="1691637"/>
            <a:ext cx="4114803" cy="1234445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  <a:effectLst>
            <a:outerShdw sx="100000" sy="100000" kx="0" ky="0" algn="b" rotWithShape="0" blurRad="101600" dist="38100" dir="8100000">
              <a:srgbClr val="000000">
                <a:alpha val="25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3" name="Shape 12"/>
          <p:cNvSpPr/>
          <p:nvPr/>
        </p:nvSpPr>
        <p:spPr>
          <a:xfrm>
            <a:off x="4800598" y="1874520"/>
            <a:ext cx="548645" cy="548645"/>
          </a:xfrm>
          <a:prstGeom prst="ellipse">
            <a:avLst/>
          </a:prstGeom>
          <a:solidFill>
            <a:srgbClr val="7C3AED">
              <a:alpha val="70000"/>
            </a:srgbClr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4" name="Text 13"/>
          <p:cNvSpPr txBox="1"/>
          <p:nvPr/>
        </p:nvSpPr>
        <p:spPr>
          <a:xfrm>
            <a:off x="4800598" y="1940050"/>
            <a:ext cx="548644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22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🔄</a:t>
            </a:r>
          </a:p>
        </p:txBody>
      </p:sp>
      <p:sp>
        <p:nvSpPr>
          <p:cNvPr id="65" name="Text 14"/>
          <p:cNvSpPr txBox="1"/>
          <p:nvPr/>
        </p:nvSpPr>
        <p:spPr>
          <a:xfrm>
            <a:off x="5440679" y="1866706"/>
            <a:ext cx="3200403" cy="18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A78BFA"/>
                </a:solidFill>
              </a:defRPr>
            </a:lvl1pPr>
          </a:lstStyle>
          <a:p>
            <a:pPr/>
            <a:r>
              <a:t>Интервальное повторение</a:t>
            </a:r>
          </a:p>
        </p:txBody>
      </p:sp>
      <p:sp>
        <p:nvSpPr>
          <p:cNvPr id="66" name="Text 15"/>
          <p:cNvSpPr txBox="1"/>
          <p:nvPr/>
        </p:nvSpPr>
        <p:spPr>
          <a:xfrm>
            <a:off x="5440679" y="2295195"/>
            <a:ext cx="3200403" cy="347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E5E7EB"/>
                </a:solidFill>
              </a:defRPr>
            </a:lvl1pPr>
          </a:lstStyle>
          <a:p>
            <a:pPr/>
            <a:r>
              <a:t>Умный алгоритм повторения показывает слова именно тогда, когда вы готовы забыть</a:t>
            </a:r>
          </a:p>
        </p:txBody>
      </p:sp>
      <p:sp>
        <p:nvSpPr>
          <p:cNvPr id="67" name="Shape 21"/>
          <p:cNvSpPr/>
          <p:nvPr/>
        </p:nvSpPr>
        <p:spPr>
          <a:xfrm>
            <a:off x="2778910" y="3269121"/>
            <a:ext cx="4114802" cy="1234442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  <a:effectLst>
            <a:outerShdw sx="100000" sy="100000" kx="0" ky="0" algn="b" rotWithShape="0" blurRad="101600" dist="38100" dir="8100000">
              <a:srgbClr val="000000">
                <a:alpha val="25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8" name="Shape 22"/>
          <p:cNvSpPr/>
          <p:nvPr/>
        </p:nvSpPr>
        <p:spPr>
          <a:xfrm>
            <a:off x="2916068" y="3452002"/>
            <a:ext cx="548645" cy="548645"/>
          </a:xfrm>
          <a:prstGeom prst="ellipse">
            <a:avLst/>
          </a:prstGeom>
          <a:solidFill>
            <a:srgbClr val="7C3AED">
              <a:alpha val="70000"/>
            </a:srgbClr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9" name="Text 23"/>
          <p:cNvSpPr txBox="1"/>
          <p:nvPr/>
        </p:nvSpPr>
        <p:spPr>
          <a:xfrm>
            <a:off x="2916068" y="3517532"/>
            <a:ext cx="548644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22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🌍</a:t>
            </a:r>
          </a:p>
        </p:txBody>
      </p:sp>
      <p:sp>
        <p:nvSpPr>
          <p:cNvPr id="70" name="Text 24"/>
          <p:cNvSpPr txBox="1"/>
          <p:nvPr/>
        </p:nvSpPr>
        <p:spPr>
          <a:xfrm>
            <a:off x="3556148" y="3444188"/>
            <a:ext cx="3200403" cy="18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A78BFA"/>
                </a:solidFill>
              </a:defRPr>
            </a:lvl1pPr>
          </a:lstStyle>
          <a:p>
            <a:pPr/>
            <a:r>
              <a:t>Персонализация</a:t>
            </a:r>
          </a:p>
        </p:txBody>
      </p:sp>
      <p:sp>
        <p:nvSpPr>
          <p:cNvPr id="71" name="Text 25"/>
          <p:cNvSpPr txBox="1"/>
          <p:nvPr/>
        </p:nvSpPr>
        <p:spPr>
          <a:xfrm>
            <a:off x="3556148" y="3872679"/>
            <a:ext cx="3200403" cy="3473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E5E7EB"/>
                </a:solidFill>
              </a:defRPr>
            </a:lvl1pPr>
          </a:lstStyle>
          <a:p>
            <a:pPr/>
            <a:r>
              <a:t>Система адаптируется под вашу память, скорость и стиль обучения</a:t>
            </a:r>
          </a:p>
        </p:txBody>
      </p:sp>
      <p:sp>
        <p:nvSpPr>
          <p:cNvPr id="72" name="Shape 26"/>
          <p:cNvSpPr/>
          <p:nvPr/>
        </p:nvSpPr>
        <p:spPr>
          <a:xfrm>
            <a:off x="0" y="5088635"/>
            <a:ext cx="9144000" cy="54867"/>
          </a:xfrm>
          <a:prstGeom prst="rect">
            <a:avLst/>
          </a:prstGeom>
          <a:solidFill>
            <a:srgbClr val="10B98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1A17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F59E0B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75" name="Text 1"/>
          <p:cNvSpPr txBox="1"/>
          <p:nvPr/>
        </p:nvSpPr>
        <p:spPr>
          <a:xfrm>
            <a:off x="8046718" y="252906"/>
            <a:ext cx="822963" cy="13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1100">
                <a:solidFill>
                  <a:srgbClr val="9CA3AF"/>
                </a:solidFill>
              </a:defRPr>
            </a:lvl1pPr>
          </a:lstStyle>
          <a:p>
            <a:pPr/>
            <a:r>
              <a:t>04</a:t>
            </a:r>
          </a:p>
        </p:txBody>
      </p:sp>
      <p:sp>
        <p:nvSpPr>
          <p:cNvPr id="76" name="Text 2"/>
          <p:cNvSpPr txBox="1"/>
          <p:nvPr/>
        </p:nvSpPr>
        <p:spPr>
          <a:xfrm>
            <a:off x="365759" y="254396"/>
            <a:ext cx="8229601" cy="4056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3200">
                <a:solidFill>
                  <a:srgbClr val="FFFFFF"/>
                </a:solidFill>
              </a:defRPr>
            </a:lvl1pPr>
          </a:lstStyle>
          <a:p>
            <a:pPr/>
            <a:r>
              <a:t>Размер рынка и аудитория</a:t>
            </a:r>
          </a:p>
        </p:txBody>
      </p:sp>
      <p:sp>
        <p:nvSpPr>
          <p:cNvPr id="77" name="Shape 3"/>
          <p:cNvSpPr/>
          <p:nvPr/>
        </p:nvSpPr>
        <p:spPr>
          <a:xfrm>
            <a:off x="365758" y="749808"/>
            <a:ext cx="1371604" cy="36579"/>
          </a:xfrm>
          <a:prstGeom prst="rect">
            <a:avLst/>
          </a:prstGeom>
          <a:solidFill>
            <a:srgbClr val="F59E0B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78" name="Shape 4"/>
          <p:cNvSpPr/>
          <p:nvPr/>
        </p:nvSpPr>
        <p:spPr>
          <a:xfrm>
            <a:off x="502919" y="960119"/>
            <a:ext cx="2560324" cy="2560324"/>
          </a:xfrm>
          <a:prstGeom prst="ellipse">
            <a:avLst/>
          </a:prstGeom>
          <a:solidFill>
            <a:srgbClr val="7C3AED">
              <a:alpha val="25000"/>
            </a:srgbClr>
          </a:solidFill>
          <a:ln w="25400">
            <a:solidFill>
              <a:srgbClr val="7C3AED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79" name="Text 5"/>
          <p:cNvSpPr txBox="1"/>
          <p:nvPr/>
        </p:nvSpPr>
        <p:spPr>
          <a:xfrm>
            <a:off x="502919" y="1933027"/>
            <a:ext cx="2560324" cy="2487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2000">
                <a:solidFill>
                  <a:srgbClr val="7C3AED"/>
                </a:solidFill>
              </a:defRPr>
            </a:lvl1pPr>
          </a:lstStyle>
          <a:p>
            <a:pPr/>
            <a:r>
              <a:t>TAM</a:t>
            </a:r>
          </a:p>
        </p:txBody>
      </p:sp>
      <p:sp>
        <p:nvSpPr>
          <p:cNvPr id="80" name="Text 6"/>
          <p:cNvSpPr txBox="1"/>
          <p:nvPr/>
        </p:nvSpPr>
        <p:spPr>
          <a:xfrm>
            <a:off x="502919" y="2252416"/>
            <a:ext cx="2560324" cy="2091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FFFFFF"/>
                </a:solidFill>
              </a:defRPr>
            </a:lvl1pPr>
          </a:lstStyle>
          <a:p>
            <a:pPr/>
            <a:r>
              <a:t>400 млн</a:t>
            </a:r>
          </a:p>
        </p:txBody>
      </p:sp>
      <p:sp>
        <p:nvSpPr>
          <p:cNvPr id="81" name="Shape 8"/>
          <p:cNvSpPr/>
          <p:nvPr/>
        </p:nvSpPr>
        <p:spPr>
          <a:xfrm>
            <a:off x="3747315" y="1088897"/>
            <a:ext cx="2194565" cy="2194562"/>
          </a:xfrm>
          <a:prstGeom prst="ellipse">
            <a:avLst/>
          </a:prstGeom>
          <a:solidFill>
            <a:srgbClr val="10B981">
              <a:alpha val="25000"/>
            </a:srgbClr>
          </a:solidFill>
          <a:ln w="25400">
            <a:solidFill>
              <a:srgbClr val="10B9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82" name="Text 9"/>
          <p:cNvSpPr txBox="1"/>
          <p:nvPr/>
        </p:nvSpPr>
        <p:spPr>
          <a:xfrm>
            <a:off x="3747315" y="1948902"/>
            <a:ext cx="2194563" cy="2487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2000">
                <a:solidFill>
                  <a:srgbClr val="10B981"/>
                </a:solidFill>
              </a:defRPr>
            </a:lvl1pPr>
          </a:lstStyle>
          <a:p>
            <a:pPr/>
            <a:r>
              <a:t>SAM</a:t>
            </a:r>
          </a:p>
        </p:txBody>
      </p:sp>
      <p:sp>
        <p:nvSpPr>
          <p:cNvPr id="83" name="Text 10"/>
          <p:cNvSpPr txBox="1"/>
          <p:nvPr/>
        </p:nvSpPr>
        <p:spPr>
          <a:xfrm>
            <a:off x="3760015" y="2318003"/>
            <a:ext cx="2194563" cy="2091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FFFFFF"/>
                </a:solidFill>
              </a:defRPr>
            </a:lvl1pPr>
          </a:lstStyle>
          <a:p>
            <a:pPr/>
            <a:r>
              <a:t>28 млн</a:t>
            </a:r>
          </a:p>
        </p:txBody>
      </p:sp>
      <p:sp>
        <p:nvSpPr>
          <p:cNvPr id="84" name="Shape 12"/>
          <p:cNvSpPr/>
          <p:nvPr/>
        </p:nvSpPr>
        <p:spPr>
          <a:xfrm>
            <a:off x="6625952" y="1332666"/>
            <a:ext cx="1828803" cy="1828803"/>
          </a:xfrm>
          <a:prstGeom prst="ellipse">
            <a:avLst/>
          </a:prstGeom>
          <a:solidFill>
            <a:srgbClr val="F59E0B">
              <a:alpha val="25000"/>
            </a:srgbClr>
          </a:solidFill>
          <a:ln w="25400">
            <a:solidFill>
              <a:srgbClr val="F59E0B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85" name="Text 13"/>
          <p:cNvSpPr txBox="1"/>
          <p:nvPr/>
        </p:nvSpPr>
        <p:spPr>
          <a:xfrm>
            <a:off x="6613252" y="2034906"/>
            <a:ext cx="1828803" cy="2487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2000">
                <a:solidFill>
                  <a:srgbClr val="F59E0B"/>
                </a:solidFill>
              </a:defRPr>
            </a:lvl1pPr>
          </a:lstStyle>
          <a:p>
            <a:pPr/>
            <a:r>
              <a:t>SOM</a:t>
            </a:r>
          </a:p>
        </p:txBody>
      </p:sp>
      <p:sp>
        <p:nvSpPr>
          <p:cNvPr id="86" name="Text 14"/>
          <p:cNvSpPr txBox="1"/>
          <p:nvPr/>
        </p:nvSpPr>
        <p:spPr>
          <a:xfrm>
            <a:off x="6625952" y="2357272"/>
            <a:ext cx="1828803" cy="2091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FFFFFF"/>
                </a:solidFill>
              </a:defRPr>
            </a:lvl1pPr>
          </a:lstStyle>
          <a:p>
            <a:pPr/>
            <a:r>
              <a:t>800 тыс</a:t>
            </a:r>
          </a:p>
        </p:txBody>
      </p:sp>
      <p:sp>
        <p:nvSpPr>
          <p:cNvPr id="87" name="Text 16"/>
          <p:cNvSpPr txBox="1"/>
          <p:nvPr/>
        </p:nvSpPr>
        <p:spPr>
          <a:xfrm>
            <a:off x="365759" y="3518601"/>
            <a:ext cx="8229601" cy="1865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500">
                <a:solidFill>
                  <a:srgbClr val="A78BFA"/>
                </a:solidFill>
              </a:defRPr>
            </a:lvl1pPr>
          </a:lstStyle>
          <a:p>
            <a:pPr/>
            <a:r>
              <a:t>Наши сегменты клиентов:</a:t>
            </a:r>
          </a:p>
        </p:txBody>
      </p:sp>
      <p:sp>
        <p:nvSpPr>
          <p:cNvPr id="88" name="Shape 17"/>
          <p:cNvSpPr/>
          <p:nvPr/>
        </p:nvSpPr>
        <p:spPr>
          <a:xfrm>
            <a:off x="365757" y="3840479"/>
            <a:ext cx="4114805" cy="868682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89" name="Text 18"/>
          <p:cNvSpPr txBox="1"/>
          <p:nvPr/>
        </p:nvSpPr>
        <p:spPr>
          <a:xfrm>
            <a:off x="502917" y="3927602"/>
            <a:ext cx="3749046" cy="292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F59E0B"/>
                </a:solidFill>
              </a:defRPr>
            </a:lvl1pPr>
          </a:lstStyle>
          <a:p>
            <a:pPr/>
            <a:r>
              <a:t>🎓  Студенты</a:t>
            </a:r>
          </a:p>
        </p:txBody>
      </p:sp>
      <p:sp>
        <p:nvSpPr>
          <p:cNvPr id="90" name="Text 19"/>
          <p:cNvSpPr txBox="1"/>
          <p:nvPr/>
        </p:nvSpPr>
        <p:spPr>
          <a:xfrm>
            <a:off x="502917" y="4363134"/>
            <a:ext cx="3749046" cy="13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E5E7EB"/>
                </a:solidFill>
              </a:defRPr>
            </a:lvl1pPr>
          </a:lstStyle>
          <a:p>
            <a:pPr/>
            <a:r>
              <a:t>18-28 лет, изучают языки для учёбы и карьеры, digital-native</a:t>
            </a:r>
          </a:p>
        </p:txBody>
      </p:sp>
      <p:sp>
        <p:nvSpPr>
          <p:cNvPr id="91" name="Shape 20"/>
          <p:cNvSpPr/>
          <p:nvPr/>
        </p:nvSpPr>
        <p:spPr>
          <a:xfrm>
            <a:off x="4754879" y="3840479"/>
            <a:ext cx="4114803" cy="868682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92" name="Text 21"/>
          <p:cNvSpPr txBox="1"/>
          <p:nvPr/>
        </p:nvSpPr>
        <p:spPr>
          <a:xfrm>
            <a:off x="4892040" y="3927602"/>
            <a:ext cx="3749043" cy="292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F59E0B"/>
                </a:solidFill>
              </a:defRPr>
            </a:lvl1pPr>
          </a:lstStyle>
          <a:p>
            <a:pPr/>
            <a:r>
              <a:t>🏫  Школьники</a:t>
            </a:r>
          </a:p>
        </p:txBody>
      </p:sp>
      <p:sp>
        <p:nvSpPr>
          <p:cNvPr id="93" name="Text 22"/>
          <p:cNvSpPr txBox="1"/>
          <p:nvPr/>
        </p:nvSpPr>
        <p:spPr>
          <a:xfrm>
            <a:off x="4892040" y="4363134"/>
            <a:ext cx="3749043" cy="13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E5E7EB"/>
                </a:solidFill>
              </a:defRPr>
            </a:lvl1pPr>
          </a:lstStyle>
          <a:p>
            <a:pPr/>
            <a:r>
              <a:t>14-18 лет, готовятся к экзаменам, любят геймификацию</a:t>
            </a:r>
          </a:p>
        </p:txBody>
      </p:sp>
      <p:sp>
        <p:nvSpPr>
          <p:cNvPr id="94" name="Shape 23"/>
          <p:cNvSpPr/>
          <p:nvPr/>
        </p:nvSpPr>
        <p:spPr>
          <a:xfrm>
            <a:off x="0" y="5088635"/>
            <a:ext cx="9144000" cy="54867"/>
          </a:xfrm>
          <a:prstGeom prst="rect">
            <a:avLst/>
          </a:prstGeom>
          <a:solidFill>
            <a:srgbClr val="F59E0B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1A17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A78BF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97" name="Text 1"/>
          <p:cNvSpPr txBox="1"/>
          <p:nvPr/>
        </p:nvSpPr>
        <p:spPr>
          <a:xfrm>
            <a:off x="8046718" y="252906"/>
            <a:ext cx="822963" cy="13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1100">
                <a:solidFill>
                  <a:srgbClr val="9CA3AF"/>
                </a:solidFill>
              </a:defRPr>
            </a:lvl1pPr>
          </a:lstStyle>
          <a:p>
            <a:pPr/>
            <a:r>
              <a:t>05</a:t>
            </a:r>
          </a:p>
        </p:txBody>
      </p:sp>
      <p:sp>
        <p:nvSpPr>
          <p:cNvPr id="98" name="Text 2"/>
          <p:cNvSpPr txBox="1"/>
          <p:nvPr/>
        </p:nvSpPr>
        <p:spPr>
          <a:xfrm>
            <a:off x="365759" y="254396"/>
            <a:ext cx="8229601" cy="4056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3200">
                <a:solidFill>
                  <a:srgbClr val="FFFFFF"/>
                </a:solidFill>
              </a:defRPr>
            </a:lvl1pPr>
          </a:lstStyle>
          <a:p>
            <a:pPr/>
            <a:r>
              <a:t>Конкуренты и наше отличие</a:t>
            </a:r>
          </a:p>
        </p:txBody>
      </p:sp>
      <p:sp>
        <p:nvSpPr>
          <p:cNvPr id="99" name="Shape 3"/>
          <p:cNvSpPr/>
          <p:nvPr/>
        </p:nvSpPr>
        <p:spPr>
          <a:xfrm>
            <a:off x="365758" y="749808"/>
            <a:ext cx="1371604" cy="36579"/>
          </a:xfrm>
          <a:prstGeom prst="rect">
            <a:avLst/>
          </a:prstGeom>
          <a:solidFill>
            <a:srgbClr val="A78BF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00" name="Shape 4"/>
          <p:cNvSpPr/>
          <p:nvPr/>
        </p:nvSpPr>
        <p:spPr>
          <a:xfrm>
            <a:off x="228600" y="914399"/>
            <a:ext cx="2011679" cy="411484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01" name="Shape 6"/>
          <p:cNvSpPr/>
          <p:nvPr/>
        </p:nvSpPr>
        <p:spPr>
          <a:xfrm>
            <a:off x="2240277" y="914399"/>
            <a:ext cx="1371604" cy="411484"/>
          </a:xfrm>
          <a:prstGeom prst="rect">
            <a:avLst/>
          </a:prstGeom>
          <a:solidFill>
            <a:srgbClr val="7C3AED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02" name="Text 7"/>
          <p:cNvSpPr txBox="1"/>
          <p:nvPr/>
        </p:nvSpPr>
        <p:spPr>
          <a:xfrm>
            <a:off x="2285999" y="1032186"/>
            <a:ext cx="1280164" cy="166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300">
                <a:solidFill>
                  <a:srgbClr val="FFFFFF"/>
                </a:solidFill>
              </a:defRPr>
            </a:lvl1pPr>
          </a:lstStyle>
          <a:p>
            <a:pPr/>
            <a:r>
              <a:t>MnemoMind</a:t>
            </a:r>
          </a:p>
        </p:txBody>
      </p:sp>
      <p:sp>
        <p:nvSpPr>
          <p:cNvPr id="103" name="Shape 8"/>
          <p:cNvSpPr/>
          <p:nvPr/>
        </p:nvSpPr>
        <p:spPr>
          <a:xfrm>
            <a:off x="3611879" y="914399"/>
            <a:ext cx="1188723" cy="411484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04" name="Text 9"/>
          <p:cNvSpPr txBox="1"/>
          <p:nvPr/>
        </p:nvSpPr>
        <p:spPr>
          <a:xfrm>
            <a:off x="3657598" y="1032186"/>
            <a:ext cx="1097284" cy="166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300">
                <a:solidFill>
                  <a:srgbClr val="E5E7EB"/>
                </a:solidFill>
              </a:defRPr>
            </a:lvl1pPr>
          </a:lstStyle>
          <a:p>
            <a:pPr/>
            <a:r>
              <a:t>Anki</a:t>
            </a:r>
          </a:p>
        </p:txBody>
      </p:sp>
      <p:sp>
        <p:nvSpPr>
          <p:cNvPr id="105" name="Shape 10"/>
          <p:cNvSpPr/>
          <p:nvPr/>
        </p:nvSpPr>
        <p:spPr>
          <a:xfrm>
            <a:off x="4800600" y="914399"/>
            <a:ext cx="1188720" cy="411484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06" name="Text 11"/>
          <p:cNvSpPr txBox="1"/>
          <p:nvPr/>
        </p:nvSpPr>
        <p:spPr>
          <a:xfrm>
            <a:off x="4846320" y="1032186"/>
            <a:ext cx="1097283" cy="166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300">
                <a:solidFill>
                  <a:srgbClr val="E5E7EB"/>
                </a:solidFill>
              </a:defRPr>
            </a:lvl1pPr>
          </a:lstStyle>
          <a:p>
            <a:pPr/>
            <a:r>
              <a:t>Memrise</a:t>
            </a:r>
          </a:p>
        </p:txBody>
      </p:sp>
      <p:sp>
        <p:nvSpPr>
          <p:cNvPr id="107" name="Shape 12"/>
          <p:cNvSpPr/>
          <p:nvPr/>
        </p:nvSpPr>
        <p:spPr>
          <a:xfrm>
            <a:off x="5989320" y="914399"/>
            <a:ext cx="1188723" cy="411484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08" name="Text 13"/>
          <p:cNvSpPr txBox="1"/>
          <p:nvPr/>
        </p:nvSpPr>
        <p:spPr>
          <a:xfrm>
            <a:off x="6035040" y="1032186"/>
            <a:ext cx="1097283" cy="166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300">
                <a:solidFill>
                  <a:srgbClr val="E5E7EB"/>
                </a:solidFill>
              </a:defRPr>
            </a:lvl1pPr>
          </a:lstStyle>
          <a:p>
            <a:pPr/>
            <a:r>
              <a:t>Quizlet</a:t>
            </a:r>
          </a:p>
        </p:txBody>
      </p:sp>
      <p:sp>
        <p:nvSpPr>
          <p:cNvPr id="109" name="Shape 14"/>
          <p:cNvSpPr/>
          <p:nvPr/>
        </p:nvSpPr>
        <p:spPr>
          <a:xfrm>
            <a:off x="7178040" y="914399"/>
            <a:ext cx="1188723" cy="411484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10" name="Text 15"/>
          <p:cNvSpPr txBox="1"/>
          <p:nvPr/>
        </p:nvSpPr>
        <p:spPr>
          <a:xfrm>
            <a:off x="7223759" y="1032186"/>
            <a:ext cx="1097283" cy="166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300">
                <a:solidFill>
                  <a:srgbClr val="E5E7EB"/>
                </a:solidFill>
              </a:defRPr>
            </a:lvl1pPr>
          </a:lstStyle>
          <a:p>
            <a:pPr/>
            <a:r>
              <a:t>Mnemosyne</a:t>
            </a:r>
          </a:p>
        </p:txBody>
      </p:sp>
      <p:sp>
        <p:nvSpPr>
          <p:cNvPr id="111" name="Shape 16"/>
          <p:cNvSpPr/>
          <p:nvPr/>
        </p:nvSpPr>
        <p:spPr>
          <a:xfrm>
            <a:off x="228600" y="1325880"/>
            <a:ext cx="2011679" cy="594363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12" name="Text 17"/>
          <p:cNvSpPr txBox="1"/>
          <p:nvPr/>
        </p:nvSpPr>
        <p:spPr>
          <a:xfrm>
            <a:off x="274320" y="1555924"/>
            <a:ext cx="1920240" cy="13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100">
                <a:solidFill>
                  <a:srgbClr val="E5E7EB"/>
                </a:solidFill>
              </a:defRPr>
            </a:lvl1pPr>
          </a:lstStyle>
          <a:p>
            <a:pPr/>
            <a:r>
              <a:t>ИИ-генерация образов</a:t>
            </a:r>
          </a:p>
        </p:txBody>
      </p:sp>
      <p:sp>
        <p:nvSpPr>
          <p:cNvPr id="113" name="Shape 18"/>
          <p:cNvSpPr/>
          <p:nvPr/>
        </p:nvSpPr>
        <p:spPr>
          <a:xfrm>
            <a:off x="2240277" y="1325880"/>
            <a:ext cx="1371604" cy="594363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14" name="Text 19"/>
          <p:cNvSpPr txBox="1"/>
          <p:nvPr/>
        </p:nvSpPr>
        <p:spPr>
          <a:xfrm>
            <a:off x="2285999" y="1464308"/>
            <a:ext cx="1280164" cy="31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500">
                <a:solidFill>
                  <a:srgbClr val="F59E0B"/>
                </a:solidFill>
              </a:defRPr>
            </a:lvl1pPr>
          </a:lstStyle>
          <a:p>
            <a:pPr/>
            <a:r>
              <a:t>✅</a:t>
            </a:r>
          </a:p>
        </p:txBody>
      </p:sp>
      <p:sp>
        <p:nvSpPr>
          <p:cNvPr id="115" name="Shape 20"/>
          <p:cNvSpPr/>
          <p:nvPr/>
        </p:nvSpPr>
        <p:spPr>
          <a:xfrm>
            <a:off x="3611879" y="1325880"/>
            <a:ext cx="1188723" cy="594363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16" name="Text 21"/>
          <p:cNvSpPr txBox="1"/>
          <p:nvPr/>
        </p:nvSpPr>
        <p:spPr>
          <a:xfrm>
            <a:off x="3657598" y="1464308"/>
            <a:ext cx="1097284" cy="31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500">
                <a:solidFill>
                  <a:srgbClr val="E5E7EB"/>
                </a:solidFill>
              </a:defRPr>
            </a:lvl1pPr>
          </a:lstStyle>
          <a:p>
            <a:pPr/>
            <a:r>
              <a:t>❌</a:t>
            </a:r>
          </a:p>
        </p:txBody>
      </p:sp>
      <p:sp>
        <p:nvSpPr>
          <p:cNvPr id="117" name="Shape 22"/>
          <p:cNvSpPr/>
          <p:nvPr/>
        </p:nvSpPr>
        <p:spPr>
          <a:xfrm>
            <a:off x="4800600" y="1325880"/>
            <a:ext cx="1188720" cy="594363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18" name="Text 23"/>
          <p:cNvSpPr txBox="1"/>
          <p:nvPr/>
        </p:nvSpPr>
        <p:spPr>
          <a:xfrm>
            <a:off x="4846320" y="1464308"/>
            <a:ext cx="1097283" cy="31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500">
                <a:solidFill>
                  <a:srgbClr val="E5E7EB"/>
                </a:solidFill>
              </a:defRPr>
            </a:lvl1pPr>
          </a:lstStyle>
          <a:p>
            <a:pPr/>
            <a:r>
              <a:t>⚠️</a:t>
            </a:r>
          </a:p>
        </p:txBody>
      </p:sp>
      <p:sp>
        <p:nvSpPr>
          <p:cNvPr id="119" name="Shape 24"/>
          <p:cNvSpPr/>
          <p:nvPr/>
        </p:nvSpPr>
        <p:spPr>
          <a:xfrm>
            <a:off x="5989320" y="1325880"/>
            <a:ext cx="1188723" cy="594363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20" name="Text 25"/>
          <p:cNvSpPr txBox="1"/>
          <p:nvPr/>
        </p:nvSpPr>
        <p:spPr>
          <a:xfrm>
            <a:off x="6035040" y="1464308"/>
            <a:ext cx="1097283" cy="31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500">
                <a:solidFill>
                  <a:srgbClr val="E5E7EB"/>
                </a:solidFill>
              </a:defRPr>
            </a:lvl1pPr>
          </a:lstStyle>
          <a:p>
            <a:pPr/>
            <a:r>
              <a:t>❌</a:t>
            </a:r>
          </a:p>
        </p:txBody>
      </p:sp>
      <p:sp>
        <p:nvSpPr>
          <p:cNvPr id="121" name="Shape 26"/>
          <p:cNvSpPr/>
          <p:nvPr/>
        </p:nvSpPr>
        <p:spPr>
          <a:xfrm>
            <a:off x="7178040" y="1325880"/>
            <a:ext cx="1188723" cy="594363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22" name="Text 27"/>
          <p:cNvSpPr txBox="1"/>
          <p:nvPr/>
        </p:nvSpPr>
        <p:spPr>
          <a:xfrm>
            <a:off x="7223759" y="1464308"/>
            <a:ext cx="1097283" cy="31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500">
                <a:solidFill>
                  <a:srgbClr val="E5E7EB"/>
                </a:solidFill>
              </a:defRPr>
            </a:lvl1pPr>
          </a:lstStyle>
          <a:p>
            <a:pPr/>
            <a:r>
              <a:t>❌</a:t>
            </a:r>
          </a:p>
        </p:txBody>
      </p:sp>
      <p:sp>
        <p:nvSpPr>
          <p:cNvPr id="123" name="Shape 28"/>
          <p:cNvSpPr/>
          <p:nvPr/>
        </p:nvSpPr>
        <p:spPr>
          <a:xfrm>
            <a:off x="228600" y="1965960"/>
            <a:ext cx="2011679" cy="594363"/>
          </a:xfrm>
          <a:prstGeom prst="rect">
            <a:avLst/>
          </a:prstGeom>
          <a:solidFill>
            <a:srgbClr val="0F0E2A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24" name="Text 29"/>
          <p:cNvSpPr txBox="1"/>
          <p:nvPr/>
        </p:nvSpPr>
        <p:spPr>
          <a:xfrm>
            <a:off x="274320" y="2196003"/>
            <a:ext cx="1920240" cy="1342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100">
                <a:solidFill>
                  <a:srgbClr val="E5E7EB"/>
                </a:solidFill>
              </a:defRPr>
            </a:lvl1pPr>
          </a:lstStyle>
          <a:p>
            <a:pPr/>
            <a:r>
              <a:t>Мнемоника</a:t>
            </a:r>
          </a:p>
        </p:txBody>
      </p:sp>
      <p:sp>
        <p:nvSpPr>
          <p:cNvPr id="125" name="Shape 30"/>
          <p:cNvSpPr/>
          <p:nvPr/>
        </p:nvSpPr>
        <p:spPr>
          <a:xfrm>
            <a:off x="2240277" y="1965960"/>
            <a:ext cx="1371604" cy="594363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26" name="Text 31"/>
          <p:cNvSpPr txBox="1"/>
          <p:nvPr/>
        </p:nvSpPr>
        <p:spPr>
          <a:xfrm>
            <a:off x="2285999" y="2104388"/>
            <a:ext cx="1280164" cy="31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500">
                <a:solidFill>
                  <a:srgbClr val="F59E0B"/>
                </a:solidFill>
              </a:defRPr>
            </a:lvl1pPr>
          </a:lstStyle>
          <a:p>
            <a:pPr/>
            <a:r>
              <a:t>✅</a:t>
            </a:r>
          </a:p>
        </p:txBody>
      </p:sp>
      <p:sp>
        <p:nvSpPr>
          <p:cNvPr id="127" name="Shape 32"/>
          <p:cNvSpPr/>
          <p:nvPr/>
        </p:nvSpPr>
        <p:spPr>
          <a:xfrm>
            <a:off x="3611879" y="1965960"/>
            <a:ext cx="1188723" cy="594363"/>
          </a:xfrm>
          <a:prstGeom prst="rect">
            <a:avLst/>
          </a:prstGeom>
          <a:solidFill>
            <a:srgbClr val="0F0E2A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28" name="Text 33"/>
          <p:cNvSpPr txBox="1"/>
          <p:nvPr/>
        </p:nvSpPr>
        <p:spPr>
          <a:xfrm>
            <a:off x="3657598" y="2104388"/>
            <a:ext cx="1097284" cy="31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500">
                <a:solidFill>
                  <a:srgbClr val="E5E7EB"/>
                </a:solidFill>
              </a:defRPr>
            </a:lvl1pPr>
          </a:lstStyle>
          <a:p>
            <a:pPr/>
            <a:r>
              <a:t>⚠️</a:t>
            </a:r>
          </a:p>
        </p:txBody>
      </p:sp>
      <p:sp>
        <p:nvSpPr>
          <p:cNvPr id="129" name="Shape 34"/>
          <p:cNvSpPr/>
          <p:nvPr/>
        </p:nvSpPr>
        <p:spPr>
          <a:xfrm>
            <a:off x="4800600" y="1965960"/>
            <a:ext cx="1188720" cy="594363"/>
          </a:xfrm>
          <a:prstGeom prst="rect">
            <a:avLst/>
          </a:prstGeom>
          <a:solidFill>
            <a:srgbClr val="0F0E2A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30" name="Text 35"/>
          <p:cNvSpPr txBox="1"/>
          <p:nvPr/>
        </p:nvSpPr>
        <p:spPr>
          <a:xfrm>
            <a:off x="4846320" y="2104388"/>
            <a:ext cx="1097283" cy="31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500">
                <a:solidFill>
                  <a:srgbClr val="E5E7EB"/>
                </a:solidFill>
              </a:defRPr>
            </a:lvl1pPr>
          </a:lstStyle>
          <a:p>
            <a:pPr/>
            <a:r>
              <a:t>⚠️</a:t>
            </a:r>
          </a:p>
        </p:txBody>
      </p:sp>
      <p:sp>
        <p:nvSpPr>
          <p:cNvPr id="131" name="Shape 36"/>
          <p:cNvSpPr/>
          <p:nvPr/>
        </p:nvSpPr>
        <p:spPr>
          <a:xfrm>
            <a:off x="5989320" y="1965960"/>
            <a:ext cx="1188723" cy="594363"/>
          </a:xfrm>
          <a:prstGeom prst="rect">
            <a:avLst/>
          </a:prstGeom>
          <a:solidFill>
            <a:srgbClr val="0F0E2A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32" name="Text 37"/>
          <p:cNvSpPr txBox="1"/>
          <p:nvPr/>
        </p:nvSpPr>
        <p:spPr>
          <a:xfrm>
            <a:off x="6035040" y="2104388"/>
            <a:ext cx="1097283" cy="31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500">
                <a:solidFill>
                  <a:srgbClr val="E5E7EB"/>
                </a:solidFill>
              </a:defRPr>
            </a:lvl1pPr>
          </a:lstStyle>
          <a:p>
            <a:pPr/>
            <a:r>
              <a:t>❌</a:t>
            </a:r>
          </a:p>
        </p:txBody>
      </p:sp>
      <p:sp>
        <p:nvSpPr>
          <p:cNvPr id="133" name="Shape 38"/>
          <p:cNvSpPr/>
          <p:nvPr/>
        </p:nvSpPr>
        <p:spPr>
          <a:xfrm>
            <a:off x="7178040" y="1965960"/>
            <a:ext cx="1188723" cy="594363"/>
          </a:xfrm>
          <a:prstGeom prst="rect">
            <a:avLst/>
          </a:prstGeom>
          <a:solidFill>
            <a:srgbClr val="0F0E2A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34" name="Text 39"/>
          <p:cNvSpPr txBox="1"/>
          <p:nvPr/>
        </p:nvSpPr>
        <p:spPr>
          <a:xfrm>
            <a:off x="7223759" y="2104388"/>
            <a:ext cx="1097283" cy="31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500">
                <a:solidFill>
                  <a:srgbClr val="E5E7EB"/>
                </a:solidFill>
              </a:defRPr>
            </a:lvl1pPr>
          </a:lstStyle>
          <a:p>
            <a:pPr/>
            <a:r>
              <a:t>✅</a:t>
            </a:r>
          </a:p>
        </p:txBody>
      </p:sp>
      <p:sp>
        <p:nvSpPr>
          <p:cNvPr id="135" name="Shape 40"/>
          <p:cNvSpPr/>
          <p:nvPr/>
        </p:nvSpPr>
        <p:spPr>
          <a:xfrm>
            <a:off x="228600" y="2606038"/>
            <a:ext cx="2011679" cy="594363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36" name="Text 41"/>
          <p:cNvSpPr txBox="1"/>
          <p:nvPr/>
        </p:nvSpPr>
        <p:spPr>
          <a:xfrm>
            <a:off x="274320" y="2836085"/>
            <a:ext cx="1920240" cy="13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100">
                <a:solidFill>
                  <a:srgbClr val="E5E7EB"/>
                </a:solidFill>
              </a:defRPr>
            </a:lvl1pPr>
          </a:lstStyle>
          <a:p>
            <a:pPr/>
            <a:r>
              <a:t>Интервальное повторение</a:t>
            </a:r>
          </a:p>
        </p:txBody>
      </p:sp>
      <p:sp>
        <p:nvSpPr>
          <p:cNvPr id="137" name="Shape 42"/>
          <p:cNvSpPr/>
          <p:nvPr/>
        </p:nvSpPr>
        <p:spPr>
          <a:xfrm>
            <a:off x="2240277" y="2606038"/>
            <a:ext cx="1371604" cy="594363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38" name="Text 43"/>
          <p:cNvSpPr txBox="1"/>
          <p:nvPr/>
        </p:nvSpPr>
        <p:spPr>
          <a:xfrm>
            <a:off x="2285999" y="2744467"/>
            <a:ext cx="1280164" cy="31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500">
                <a:solidFill>
                  <a:srgbClr val="F59E0B"/>
                </a:solidFill>
              </a:defRPr>
            </a:lvl1pPr>
          </a:lstStyle>
          <a:p>
            <a:pPr/>
            <a:r>
              <a:t>✅</a:t>
            </a:r>
          </a:p>
        </p:txBody>
      </p:sp>
      <p:sp>
        <p:nvSpPr>
          <p:cNvPr id="139" name="Shape 44"/>
          <p:cNvSpPr/>
          <p:nvPr/>
        </p:nvSpPr>
        <p:spPr>
          <a:xfrm>
            <a:off x="3611879" y="2606038"/>
            <a:ext cx="1188723" cy="594363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40" name="Text 45"/>
          <p:cNvSpPr txBox="1"/>
          <p:nvPr/>
        </p:nvSpPr>
        <p:spPr>
          <a:xfrm>
            <a:off x="3657598" y="2744467"/>
            <a:ext cx="1097284" cy="31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500">
                <a:solidFill>
                  <a:srgbClr val="E5E7EB"/>
                </a:solidFill>
              </a:defRPr>
            </a:lvl1pPr>
          </a:lstStyle>
          <a:p>
            <a:pPr/>
            <a:r>
              <a:t>✅</a:t>
            </a:r>
          </a:p>
        </p:txBody>
      </p:sp>
      <p:sp>
        <p:nvSpPr>
          <p:cNvPr id="141" name="Shape 46"/>
          <p:cNvSpPr/>
          <p:nvPr/>
        </p:nvSpPr>
        <p:spPr>
          <a:xfrm>
            <a:off x="4800600" y="2606038"/>
            <a:ext cx="1188720" cy="594363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42" name="Text 47"/>
          <p:cNvSpPr txBox="1"/>
          <p:nvPr/>
        </p:nvSpPr>
        <p:spPr>
          <a:xfrm>
            <a:off x="4846320" y="2744467"/>
            <a:ext cx="1097283" cy="31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500">
                <a:solidFill>
                  <a:srgbClr val="E5E7EB"/>
                </a:solidFill>
              </a:defRPr>
            </a:lvl1pPr>
          </a:lstStyle>
          <a:p>
            <a:pPr/>
            <a:r>
              <a:t>✅</a:t>
            </a:r>
          </a:p>
        </p:txBody>
      </p:sp>
      <p:sp>
        <p:nvSpPr>
          <p:cNvPr id="143" name="Shape 48"/>
          <p:cNvSpPr/>
          <p:nvPr/>
        </p:nvSpPr>
        <p:spPr>
          <a:xfrm>
            <a:off x="5989320" y="2606038"/>
            <a:ext cx="1188723" cy="594363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44" name="Text 49"/>
          <p:cNvSpPr txBox="1"/>
          <p:nvPr/>
        </p:nvSpPr>
        <p:spPr>
          <a:xfrm>
            <a:off x="6035040" y="2744467"/>
            <a:ext cx="1097283" cy="31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500">
                <a:solidFill>
                  <a:srgbClr val="E5E7EB"/>
                </a:solidFill>
              </a:defRPr>
            </a:lvl1pPr>
          </a:lstStyle>
          <a:p>
            <a:pPr/>
            <a:r>
              <a:t>❌</a:t>
            </a:r>
          </a:p>
        </p:txBody>
      </p:sp>
      <p:sp>
        <p:nvSpPr>
          <p:cNvPr id="145" name="Shape 50"/>
          <p:cNvSpPr/>
          <p:nvPr/>
        </p:nvSpPr>
        <p:spPr>
          <a:xfrm>
            <a:off x="7178040" y="2606038"/>
            <a:ext cx="1188723" cy="594363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46" name="Text 51"/>
          <p:cNvSpPr txBox="1"/>
          <p:nvPr/>
        </p:nvSpPr>
        <p:spPr>
          <a:xfrm>
            <a:off x="7223759" y="2744467"/>
            <a:ext cx="1097283" cy="31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500">
                <a:solidFill>
                  <a:srgbClr val="E5E7EB"/>
                </a:solidFill>
              </a:defRPr>
            </a:lvl1pPr>
          </a:lstStyle>
          <a:p>
            <a:pPr/>
            <a:r>
              <a:t>✅</a:t>
            </a:r>
          </a:p>
        </p:txBody>
      </p:sp>
      <p:sp>
        <p:nvSpPr>
          <p:cNvPr id="147" name="Shape 52"/>
          <p:cNvSpPr/>
          <p:nvPr/>
        </p:nvSpPr>
        <p:spPr>
          <a:xfrm>
            <a:off x="228600" y="3246120"/>
            <a:ext cx="2011679" cy="594363"/>
          </a:xfrm>
          <a:prstGeom prst="rect">
            <a:avLst/>
          </a:prstGeom>
          <a:solidFill>
            <a:srgbClr val="0F0E2A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48" name="Text 53"/>
          <p:cNvSpPr txBox="1"/>
          <p:nvPr/>
        </p:nvSpPr>
        <p:spPr>
          <a:xfrm>
            <a:off x="274320" y="3476164"/>
            <a:ext cx="1920240" cy="13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100">
                <a:solidFill>
                  <a:srgbClr val="E5E7EB"/>
                </a:solidFill>
              </a:defRPr>
            </a:lvl1pPr>
          </a:lstStyle>
          <a:p>
            <a:pPr/>
            <a:r>
              <a:t>Персонализация ИИ</a:t>
            </a:r>
          </a:p>
        </p:txBody>
      </p:sp>
      <p:sp>
        <p:nvSpPr>
          <p:cNvPr id="149" name="Shape 54"/>
          <p:cNvSpPr/>
          <p:nvPr/>
        </p:nvSpPr>
        <p:spPr>
          <a:xfrm>
            <a:off x="2240277" y="3246120"/>
            <a:ext cx="1371604" cy="594363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50" name="Text 55"/>
          <p:cNvSpPr txBox="1"/>
          <p:nvPr/>
        </p:nvSpPr>
        <p:spPr>
          <a:xfrm>
            <a:off x="2285999" y="3384548"/>
            <a:ext cx="1280164" cy="31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500">
                <a:solidFill>
                  <a:srgbClr val="F59E0B"/>
                </a:solidFill>
              </a:defRPr>
            </a:lvl1pPr>
          </a:lstStyle>
          <a:p>
            <a:pPr/>
            <a:r>
              <a:t>✅</a:t>
            </a:r>
          </a:p>
        </p:txBody>
      </p:sp>
      <p:sp>
        <p:nvSpPr>
          <p:cNvPr id="151" name="Shape 56"/>
          <p:cNvSpPr/>
          <p:nvPr/>
        </p:nvSpPr>
        <p:spPr>
          <a:xfrm>
            <a:off x="3611879" y="3246120"/>
            <a:ext cx="1188723" cy="594363"/>
          </a:xfrm>
          <a:prstGeom prst="rect">
            <a:avLst/>
          </a:prstGeom>
          <a:solidFill>
            <a:srgbClr val="0F0E2A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52" name="Text 57"/>
          <p:cNvSpPr txBox="1"/>
          <p:nvPr/>
        </p:nvSpPr>
        <p:spPr>
          <a:xfrm>
            <a:off x="3657598" y="3384548"/>
            <a:ext cx="1097284" cy="31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500">
                <a:solidFill>
                  <a:srgbClr val="E5E7EB"/>
                </a:solidFill>
              </a:defRPr>
            </a:lvl1pPr>
          </a:lstStyle>
          <a:p>
            <a:pPr/>
            <a:r>
              <a:t>❌</a:t>
            </a:r>
          </a:p>
        </p:txBody>
      </p:sp>
      <p:sp>
        <p:nvSpPr>
          <p:cNvPr id="153" name="Shape 58"/>
          <p:cNvSpPr/>
          <p:nvPr/>
        </p:nvSpPr>
        <p:spPr>
          <a:xfrm>
            <a:off x="4800600" y="3246120"/>
            <a:ext cx="1188720" cy="594363"/>
          </a:xfrm>
          <a:prstGeom prst="rect">
            <a:avLst/>
          </a:prstGeom>
          <a:solidFill>
            <a:srgbClr val="0F0E2A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54" name="Text 59"/>
          <p:cNvSpPr txBox="1"/>
          <p:nvPr/>
        </p:nvSpPr>
        <p:spPr>
          <a:xfrm>
            <a:off x="4846320" y="3384548"/>
            <a:ext cx="1097283" cy="31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500">
                <a:solidFill>
                  <a:srgbClr val="E5E7EB"/>
                </a:solidFill>
              </a:defRPr>
            </a:lvl1pPr>
          </a:lstStyle>
          <a:p>
            <a:pPr/>
            <a:r>
              <a:t>⚠️</a:t>
            </a:r>
          </a:p>
        </p:txBody>
      </p:sp>
      <p:sp>
        <p:nvSpPr>
          <p:cNvPr id="155" name="Shape 60"/>
          <p:cNvSpPr/>
          <p:nvPr/>
        </p:nvSpPr>
        <p:spPr>
          <a:xfrm>
            <a:off x="5989320" y="3246120"/>
            <a:ext cx="1188723" cy="594363"/>
          </a:xfrm>
          <a:prstGeom prst="rect">
            <a:avLst/>
          </a:prstGeom>
          <a:solidFill>
            <a:srgbClr val="0F0E2A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56" name="Text 61"/>
          <p:cNvSpPr txBox="1"/>
          <p:nvPr/>
        </p:nvSpPr>
        <p:spPr>
          <a:xfrm>
            <a:off x="6035040" y="3384548"/>
            <a:ext cx="1097283" cy="31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500">
                <a:solidFill>
                  <a:srgbClr val="E5E7EB"/>
                </a:solidFill>
              </a:defRPr>
            </a:lvl1pPr>
          </a:lstStyle>
          <a:p>
            <a:pPr/>
            <a:r>
              <a:t>❌</a:t>
            </a:r>
          </a:p>
        </p:txBody>
      </p:sp>
      <p:sp>
        <p:nvSpPr>
          <p:cNvPr id="157" name="Shape 62"/>
          <p:cNvSpPr/>
          <p:nvPr/>
        </p:nvSpPr>
        <p:spPr>
          <a:xfrm>
            <a:off x="7178040" y="3246120"/>
            <a:ext cx="1188723" cy="594363"/>
          </a:xfrm>
          <a:prstGeom prst="rect">
            <a:avLst/>
          </a:prstGeom>
          <a:solidFill>
            <a:srgbClr val="0F0E2A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58" name="Text 63"/>
          <p:cNvSpPr txBox="1"/>
          <p:nvPr/>
        </p:nvSpPr>
        <p:spPr>
          <a:xfrm>
            <a:off x="7223759" y="3384548"/>
            <a:ext cx="1097283" cy="31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500">
                <a:solidFill>
                  <a:srgbClr val="E5E7EB"/>
                </a:solidFill>
              </a:defRPr>
            </a:lvl1pPr>
          </a:lstStyle>
          <a:p>
            <a:pPr/>
            <a:r>
              <a:t>❌</a:t>
            </a:r>
          </a:p>
        </p:txBody>
      </p:sp>
      <p:sp>
        <p:nvSpPr>
          <p:cNvPr id="159" name="Shape 64"/>
          <p:cNvSpPr/>
          <p:nvPr/>
        </p:nvSpPr>
        <p:spPr>
          <a:xfrm>
            <a:off x="228600" y="3886200"/>
            <a:ext cx="2011679" cy="594360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60" name="Text 65"/>
          <p:cNvSpPr txBox="1"/>
          <p:nvPr/>
        </p:nvSpPr>
        <p:spPr>
          <a:xfrm>
            <a:off x="274320" y="4116244"/>
            <a:ext cx="1920240" cy="13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100">
                <a:solidFill>
                  <a:srgbClr val="E5E7EB"/>
                </a:solidFill>
              </a:defRPr>
            </a:lvl1pPr>
          </a:lstStyle>
          <a:p>
            <a:pPr/>
            <a:r>
              <a:t>Бесплатный доступ</a:t>
            </a:r>
          </a:p>
        </p:txBody>
      </p:sp>
      <p:sp>
        <p:nvSpPr>
          <p:cNvPr id="161" name="Shape 66"/>
          <p:cNvSpPr/>
          <p:nvPr/>
        </p:nvSpPr>
        <p:spPr>
          <a:xfrm>
            <a:off x="2240277" y="3886200"/>
            <a:ext cx="1371604" cy="594360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62" name="Text 67"/>
          <p:cNvSpPr txBox="1"/>
          <p:nvPr/>
        </p:nvSpPr>
        <p:spPr>
          <a:xfrm>
            <a:off x="2285999" y="4024629"/>
            <a:ext cx="1280164" cy="31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500">
                <a:solidFill>
                  <a:srgbClr val="F59E0B"/>
                </a:solidFill>
              </a:defRPr>
            </a:lvl1pPr>
          </a:lstStyle>
          <a:p>
            <a:pPr/>
            <a:r>
              <a:t>✅</a:t>
            </a:r>
          </a:p>
        </p:txBody>
      </p:sp>
      <p:sp>
        <p:nvSpPr>
          <p:cNvPr id="163" name="Shape 68"/>
          <p:cNvSpPr/>
          <p:nvPr/>
        </p:nvSpPr>
        <p:spPr>
          <a:xfrm>
            <a:off x="3611879" y="3886200"/>
            <a:ext cx="1188723" cy="594360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64" name="Text 69"/>
          <p:cNvSpPr txBox="1"/>
          <p:nvPr/>
        </p:nvSpPr>
        <p:spPr>
          <a:xfrm>
            <a:off x="3657598" y="4024629"/>
            <a:ext cx="1097284" cy="31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500">
                <a:solidFill>
                  <a:srgbClr val="E5E7EB"/>
                </a:solidFill>
              </a:defRPr>
            </a:lvl1pPr>
          </a:lstStyle>
          <a:p>
            <a:pPr/>
            <a:r>
              <a:t>✅</a:t>
            </a:r>
          </a:p>
        </p:txBody>
      </p:sp>
      <p:sp>
        <p:nvSpPr>
          <p:cNvPr id="165" name="Shape 70"/>
          <p:cNvSpPr/>
          <p:nvPr/>
        </p:nvSpPr>
        <p:spPr>
          <a:xfrm>
            <a:off x="4800600" y="3886200"/>
            <a:ext cx="1188720" cy="594360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66" name="Text 71"/>
          <p:cNvSpPr txBox="1"/>
          <p:nvPr/>
        </p:nvSpPr>
        <p:spPr>
          <a:xfrm>
            <a:off x="4846320" y="4024629"/>
            <a:ext cx="1097283" cy="31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500">
                <a:solidFill>
                  <a:srgbClr val="E5E7EB"/>
                </a:solidFill>
              </a:defRPr>
            </a:lvl1pPr>
          </a:lstStyle>
          <a:p>
            <a:pPr/>
            <a:r>
              <a:t>⚠️</a:t>
            </a:r>
          </a:p>
        </p:txBody>
      </p:sp>
      <p:sp>
        <p:nvSpPr>
          <p:cNvPr id="167" name="Shape 72"/>
          <p:cNvSpPr/>
          <p:nvPr/>
        </p:nvSpPr>
        <p:spPr>
          <a:xfrm>
            <a:off x="5989320" y="3886200"/>
            <a:ext cx="1188723" cy="594360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68" name="Text 73"/>
          <p:cNvSpPr txBox="1"/>
          <p:nvPr/>
        </p:nvSpPr>
        <p:spPr>
          <a:xfrm>
            <a:off x="6035040" y="4024629"/>
            <a:ext cx="1097283" cy="31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500">
                <a:solidFill>
                  <a:srgbClr val="E5E7EB"/>
                </a:solidFill>
              </a:defRPr>
            </a:lvl1pPr>
          </a:lstStyle>
          <a:p>
            <a:pPr/>
            <a:r>
              <a:t>✅</a:t>
            </a:r>
          </a:p>
        </p:txBody>
      </p:sp>
      <p:sp>
        <p:nvSpPr>
          <p:cNvPr id="169" name="Shape 74"/>
          <p:cNvSpPr/>
          <p:nvPr/>
        </p:nvSpPr>
        <p:spPr>
          <a:xfrm>
            <a:off x="7178040" y="3886200"/>
            <a:ext cx="1188723" cy="594360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70" name="Text 75"/>
          <p:cNvSpPr txBox="1"/>
          <p:nvPr/>
        </p:nvSpPr>
        <p:spPr>
          <a:xfrm>
            <a:off x="7223759" y="4024629"/>
            <a:ext cx="1097283" cy="31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500">
                <a:solidFill>
                  <a:srgbClr val="E5E7EB"/>
                </a:solidFill>
              </a:defRPr>
            </a:lvl1pPr>
          </a:lstStyle>
          <a:p>
            <a:pPr/>
            <a:r>
              <a:t>✅</a:t>
            </a:r>
          </a:p>
        </p:txBody>
      </p:sp>
      <p:sp>
        <p:nvSpPr>
          <p:cNvPr id="171" name="Shape 76"/>
          <p:cNvSpPr/>
          <p:nvPr/>
        </p:nvSpPr>
        <p:spPr>
          <a:xfrm>
            <a:off x="228600" y="4571998"/>
            <a:ext cx="8686800" cy="365764"/>
          </a:xfrm>
          <a:prstGeom prst="rect">
            <a:avLst/>
          </a:prstGeom>
          <a:solidFill>
            <a:srgbClr val="10B981">
              <a:alpha val="20000"/>
            </a:srgbClr>
          </a:solidFill>
          <a:ln w="12700">
            <a:solidFill>
              <a:srgbClr val="10B9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72" name="Text 77"/>
          <p:cNvSpPr txBox="1"/>
          <p:nvPr/>
        </p:nvSpPr>
        <p:spPr>
          <a:xfrm>
            <a:off x="320040" y="4627879"/>
            <a:ext cx="8503920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10B981"/>
                </a:solidFill>
              </a:defRPr>
            </a:lvl1pPr>
          </a:lstStyle>
          <a:p>
            <a:pPr/>
            <a:r>
              <a:t>⭐  MnemoMind — единственная платформа с полноценным ИИ-мнемоническим подходом</a:t>
            </a:r>
          </a:p>
        </p:txBody>
      </p:sp>
      <p:sp>
        <p:nvSpPr>
          <p:cNvPr id="173" name="Shape 78"/>
          <p:cNvSpPr/>
          <p:nvPr/>
        </p:nvSpPr>
        <p:spPr>
          <a:xfrm>
            <a:off x="0" y="5088635"/>
            <a:ext cx="9144000" cy="54867"/>
          </a:xfrm>
          <a:prstGeom prst="rect">
            <a:avLst/>
          </a:prstGeom>
          <a:solidFill>
            <a:srgbClr val="A78BF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1A17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F59E0B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76" name="Text 1"/>
          <p:cNvSpPr txBox="1"/>
          <p:nvPr/>
        </p:nvSpPr>
        <p:spPr>
          <a:xfrm>
            <a:off x="8046718" y="252906"/>
            <a:ext cx="822963" cy="13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1100">
                <a:solidFill>
                  <a:srgbClr val="9CA3AF"/>
                </a:solidFill>
              </a:defRPr>
            </a:lvl1pPr>
          </a:lstStyle>
          <a:p>
            <a:pPr/>
            <a:r>
              <a:t>06</a:t>
            </a:r>
          </a:p>
        </p:txBody>
      </p:sp>
      <p:sp>
        <p:nvSpPr>
          <p:cNvPr id="177" name="Text 2"/>
          <p:cNvSpPr txBox="1"/>
          <p:nvPr/>
        </p:nvSpPr>
        <p:spPr>
          <a:xfrm>
            <a:off x="365759" y="254396"/>
            <a:ext cx="7315201" cy="4056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3200">
                <a:solidFill>
                  <a:srgbClr val="FFFFFF"/>
                </a:solidFill>
              </a:defRPr>
            </a:lvl1pPr>
          </a:lstStyle>
          <a:p>
            <a:pPr/>
            <a:r>
              <a:t>Бизнес-модель</a:t>
            </a:r>
          </a:p>
        </p:txBody>
      </p:sp>
      <p:sp>
        <p:nvSpPr>
          <p:cNvPr id="178" name="Shape 3"/>
          <p:cNvSpPr/>
          <p:nvPr/>
        </p:nvSpPr>
        <p:spPr>
          <a:xfrm>
            <a:off x="365758" y="749808"/>
            <a:ext cx="1371604" cy="36579"/>
          </a:xfrm>
          <a:prstGeom prst="rect">
            <a:avLst/>
          </a:prstGeom>
          <a:solidFill>
            <a:srgbClr val="F59E0B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79" name="Shape 4"/>
          <p:cNvSpPr/>
          <p:nvPr/>
        </p:nvSpPr>
        <p:spPr>
          <a:xfrm>
            <a:off x="1953529" y="918010"/>
            <a:ext cx="2743204" cy="3474725"/>
          </a:xfrm>
          <a:prstGeom prst="rect">
            <a:avLst/>
          </a:prstGeom>
          <a:solidFill>
            <a:srgbClr val="1E1B4B"/>
          </a:solidFill>
          <a:ln w="25400">
            <a:solidFill>
              <a:srgbClr val="9CA3AF"/>
            </a:solidFill>
          </a:ln>
          <a:effectLst>
            <a:outerShdw sx="100000" sy="100000" kx="0" ky="0" algn="b" rotWithShape="0" blurRad="101600" dist="38100" dir="8100000">
              <a:srgbClr val="000000">
                <a:alpha val="25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80" name="Shape 5"/>
          <p:cNvSpPr/>
          <p:nvPr/>
        </p:nvSpPr>
        <p:spPr>
          <a:xfrm>
            <a:off x="1953529" y="918011"/>
            <a:ext cx="2743204" cy="502920"/>
          </a:xfrm>
          <a:prstGeom prst="rect">
            <a:avLst/>
          </a:prstGeom>
          <a:solidFill>
            <a:srgbClr val="9CA3AF">
              <a:alpha val="70000"/>
            </a:srgbClr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81" name="Text 6"/>
          <p:cNvSpPr txBox="1"/>
          <p:nvPr/>
        </p:nvSpPr>
        <p:spPr>
          <a:xfrm>
            <a:off x="2044968" y="1004370"/>
            <a:ext cx="2560324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9CA3AF"/>
                </a:solidFill>
              </a:defRPr>
            </a:lvl1pPr>
          </a:lstStyle>
          <a:p>
            <a:pPr/>
            <a:r>
              <a:t>🆓  FREE</a:t>
            </a:r>
          </a:p>
        </p:txBody>
      </p:sp>
      <p:sp>
        <p:nvSpPr>
          <p:cNvPr id="182" name="Text 7"/>
          <p:cNvSpPr txBox="1"/>
          <p:nvPr/>
        </p:nvSpPr>
        <p:spPr>
          <a:xfrm>
            <a:off x="2090689" y="1665604"/>
            <a:ext cx="2468884" cy="1964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E5E7EB"/>
                </a:solidFill>
              </a:defRPr>
            </a:lvl1pPr>
          </a:lstStyle>
          <a:p>
            <a:pPr/>
            <a:r>
              <a:t>✓  До 20 слов в день</a:t>
            </a:r>
          </a:p>
        </p:txBody>
      </p:sp>
      <p:sp>
        <p:nvSpPr>
          <p:cNvPr id="183" name="Text 8"/>
          <p:cNvSpPr txBox="1"/>
          <p:nvPr/>
        </p:nvSpPr>
        <p:spPr>
          <a:xfrm>
            <a:off x="2090689" y="2195957"/>
            <a:ext cx="2468884" cy="1964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E5E7EB"/>
                </a:solidFill>
              </a:defRPr>
            </a:lvl1pPr>
          </a:lstStyle>
          <a:p>
            <a:pPr/>
            <a:r>
              <a:t>✓  Базовые мнемоники</a:t>
            </a:r>
          </a:p>
        </p:txBody>
      </p:sp>
      <p:sp>
        <p:nvSpPr>
          <p:cNvPr id="184" name="Text 9"/>
          <p:cNvSpPr txBox="1"/>
          <p:nvPr/>
        </p:nvSpPr>
        <p:spPr>
          <a:xfrm>
            <a:off x="2090689" y="2726308"/>
            <a:ext cx="2468884" cy="1964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E5E7EB"/>
                </a:solidFill>
              </a:defRPr>
            </a:lvl1pPr>
          </a:lstStyle>
          <a:p>
            <a:pPr/>
            <a:r>
              <a:t>✓  5 языков</a:t>
            </a:r>
          </a:p>
        </p:txBody>
      </p:sp>
      <p:sp>
        <p:nvSpPr>
          <p:cNvPr id="185" name="Text 10"/>
          <p:cNvSpPr txBox="1"/>
          <p:nvPr/>
        </p:nvSpPr>
        <p:spPr>
          <a:xfrm>
            <a:off x="2090689" y="3256660"/>
            <a:ext cx="2468884" cy="1964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E5E7EB"/>
                </a:solidFill>
              </a:defRPr>
            </a:lvl1pPr>
          </a:lstStyle>
          <a:p>
            <a:pPr/>
            <a:r>
              <a:t>✓  Стандартные образы</a:t>
            </a:r>
          </a:p>
        </p:txBody>
      </p:sp>
      <p:sp>
        <p:nvSpPr>
          <p:cNvPr id="186" name="Shape 11"/>
          <p:cNvSpPr/>
          <p:nvPr/>
        </p:nvSpPr>
        <p:spPr>
          <a:xfrm>
            <a:off x="4879609" y="918010"/>
            <a:ext cx="2743202" cy="3474725"/>
          </a:xfrm>
          <a:prstGeom prst="rect">
            <a:avLst/>
          </a:prstGeom>
          <a:solidFill>
            <a:srgbClr val="1E1B4B"/>
          </a:solidFill>
          <a:ln w="25400">
            <a:solidFill>
              <a:srgbClr val="F59E0B"/>
            </a:solidFill>
          </a:ln>
          <a:effectLst>
            <a:outerShdw sx="100000" sy="100000" kx="0" ky="0" algn="b" rotWithShape="0" blurRad="101600" dist="38100" dir="8100000">
              <a:srgbClr val="000000">
                <a:alpha val="25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87" name="Shape 12"/>
          <p:cNvSpPr/>
          <p:nvPr/>
        </p:nvSpPr>
        <p:spPr>
          <a:xfrm>
            <a:off x="4879609" y="918011"/>
            <a:ext cx="2743202" cy="502920"/>
          </a:xfrm>
          <a:prstGeom prst="rect">
            <a:avLst/>
          </a:prstGeom>
          <a:solidFill>
            <a:srgbClr val="F59E0B">
              <a:alpha val="70000"/>
            </a:srgbClr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88" name="Text 13"/>
          <p:cNvSpPr txBox="1"/>
          <p:nvPr/>
        </p:nvSpPr>
        <p:spPr>
          <a:xfrm>
            <a:off x="4971050" y="1004370"/>
            <a:ext cx="2560323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F59E0B"/>
                </a:solidFill>
              </a:defRPr>
            </a:lvl1pPr>
          </a:lstStyle>
          <a:p>
            <a:pPr/>
            <a:r>
              <a:t>⭐  PREMIUM</a:t>
            </a:r>
          </a:p>
        </p:txBody>
      </p:sp>
      <p:sp>
        <p:nvSpPr>
          <p:cNvPr id="189" name="Text 14"/>
          <p:cNvSpPr txBox="1"/>
          <p:nvPr/>
        </p:nvSpPr>
        <p:spPr>
          <a:xfrm>
            <a:off x="5016768" y="1665604"/>
            <a:ext cx="2468884" cy="1964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E5E7EB"/>
                </a:solidFill>
              </a:defRPr>
            </a:lvl1pPr>
          </a:lstStyle>
          <a:p>
            <a:pPr/>
            <a:r>
              <a:t>✓  Безлимитные слова</a:t>
            </a:r>
          </a:p>
        </p:txBody>
      </p:sp>
      <p:sp>
        <p:nvSpPr>
          <p:cNvPr id="190" name="Text 15"/>
          <p:cNvSpPr txBox="1"/>
          <p:nvPr/>
        </p:nvSpPr>
        <p:spPr>
          <a:xfrm>
            <a:off x="5016768" y="2195957"/>
            <a:ext cx="2468884" cy="1964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E5E7EB"/>
                </a:solidFill>
              </a:defRPr>
            </a:lvl1pPr>
          </a:lstStyle>
          <a:p>
            <a:pPr/>
            <a:r>
              <a:t>✓  ИИ-генерация образов</a:t>
            </a:r>
          </a:p>
        </p:txBody>
      </p:sp>
      <p:sp>
        <p:nvSpPr>
          <p:cNvPr id="191" name="Text 16"/>
          <p:cNvSpPr txBox="1"/>
          <p:nvPr/>
        </p:nvSpPr>
        <p:spPr>
          <a:xfrm>
            <a:off x="5016768" y="2726308"/>
            <a:ext cx="2468884" cy="1964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E5E7EB"/>
                </a:solidFill>
              </a:defRPr>
            </a:lvl1pPr>
          </a:lstStyle>
          <a:p>
            <a:pPr/>
            <a:r>
              <a:t>✓  Все языки</a:t>
            </a:r>
          </a:p>
        </p:txBody>
      </p:sp>
      <p:sp>
        <p:nvSpPr>
          <p:cNvPr id="192" name="Text 17"/>
          <p:cNvSpPr txBox="1"/>
          <p:nvPr/>
        </p:nvSpPr>
        <p:spPr>
          <a:xfrm>
            <a:off x="5016768" y="3256660"/>
            <a:ext cx="2468884" cy="1964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E5E7EB"/>
                </a:solidFill>
              </a:defRPr>
            </a:lvl1pPr>
          </a:lstStyle>
          <a:p>
            <a:pPr/>
            <a:r>
              <a:t>✓  Персонализация</a:t>
            </a:r>
          </a:p>
        </p:txBody>
      </p:sp>
      <p:sp>
        <p:nvSpPr>
          <p:cNvPr id="193" name="Text 18"/>
          <p:cNvSpPr txBox="1"/>
          <p:nvPr/>
        </p:nvSpPr>
        <p:spPr>
          <a:xfrm>
            <a:off x="5016768" y="3787011"/>
            <a:ext cx="2468884" cy="1964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E5E7EB"/>
                </a:solidFill>
              </a:defRPr>
            </a:lvl1pPr>
          </a:lstStyle>
          <a:p>
            <a:pPr/>
            <a:r>
              <a:t>✓  Офлайн режим</a:t>
            </a:r>
          </a:p>
        </p:txBody>
      </p:sp>
      <p:sp>
        <p:nvSpPr>
          <p:cNvPr id="194" name="Text 26"/>
          <p:cNvSpPr txBox="1"/>
          <p:nvPr/>
        </p:nvSpPr>
        <p:spPr>
          <a:xfrm>
            <a:off x="365759" y="4650740"/>
            <a:ext cx="8412482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F59E0B"/>
                </a:solidFill>
              </a:defRPr>
            </a:lvl1pPr>
          </a:lstStyle>
          <a:p>
            <a:pPr/>
            <a:r>
              <a:t>💰  Premium: $4.99 / мес  •  EDU: от $199 / класс в год  •  Enterprise: по договору</a:t>
            </a:r>
          </a:p>
        </p:txBody>
      </p:sp>
      <p:sp>
        <p:nvSpPr>
          <p:cNvPr id="195" name="Shape 27"/>
          <p:cNvSpPr/>
          <p:nvPr/>
        </p:nvSpPr>
        <p:spPr>
          <a:xfrm>
            <a:off x="0" y="5088635"/>
            <a:ext cx="9144000" cy="54867"/>
          </a:xfrm>
          <a:prstGeom prst="rect">
            <a:avLst/>
          </a:prstGeom>
          <a:solidFill>
            <a:srgbClr val="F59E0B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1A17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0B98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98" name="Text 1"/>
          <p:cNvSpPr txBox="1"/>
          <p:nvPr/>
        </p:nvSpPr>
        <p:spPr>
          <a:xfrm>
            <a:off x="8046718" y="252906"/>
            <a:ext cx="822963" cy="13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1100">
                <a:solidFill>
                  <a:srgbClr val="9CA3AF"/>
                </a:solidFill>
              </a:defRPr>
            </a:lvl1pPr>
          </a:lstStyle>
          <a:p>
            <a:pPr/>
            <a:r>
              <a:t>07</a:t>
            </a:r>
          </a:p>
        </p:txBody>
      </p:sp>
      <p:sp>
        <p:nvSpPr>
          <p:cNvPr id="199" name="Text 2"/>
          <p:cNvSpPr txBox="1"/>
          <p:nvPr/>
        </p:nvSpPr>
        <p:spPr>
          <a:xfrm>
            <a:off x="365759" y="254396"/>
            <a:ext cx="7315201" cy="4056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3200">
                <a:solidFill>
                  <a:srgbClr val="FFFFFF"/>
                </a:solidFill>
              </a:defRPr>
            </a:lvl1pPr>
          </a:lstStyle>
          <a:p>
            <a:pPr/>
            <a:r>
              <a:t>Текущее состояние</a:t>
            </a:r>
          </a:p>
        </p:txBody>
      </p:sp>
      <p:sp>
        <p:nvSpPr>
          <p:cNvPr id="200" name="Shape 3"/>
          <p:cNvSpPr/>
          <p:nvPr/>
        </p:nvSpPr>
        <p:spPr>
          <a:xfrm>
            <a:off x="365758" y="749808"/>
            <a:ext cx="1371604" cy="36579"/>
          </a:xfrm>
          <a:prstGeom prst="rect">
            <a:avLst/>
          </a:prstGeom>
          <a:solidFill>
            <a:srgbClr val="10B98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01" name="Shape 4"/>
          <p:cNvSpPr/>
          <p:nvPr/>
        </p:nvSpPr>
        <p:spPr>
          <a:xfrm>
            <a:off x="365759" y="960118"/>
            <a:ext cx="2651762" cy="1188724"/>
          </a:xfrm>
          <a:prstGeom prst="rect">
            <a:avLst/>
          </a:prstGeom>
          <a:solidFill>
            <a:srgbClr val="1E1B4B"/>
          </a:solidFill>
          <a:ln w="12700">
            <a:solidFill>
              <a:srgbClr val="10B981"/>
            </a:solidFill>
          </a:ln>
          <a:effectLst>
            <a:outerShdw sx="100000" sy="100000" kx="0" ky="0" algn="b" rotWithShape="0" blurRad="101600" dist="38100" dir="8100000">
              <a:srgbClr val="000000">
                <a:alpha val="25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02" name="Text 5"/>
          <p:cNvSpPr txBox="1"/>
          <p:nvPr/>
        </p:nvSpPr>
        <p:spPr>
          <a:xfrm>
            <a:off x="457198" y="1076958"/>
            <a:ext cx="548644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24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👥</a:t>
            </a:r>
          </a:p>
        </p:txBody>
      </p:sp>
      <p:sp>
        <p:nvSpPr>
          <p:cNvPr id="203" name="Text 6"/>
          <p:cNvSpPr txBox="1"/>
          <p:nvPr/>
        </p:nvSpPr>
        <p:spPr>
          <a:xfrm>
            <a:off x="457198" y="1074072"/>
            <a:ext cx="2468885" cy="4578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b="1" sz="3600">
                <a:solidFill>
                  <a:srgbClr val="10B981"/>
                </a:solidFill>
              </a:defRPr>
            </a:lvl1pPr>
          </a:lstStyle>
          <a:p>
            <a:pPr/>
            <a:r>
              <a:t>5-6</a:t>
            </a:r>
          </a:p>
        </p:txBody>
      </p:sp>
      <p:sp>
        <p:nvSpPr>
          <p:cNvPr id="204" name="Text 7"/>
          <p:cNvSpPr txBox="1"/>
          <p:nvPr/>
        </p:nvSpPr>
        <p:spPr>
          <a:xfrm>
            <a:off x="457198" y="1754939"/>
            <a:ext cx="2468885" cy="156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E5E7EB"/>
                </a:solidFill>
              </a:defRPr>
            </a:lvl1pPr>
          </a:lstStyle>
          <a:p>
            <a:pPr/>
            <a:r>
              <a:t>Первых пользователей</a:t>
            </a:r>
          </a:p>
        </p:txBody>
      </p:sp>
      <p:sp>
        <p:nvSpPr>
          <p:cNvPr id="205" name="Shape 8"/>
          <p:cNvSpPr/>
          <p:nvPr/>
        </p:nvSpPr>
        <p:spPr>
          <a:xfrm>
            <a:off x="3200399" y="960118"/>
            <a:ext cx="2651764" cy="1188724"/>
          </a:xfrm>
          <a:prstGeom prst="rect">
            <a:avLst/>
          </a:prstGeom>
          <a:solidFill>
            <a:srgbClr val="1E1B4B"/>
          </a:solidFill>
          <a:ln w="12700">
            <a:solidFill>
              <a:srgbClr val="10B981"/>
            </a:solidFill>
          </a:ln>
          <a:effectLst>
            <a:outerShdw sx="100000" sy="100000" kx="0" ky="0" algn="b" rotWithShape="0" blurRad="101600" dist="38100" dir="8100000">
              <a:srgbClr val="000000">
                <a:alpha val="25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06" name="Text 9"/>
          <p:cNvSpPr txBox="1"/>
          <p:nvPr/>
        </p:nvSpPr>
        <p:spPr>
          <a:xfrm>
            <a:off x="3291840" y="1076958"/>
            <a:ext cx="548643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24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🚀</a:t>
            </a:r>
          </a:p>
        </p:txBody>
      </p:sp>
      <p:sp>
        <p:nvSpPr>
          <p:cNvPr id="207" name="Text 10"/>
          <p:cNvSpPr txBox="1"/>
          <p:nvPr/>
        </p:nvSpPr>
        <p:spPr>
          <a:xfrm>
            <a:off x="3291840" y="1074072"/>
            <a:ext cx="2468883" cy="4578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b="1" sz="3600">
                <a:solidFill>
                  <a:srgbClr val="10B981"/>
                </a:solidFill>
              </a:defRPr>
            </a:lvl1pPr>
          </a:lstStyle>
          <a:p>
            <a:pPr/>
            <a:r>
              <a:t>MVP</a:t>
            </a:r>
          </a:p>
        </p:txBody>
      </p:sp>
      <p:sp>
        <p:nvSpPr>
          <p:cNvPr id="208" name="Text 11"/>
          <p:cNvSpPr txBox="1"/>
          <p:nvPr/>
        </p:nvSpPr>
        <p:spPr>
          <a:xfrm>
            <a:off x="3291840" y="1754939"/>
            <a:ext cx="2468883" cy="156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E5E7EB"/>
                </a:solidFill>
              </a:defRPr>
            </a:lvl1pPr>
          </a:lstStyle>
          <a:p>
            <a:pPr/>
            <a:r>
              <a:t>Готов к тестированию</a:t>
            </a:r>
          </a:p>
        </p:txBody>
      </p:sp>
      <p:sp>
        <p:nvSpPr>
          <p:cNvPr id="209" name="Shape 12"/>
          <p:cNvSpPr/>
          <p:nvPr/>
        </p:nvSpPr>
        <p:spPr>
          <a:xfrm>
            <a:off x="6035040" y="960118"/>
            <a:ext cx="2651763" cy="1188724"/>
          </a:xfrm>
          <a:prstGeom prst="rect">
            <a:avLst/>
          </a:prstGeom>
          <a:solidFill>
            <a:srgbClr val="1E1B4B"/>
          </a:solidFill>
          <a:ln w="12700">
            <a:solidFill>
              <a:srgbClr val="10B981"/>
            </a:solidFill>
          </a:ln>
          <a:effectLst>
            <a:outerShdw sx="100000" sy="100000" kx="0" ky="0" algn="b" rotWithShape="0" blurRad="101600" dist="38100" dir="8100000">
              <a:srgbClr val="000000">
                <a:alpha val="25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10" name="Text 13"/>
          <p:cNvSpPr txBox="1"/>
          <p:nvPr/>
        </p:nvSpPr>
        <p:spPr>
          <a:xfrm>
            <a:off x="6126479" y="1076958"/>
            <a:ext cx="548643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24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🌍</a:t>
            </a:r>
          </a:p>
        </p:txBody>
      </p:sp>
      <p:sp>
        <p:nvSpPr>
          <p:cNvPr id="211" name="Text 14"/>
          <p:cNvSpPr txBox="1"/>
          <p:nvPr/>
        </p:nvSpPr>
        <p:spPr>
          <a:xfrm>
            <a:off x="6126479" y="1074072"/>
            <a:ext cx="2468883" cy="4578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b="1" sz="3600">
                <a:solidFill>
                  <a:srgbClr val="10B981"/>
                </a:solidFill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212" name="Text 15"/>
          <p:cNvSpPr txBox="1"/>
          <p:nvPr/>
        </p:nvSpPr>
        <p:spPr>
          <a:xfrm>
            <a:off x="6126479" y="1754939"/>
            <a:ext cx="2468883" cy="156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E5E7EB"/>
                </a:solidFill>
              </a:defRPr>
            </a:lvl1pPr>
          </a:lstStyle>
          <a:p>
            <a:pPr/>
            <a:r>
              <a:t>Языка поддерживается</a:t>
            </a:r>
          </a:p>
        </p:txBody>
      </p:sp>
      <p:sp>
        <p:nvSpPr>
          <p:cNvPr id="213" name="Text 16"/>
          <p:cNvSpPr txBox="1"/>
          <p:nvPr/>
        </p:nvSpPr>
        <p:spPr>
          <a:xfrm>
            <a:off x="365759" y="2421321"/>
            <a:ext cx="8229601" cy="1865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500">
                <a:solidFill>
                  <a:srgbClr val="A78BFA"/>
                </a:solidFill>
              </a:defRPr>
            </a:lvl1pPr>
          </a:lstStyle>
          <a:p>
            <a:pPr/>
            <a:r>
              <a:t>Воронка роста:</a:t>
            </a:r>
          </a:p>
        </p:txBody>
      </p:sp>
      <p:sp>
        <p:nvSpPr>
          <p:cNvPr id="214" name="Shape 17"/>
          <p:cNvSpPr/>
          <p:nvPr/>
        </p:nvSpPr>
        <p:spPr>
          <a:xfrm>
            <a:off x="365759" y="2788920"/>
            <a:ext cx="8412482" cy="457203"/>
          </a:xfrm>
          <a:prstGeom prst="rect">
            <a:avLst/>
          </a:prstGeom>
          <a:solidFill>
            <a:srgbClr val="9CA3AF">
              <a:alpha val="30000"/>
            </a:srgbClr>
          </a:solidFill>
          <a:ln w="12700">
            <a:solidFill>
              <a:srgbClr val="9CA3AF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15" name="Text 18"/>
          <p:cNvSpPr txBox="1"/>
          <p:nvPr/>
        </p:nvSpPr>
        <p:spPr>
          <a:xfrm>
            <a:off x="502920" y="2939087"/>
            <a:ext cx="8138160" cy="156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pPr/>
            <a:r>
              <a:t>ВЧЕРА  →  Идея → прототип → первые 5-6 пользователей</a:t>
            </a:r>
          </a:p>
        </p:txBody>
      </p:sp>
      <p:sp>
        <p:nvSpPr>
          <p:cNvPr id="216" name="Shape 19"/>
          <p:cNvSpPr/>
          <p:nvPr/>
        </p:nvSpPr>
        <p:spPr>
          <a:xfrm>
            <a:off x="365760" y="3319271"/>
            <a:ext cx="8138160" cy="457203"/>
          </a:xfrm>
          <a:prstGeom prst="rect">
            <a:avLst/>
          </a:prstGeom>
          <a:solidFill>
            <a:srgbClr val="7C3AED">
              <a:alpha val="30000"/>
            </a:srgbClr>
          </a:solidFill>
          <a:ln w="12700">
            <a:solidFill>
              <a:srgbClr val="7C3AED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17" name="Text 20"/>
          <p:cNvSpPr txBox="1"/>
          <p:nvPr/>
        </p:nvSpPr>
        <p:spPr>
          <a:xfrm>
            <a:off x="502919" y="3469439"/>
            <a:ext cx="7863841" cy="156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FFFFFF"/>
                </a:solidFill>
              </a:defRPr>
            </a:lvl1pPr>
          </a:lstStyle>
          <a:p>
            <a:pPr/>
            <a:r>
              <a:t>СЕГОДНЯ  →  Тестирование, фидбэк, доработка функционала</a:t>
            </a:r>
          </a:p>
        </p:txBody>
      </p:sp>
      <p:sp>
        <p:nvSpPr>
          <p:cNvPr id="218" name="Shape 21"/>
          <p:cNvSpPr/>
          <p:nvPr/>
        </p:nvSpPr>
        <p:spPr>
          <a:xfrm>
            <a:off x="365759" y="3849623"/>
            <a:ext cx="7863841" cy="457203"/>
          </a:xfrm>
          <a:prstGeom prst="rect">
            <a:avLst/>
          </a:prstGeom>
          <a:solidFill>
            <a:srgbClr val="10B981">
              <a:alpha val="30000"/>
            </a:srgbClr>
          </a:solidFill>
          <a:ln w="12700">
            <a:solidFill>
              <a:srgbClr val="10B9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19" name="Text 22"/>
          <p:cNvSpPr txBox="1"/>
          <p:nvPr/>
        </p:nvSpPr>
        <p:spPr>
          <a:xfrm>
            <a:off x="502920" y="3999791"/>
            <a:ext cx="7589519" cy="156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pPr/>
            <a:r>
              <a:t>3 МЕС  →  100+ пользователей, запуск Premium подписки</a:t>
            </a:r>
          </a:p>
        </p:txBody>
      </p:sp>
      <p:sp>
        <p:nvSpPr>
          <p:cNvPr id="220" name="Shape 23"/>
          <p:cNvSpPr/>
          <p:nvPr/>
        </p:nvSpPr>
        <p:spPr>
          <a:xfrm>
            <a:off x="365760" y="4379976"/>
            <a:ext cx="7589519" cy="457203"/>
          </a:xfrm>
          <a:prstGeom prst="rect">
            <a:avLst/>
          </a:prstGeom>
          <a:solidFill>
            <a:srgbClr val="F59E0B">
              <a:alpha val="30000"/>
            </a:srgbClr>
          </a:solidFill>
          <a:ln w="12700">
            <a:solidFill>
              <a:srgbClr val="F59E0B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21" name="Text 24"/>
          <p:cNvSpPr txBox="1"/>
          <p:nvPr/>
        </p:nvSpPr>
        <p:spPr>
          <a:xfrm>
            <a:off x="502919" y="4530142"/>
            <a:ext cx="7315201" cy="156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pPr/>
            <a:r>
              <a:t>КОНЕЦ ГОДА  →  1000+ пользователей</a:t>
            </a:r>
          </a:p>
        </p:txBody>
      </p:sp>
      <p:sp>
        <p:nvSpPr>
          <p:cNvPr id="222" name="Shape 25"/>
          <p:cNvSpPr/>
          <p:nvPr/>
        </p:nvSpPr>
        <p:spPr>
          <a:xfrm>
            <a:off x="0" y="5088635"/>
            <a:ext cx="9144000" cy="54867"/>
          </a:xfrm>
          <a:prstGeom prst="rect">
            <a:avLst/>
          </a:prstGeom>
          <a:solidFill>
            <a:srgbClr val="10B98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1A17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A78BF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25" name="Text 1"/>
          <p:cNvSpPr txBox="1"/>
          <p:nvPr/>
        </p:nvSpPr>
        <p:spPr>
          <a:xfrm>
            <a:off x="8046718" y="252906"/>
            <a:ext cx="822963" cy="13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1100">
                <a:solidFill>
                  <a:srgbClr val="9CA3AF"/>
                </a:solidFill>
              </a:defRPr>
            </a:lvl1pPr>
          </a:lstStyle>
          <a:p>
            <a:pPr/>
            <a:r>
              <a:t>08</a:t>
            </a:r>
          </a:p>
        </p:txBody>
      </p:sp>
      <p:sp>
        <p:nvSpPr>
          <p:cNvPr id="226" name="Text 2"/>
          <p:cNvSpPr txBox="1"/>
          <p:nvPr/>
        </p:nvSpPr>
        <p:spPr>
          <a:xfrm>
            <a:off x="365759" y="254396"/>
            <a:ext cx="7315201" cy="4056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3200">
                <a:solidFill>
                  <a:srgbClr val="FFFFFF"/>
                </a:solidFill>
              </a:defRPr>
            </a:lvl1pPr>
          </a:lstStyle>
          <a:p>
            <a:pPr/>
            <a:r>
              <a:t>Команда</a:t>
            </a:r>
          </a:p>
        </p:txBody>
      </p:sp>
      <p:sp>
        <p:nvSpPr>
          <p:cNvPr id="227" name="Shape 3"/>
          <p:cNvSpPr/>
          <p:nvPr/>
        </p:nvSpPr>
        <p:spPr>
          <a:xfrm>
            <a:off x="365758" y="749808"/>
            <a:ext cx="1371604" cy="36579"/>
          </a:xfrm>
          <a:prstGeom prst="rect">
            <a:avLst/>
          </a:prstGeom>
          <a:solidFill>
            <a:srgbClr val="A78BF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28" name="Shape 4"/>
          <p:cNvSpPr/>
          <p:nvPr/>
        </p:nvSpPr>
        <p:spPr>
          <a:xfrm>
            <a:off x="274320" y="960119"/>
            <a:ext cx="2743201" cy="3200401"/>
          </a:xfrm>
          <a:prstGeom prst="rect">
            <a:avLst/>
          </a:prstGeom>
          <a:solidFill>
            <a:srgbClr val="1E1B4B"/>
          </a:solidFill>
          <a:ln w="25400">
            <a:solidFill>
              <a:srgbClr val="F59E0B"/>
            </a:solidFill>
          </a:ln>
          <a:effectLst>
            <a:outerShdw sx="100000" sy="100000" kx="0" ky="0" algn="b" rotWithShape="0" blurRad="101600" dist="38100" dir="8100000">
              <a:srgbClr val="000000">
                <a:alpha val="25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pic>
        <p:nvPicPr>
          <p:cNvPr id="229" name="Image 0" descr="Image 0"/>
          <p:cNvPicPr>
            <a:picLocks noChangeAspect="1"/>
          </p:cNvPicPr>
          <p:nvPr/>
        </p:nvPicPr>
        <p:blipFill>
          <a:blip r:embed="rId2">
            <a:extLst/>
          </a:blip>
          <a:srcRect l="0" t="0" r="0" b="0"/>
          <a:stretch>
            <a:fillRect/>
          </a:stretch>
        </p:blipFill>
        <p:spPr>
          <a:xfrm>
            <a:off x="960118" y="1024125"/>
            <a:ext cx="1371601" cy="13716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30" name="Text 5"/>
          <p:cNvSpPr txBox="1"/>
          <p:nvPr/>
        </p:nvSpPr>
        <p:spPr>
          <a:xfrm>
            <a:off x="365758" y="2595808"/>
            <a:ext cx="2560324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300">
                <a:solidFill>
                  <a:srgbClr val="FFFFFF"/>
                </a:solidFill>
              </a:defRPr>
            </a:lvl1pPr>
          </a:lstStyle>
          <a:p>
            <a:pPr/>
            <a:r>
              <a:t>Alyanova Alvina</a:t>
            </a:r>
          </a:p>
        </p:txBody>
      </p:sp>
      <p:sp>
        <p:nvSpPr>
          <p:cNvPr id="231" name="Text 6"/>
          <p:cNvSpPr txBox="1"/>
          <p:nvPr/>
        </p:nvSpPr>
        <p:spPr>
          <a:xfrm>
            <a:off x="365758" y="2932096"/>
            <a:ext cx="2560324" cy="1342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i="1" sz="1100">
                <a:solidFill>
                  <a:srgbClr val="F59E0B"/>
                </a:solidFill>
              </a:defRPr>
            </a:lvl1pPr>
          </a:lstStyle>
          <a:p>
            <a:pPr/>
            <a:r>
              <a:t>CEO &amp; Основатель</a:t>
            </a:r>
          </a:p>
        </p:txBody>
      </p:sp>
      <p:sp>
        <p:nvSpPr>
          <p:cNvPr id="232" name="Text 7"/>
          <p:cNvSpPr txBox="1"/>
          <p:nvPr/>
        </p:nvSpPr>
        <p:spPr>
          <a:xfrm>
            <a:off x="457200" y="3269024"/>
            <a:ext cx="2377440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000">
                <a:solidFill>
                  <a:srgbClr val="E5E7EB"/>
                </a:solidFill>
              </a:defRPr>
            </a:lvl1pPr>
          </a:lstStyle>
          <a:p>
            <a:pPr/>
            <a:r>
              <a:t>• Стратегия и продукт</a:t>
            </a:r>
          </a:p>
        </p:txBody>
      </p:sp>
      <p:sp>
        <p:nvSpPr>
          <p:cNvPr id="233" name="Text 8"/>
          <p:cNvSpPr txBox="1"/>
          <p:nvPr/>
        </p:nvSpPr>
        <p:spPr>
          <a:xfrm>
            <a:off x="457200" y="3570775"/>
            <a:ext cx="2377440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000">
                <a:solidFill>
                  <a:srgbClr val="E5E7EB"/>
                </a:solidFill>
              </a:defRPr>
            </a:lvl1pPr>
          </a:lstStyle>
          <a:p>
            <a:pPr/>
            <a:r>
              <a:t>• Работа с инвесторами</a:t>
            </a:r>
          </a:p>
        </p:txBody>
      </p:sp>
      <p:sp>
        <p:nvSpPr>
          <p:cNvPr id="234" name="Text 9"/>
          <p:cNvSpPr txBox="1"/>
          <p:nvPr/>
        </p:nvSpPr>
        <p:spPr>
          <a:xfrm>
            <a:off x="457200" y="3872527"/>
            <a:ext cx="2377440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000">
                <a:solidFill>
                  <a:srgbClr val="E5E7EB"/>
                </a:solidFill>
              </a:defRPr>
            </a:lvl1pPr>
          </a:lstStyle>
          <a:p>
            <a:pPr/>
            <a:r>
              <a:t>• Развитие бизнеса</a:t>
            </a:r>
          </a:p>
        </p:txBody>
      </p:sp>
      <p:sp>
        <p:nvSpPr>
          <p:cNvPr id="235" name="Shape 10"/>
          <p:cNvSpPr/>
          <p:nvPr/>
        </p:nvSpPr>
        <p:spPr>
          <a:xfrm>
            <a:off x="3200400" y="960119"/>
            <a:ext cx="2743200" cy="3200401"/>
          </a:xfrm>
          <a:prstGeom prst="rect">
            <a:avLst/>
          </a:prstGeom>
          <a:solidFill>
            <a:srgbClr val="1E1B4B"/>
          </a:solidFill>
          <a:ln w="25400">
            <a:solidFill>
              <a:srgbClr val="7C3AED"/>
            </a:solidFill>
          </a:ln>
          <a:effectLst>
            <a:outerShdw sx="100000" sy="100000" kx="0" ky="0" algn="b" rotWithShape="0" blurRad="101600" dist="38100" dir="8100000">
              <a:srgbClr val="000000">
                <a:alpha val="25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pic>
        <p:nvPicPr>
          <p:cNvPr id="236" name="Image 1" descr="Image 1"/>
          <p:cNvPicPr>
            <a:picLocks noChangeAspect="1"/>
          </p:cNvPicPr>
          <p:nvPr/>
        </p:nvPicPr>
        <p:blipFill>
          <a:blip r:embed="rId3">
            <a:extLst/>
          </a:blip>
          <a:srcRect l="0" t="0" r="0" b="0"/>
          <a:stretch>
            <a:fillRect/>
          </a:stretch>
        </p:blipFill>
        <p:spPr>
          <a:xfrm>
            <a:off x="3886200" y="1024125"/>
            <a:ext cx="1371600" cy="13716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37" name="Text 11"/>
          <p:cNvSpPr txBox="1"/>
          <p:nvPr/>
        </p:nvSpPr>
        <p:spPr>
          <a:xfrm>
            <a:off x="3291840" y="2595808"/>
            <a:ext cx="2560323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300">
                <a:solidFill>
                  <a:srgbClr val="FFFFFF"/>
                </a:solidFill>
              </a:defRPr>
            </a:lvl1pPr>
          </a:lstStyle>
          <a:p>
            <a:pPr/>
            <a:r>
              <a:t>Madyarov Navruzbek</a:t>
            </a:r>
          </a:p>
        </p:txBody>
      </p:sp>
      <p:sp>
        <p:nvSpPr>
          <p:cNvPr id="238" name="Text 12"/>
          <p:cNvSpPr txBox="1"/>
          <p:nvPr/>
        </p:nvSpPr>
        <p:spPr>
          <a:xfrm>
            <a:off x="3291840" y="2932096"/>
            <a:ext cx="2560323" cy="1342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i="1" sz="1100">
                <a:solidFill>
                  <a:srgbClr val="7C3AED"/>
                </a:solidFill>
              </a:defRPr>
            </a:lvl1pPr>
          </a:lstStyle>
          <a:p>
            <a:pPr/>
            <a:r>
              <a:t>AI-специалист</a:t>
            </a:r>
          </a:p>
        </p:txBody>
      </p:sp>
      <p:sp>
        <p:nvSpPr>
          <p:cNvPr id="239" name="Text 13"/>
          <p:cNvSpPr txBox="1"/>
          <p:nvPr/>
        </p:nvSpPr>
        <p:spPr>
          <a:xfrm>
            <a:off x="3383279" y="3269024"/>
            <a:ext cx="2377443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000">
                <a:solidFill>
                  <a:srgbClr val="E5E7EB"/>
                </a:solidFill>
              </a:defRPr>
            </a:lvl1pPr>
          </a:lstStyle>
          <a:p>
            <a:pPr/>
            <a:r>
              <a:t>• Машинное обучение</a:t>
            </a:r>
          </a:p>
        </p:txBody>
      </p:sp>
      <p:sp>
        <p:nvSpPr>
          <p:cNvPr id="240" name="Text 14"/>
          <p:cNvSpPr txBox="1"/>
          <p:nvPr/>
        </p:nvSpPr>
        <p:spPr>
          <a:xfrm>
            <a:off x="3383279" y="3570775"/>
            <a:ext cx="2377443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000">
                <a:solidFill>
                  <a:srgbClr val="E5E7EB"/>
                </a:solidFill>
              </a:defRPr>
            </a:lvl1pPr>
          </a:lstStyle>
          <a:p>
            <a:pPr/>
            <a:r>
              <a:t>• Генерация образов</a:t>
            </a:r>
          </a:p>
        </p:txBody>
      </p:sp>
      <p:sp>
        <p:nvSpPr>
          <p:cNvPr id="241" name="Text 15"/>
          <p:cNvSpPr txBox="1"/>
          <p:nvPr/>
        </p:nvSpPr>
        <p:spPr>
          <a:xfrm>
            <a:off x="3383279" y="3872527"/>
            <a:ext cx="2377443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000">
                <a:solidFill>
                  <a:srgbClr val="E5E7EB"/>
                </a:solidFill>
              </a:defRPr>
            </a:lvl1pPr>
          </a:lstStyle>
          <a:p>
            <a:pPr/>
            <a:r>
              <a:t>• NLP алгоритмы</a:t>
            </a:r>
          </a:p>
        </p:txBody>
      </p:sp>
      <p:sp>
        <p:nvSpPr>
          <p:cNvPr id="242" name="Shape 16"/>
          <p:cNvSpPr/>
          <p:nvPr/>
        </p:nvSpPr>
        <p:spPr>
          <a:xfrm>
            <a:off x="6126479" y="960119"/>
            <a:ext cx="2743203" cy="3200401"/>
          </a:xfrm>
          <a:prstGeom prst="rect">
            <a:avLst/>
          </a:prstGeom>
          <a:solidFill>
            <a:srgbClr val="1E1B4B"/>
          </a:solidFill>
          <a:ln w="25400">
            <a:solidFill>
              <a:srgbClr val="10B981"/>
            </a:solidFill>
          </a:ln>
          <a:effectLst>
            <a:outerShdw sx="100000" sy="100000" kx="0" ky="0" algn="b" rotWithShape="0" blurRad="101600" dist="38100" dir="8100000">
              <a:srgbClr val="000000">
                <a:alpha val="25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pic>
        <p:nvPicPr>
          <p:cNvPr id="243" name="Image 2" descr="Image 2"/>
          <p:cNvPicPr>
            <a:picLocks noChangeAspect="1"/>
          </p:cNvPicPr>
          <p:nvPr/>
        </p:nvPicPr>
        <p:blipFill>
          <a:blip r:embed="rId4">
            <a:extLst/>
          </a:blip>
          <a:srcRect l="0" t="0" r="0" b="0"/>
          <a:stretch>
            <a:fillRect/>
          </a:stretch>
        </p:blipFill>
        <p:spPr>
          <a:xfrm>
            <a:off x="6812280" y="1024125"/>
            <a:ext cx="1371601" cy="13716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44" name="Text 17"/>
          <p:cNvSpPr txBox="1"/>
          <p:nvPr/>
        </p:nvSpPr>
        <p:spPr>
          <a:xfrm>
            <a:off x="6217920" y="2595808"/>
            <a:ext cx="2560323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300">
                <a:solidFill>
                  <a:srgbClr val="FFFFFF"/>
                </a:solidFill>
              </a:defRPr>
            </a:lvl1pPr>
          </a:lstStyle>
          <a:p>
            <a:pPr/>
            <a:r>
              <a:t>Asad Seytniyazov</a:t>
            </a:r>
          </a:p>
        </p:txBody>
      </p:sp>
      <p:sp>
        <p:nvSpPr>
          <p:cNvPr id="245" name="Text 18"/>
          <p:cNvSpPr txBox="1"/>
          <p:nvPr/>
        </p:nvSpPr>
        <p:spPr>
          <a:xfrm>
            <a:off x="6217920" y="2932096"/>
            <a:ext cx="2560323" cy="1342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i="1" sz="1100">
                <a:solidFill>
                  <a:srgbClr val="10B981"/>
                </a:solidFill>
              </a:defRPr>
            </a:lvl1pPr>
          </a:lstStyle>
          <a:p>
            <a:pPr/>
            <a:r>
              <a:t>Lead Developer</a:t>
            </a:r>
          </a:p>
        </p:txBody>
      </p:sp>
      <p:sp>
        <p:nvSpPr>
          <p:cNvPr id="246" name="Text 19"/>
          <p:cNvSpPr txBox="1"/>
          <p:nvPr/>
        </p:nvSpPr>
        <p:spPr>
          <a:xfrm>
            <a:off x="6309359" y="3269024"/>
            <a:ext cx="2377443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000">
                <a:solidFill>
                  <a:srgbClr val="E5E7EB"/>
                </a:solidFill>
              </a:defRPr>
            </a:lvl1pPr>
          </a:lstStyle>
          <a:p>
            <a:pPr/>
            <a:r>
              <a:t>• Full-stack разработка</a:t>
            </a:r>
          </a:p>
        </p:txBody>
      </p:sp>
      <p:sp>
        <p:nvSpPr>
          <p:cNvPr id="247" name="Text 20"/>
          <p:cNvSpPr txBox="1"/>
          <p:nvPr/>
        </p:nvSpPr>
        <p:spPr>
          <a:xfrm>
            <a:off x="6309359" y="3570775"/>
            <a:ext cx="2377443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000">
                <a:solidFill>
                  <a:srgbClr val="E5E7EB"/>
                </a:solidFill>
              </a:defRPr>
            </a:lvl1pPr>
          </a:lstStyle>
          <a:p>
            <a:pPr/>
            <a:r>
              <a:t>• Архитектура платформы</a:t>
            </a:r>
          </a:p>
        </p:txBody>
      </p:sp>
      <p:sp>
        <p:nvSpPr>
          <p:cNvPr id="248" name="Text 21"/>
          <p:cNvSpPr txBox="1"/>
          <p:nvPr/>
        </p:nvSpPr>
        <p:spPr>
          <a:xfrm>
            <a:off x="6309359" y="3872527"/>
            <a:ext cx="2377443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000">
                <a:solidFill>
                  <a:srgbClr val="E5E7EB"/>
                </a:solidFill>
              </a:defRPr>
            </a:lvl1pPr>
          </a:lstStyle>
          <a:p>
            <a:pPr/>
            <a:r>
              <a:t>• Mobile &amp; Web</a:t>
            </a:r>
          </a:p>
        </p:txBody>
      </p:sp>
      <p:sp>
        <p:nvSpPr>
          <p:cNvPr id="249" name="Shape 22"/>
          <p:cNvSpPr/>
          <p:nvPr/>
        </p:nvSpPr>
        <p:spPr>
          <a:xfrm>
            <a:off x="365759" y="4297679"/>
            <a:ext cx="8412482" cy="594363"/>
          </a:xfrm>
          <a:prstGeom prst="rect">
            <a:avLst/>
          </a:prstGeom>
          <a:solidFill>
            <a:srgbClr val="7C3AED">
              <a:alpha val="50000"/>
            </a:srgbClr>
          </a:solidFill>
          <a:ln w="12700">
            <a:solidFill>
              <a:srgbClr val="A78BFA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50" name="Text 23"/>
          <p:cNvSpPr txBox="1"/>
          <p:nvPr/>
        </p:nvSpPr>
        <p:spPr>
          <a:xfrm>
            <a:off x="502919" y="4463288"/>
            <a:ext cx="8229601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i="1" sz="1200">
                <a:solidFill>
                  <a:srgbClr val="FFFFFF"/>
                </a:solidFill>
              </a:defRPr>
            </a:lvl1pPr>
          </a:lstStyle>
          <a:p>
            <a:pPr/>
            <a:r>
              <a:t>💡  Наша команда объединяет бизнес, ИИ и разработку — всё необходимое для масштабирования</a:t>
            </a:r>
          </a:p>
        </p:txBody>
      </p:sp>
      <p:sp>
        <p:nvSpPr>
          <p:cNvPr id="251" name="Shape 24"/>
          <p:cNvSpPr/>
          <p:nvPr/>
        </p:nvSpPr>
        <p:spPr>
          <a:xfrm>
            <a:off x="0" y="5088635"/>
            <a:ext cx="9144000" cy="54867"/>
          </a:xfrm>
          <a:prstGeom prst="rect">
            <a:avLst/>
          </a:prstGeom>
          <a:solidFill>
            <a:srgbClr val="A78BF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1A17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F59E0B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54" name="Text 1"/>
          <p:cNvSpPr txBox="1"/>
          <p:nvPr/>
        </p:nvSpPr>
        <p:spPr>
          <a:xfrm>
            <a:off x="8046718" y="252906"/>
            <a:ext cx="822963" cy="13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1100">
                <a:solidFill>
                  <a:srgbClr val="9CA3AF"/>
                </a:solidFill>
              </a:defRPr>
            </a:lvl1pPr>
          </a:lstStyle>
          <a:p>
            <a:pPr/>
            <a:r>
              <a:t>09</a:t>
            </a:r>
          </a:p>
        </p:txBody>
      </p:sp>
      <p:sp>
        <p:nvSpPr>
          <p:cNvPr id="255" name="Text 2"/>
          <p:cNvSpPr txBox="1"/>
          <p:nvPr/>
        </p:nvSpPr>
        <p:spPr>
          <a:xfrm>
            <a:off x="365759" y="254396"/>
            <a:ext cx="7315201" cy="4056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3200">
                <a:solidFill>
                  <a:srgbClr val="FFFFFF"/>
                </a:solidFill>
              </a:defRPr>
            </a:lvl1pPr>
          </a:lstStyle>
          <a:p>
            <a:pPr/>
            <a:r>
              <a:t>Планы и инвестиции</a:t>
            </a:r>
          </a:p>
        </p:txBody>
      </p:sp>
      <p:sp>
        <p:nvSpPr>
          <p:cNvPr id="256" name="Shape 3"/>
          <p:cNvSpPr/>
          <p:nvPr/>
        </p:nvSpPr>
        <p:spPr>
          <a:xfrm>
            <a:off x="365758" y="749808"/>
            <a:ext cx="1371604" cy="36579"/>
          </a:xfrm>
          <a:prstGeom prst="rect">
            <a:avLst/>
          </a:prstGeom>
          <a:solidFill>
            <a:srgbClr val="F59E0B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57" name="Shape 4"/>
          <p:cNvSpPr/>
          <p:nvPr/>
        </p:nvSpPr>
        <p:spPr>
          <a:xfrm>
            <a:off x="365759" y="914400"/>
            <a:ext cx="8412482" cy="594360"/>
          </a:xfrm>
          <a:prstGeom prst="rect">
            <a:avLst/>
          </a:prstGeom>
          <a:solidFill>
            <a:srgbClr val="F59E0B">
              <a:alpha val="80000"/>
            </a:srgbClr>
          </a:solidFill>
          <a:ln w="12700">
            <a:solidFill>
              <a:srgbClr val="F59E0B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58" name="Text 5"/>
          <p:cNvSpPr txBox="1"/>
          <p:nvPr/>
        </p:nvSpPr>
        <p:spPr>
          <a:xfrm>
            <a:off x="502919" y="1073658"/>
            <a:ext cx="8229601" cy="26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300">
                <a:solidFill>
                  <a:srgbClr val="FFFFFF"/>
                </a:solidFill>
              </a:defRPr>
            </a:lvl1pPr>
          </a:lstStyle>
          <a:p>
            <a:pPr/>
            <a:r>
              <a:t>🎯  Мы ищем $3000 (Seed Round) для выхода на 10,000 пользователей за 12 месяцев</a:t>
            </a:r>
          </a:p>
        </p:txBody>
      </p:sp>
      <p:sp>
        <p:nvSpPr>
          <p:cNvPr id="259" name="Text 6"/>
          <p:cNvSpPr txBox="1"/>
          <p:nvPr/>
        </p:nvSpPr>
        <p:spPr>
          <a:xfrm>
            <a:off x="365757" y="1722559"/>
            <a:ext cx="4114805" cy="166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300">
                <a:solidFill>
                  <a:srgbClr val="A78BFA"/>
                </a:solidFill>
              </a:defRPr>
            </a:lvl1pPr>
          </a:lstStyle>
          <a:p>
            <a:pPr/>
            <a:r>
              <a:t>Распределение инвестиций:</a:t>
            </a:r>
          </a:p>
        </p:txBody>
      </p:sp>
      <p:sp>
        <p:nvSpPr>
          <p:cNvPr id="260" name="Shape 7"/>
          <p:cNvSpPr/>
          <p:nvPr/>
        </p:nvSpPr>
        <p:spPr>
          <a:xfrm>
            <a:off x="365757" y="2057400"/>
            <a:ext cx="4114805" cy="457200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61" name="Shape 8"/>
          <p:cNvSpPr/>
          <p:nvPr/>
        </p:nvSpPr>
        <p:spPr>
          <a:xfrm>
            <a:off x="365758" y="2057400"/>
            <a:ext cx="1645924" cy="457200"/>
          </a:xfrm>
          <a:prstGeom prst="rect">
            <a:avLst/>
          </a:prstGeom>
          <a:solidFill>
            <a:srgbClr val="7C3AED">
              <a:alpha val="45000"/>
            </a:srgbClr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62" name="Text 9"/>
          <p:cNvSpPr txBox="1"/>
          <p:nvPr/>
        </p:nvSpPr>
        <p:spPr>
          <a:xfrm>
            <a:off x="502919" y="2207566"/>
            <a:ext cx="2560324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pPr/>
            <a:r>
              <a:t>Разработка продукта</a:t>
            </a:r>
          </a:p>
        </p:txBody>
      </p:sp>
      <p:sp>
        <p:nvSpPr>
          <p:cNvPr id="263" name="Text 10"/>
          <p:cNvSpPr txBox="1"/>
          <p:nvPr/>
        </p:nvSpPr>
        <p:spPr>
          <a:xfrm>
            <a:off x="3017520" y="2207566"/>
            <a:ext cx="1371603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b="1" sz="1200">
                <a:solidFill>
                  <a:srgbClr val="7C3AED"/>
                </a:solidFill>
              </a:defRPr>
            </a:lvl1pPr>
          </a:lstStyle>
          <a:p>
            <a:pPr/>
            <a:r>
              <a:t>40%  $1200</a:t>
            </a:r>
          </a:p>
        </p:txBody>
      </p:sp>
      <p:sp>
        <p:nvSpPr>
          <p:cNvPr id="264" name="Shape 11"/>
          <p:cNvSpPr/>
          <p:nvPr/>
        </p:nvSpPr>
        <p:spPr>
          <a:xfrm>
            <a:off x="365757" y="2651760"/>
            <a:ext cx="4114805" cy="457203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65" name="Shape 12"/>
          <p:cNvSpPr/>
          <p:nvPr/>
        </p:nvSpPr>
        <p:spPr>
          <a:xfrm>
            <a:off x="365757" y="2651760"/>
            <a:ext cx="1234445" cy="457203"/>
          </a:xfrm>
          <a:prstGeom prst="rect">
            <a:avLst/>
          </a:prstGeom>
          <a:solidFill>
            <a:srgbClr val="10B981">
              <a:alpha val="45000"/>
            </a:srgbClr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66" name="Text 13"/>
          <p:cNvSpPr txBox="1"/>
          <p:nvPr/>
        </p:nvSpPr>
        <p:spPr>
          <a:xfrm>
            <a:off x="502919" y="2801927"/>
            <a:ext cx="2560324" cy="156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pPr/>
            <a:r>
              <a:t>Маркетинг и привлечение</a:t>
            </a:r>
          </a:p>
        </p:txBody>
      </p:sp>
      <p:sp>
        <p:nvSpPr>
          <p:cNvPr id="267" name="Text 14"/>
          <p:cNvSpPr txBox="1"/>
          <p:nvPr/>
        </p:nvSpPr>
        <p:spPr>
          <a:xfrm>
            <a:off x="3017520" y="2801927"/>
            <a:ext cx="1371603" cy="156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b="1" sz="1200">
                <a:solidFill>
                  <a:srgbClr val="10B981"/>
                </a:solidFill>
              </a:defRPr>
            </a:lvl1pPr>
          </a:lstStyle>
          <a:p>
            <a:pPr/>
            <a:r>
              <a:t>30%  $900</a:t>
            </a:r>
          </a:p>
        </p:txBody>
      </p:sp>
      <p:sp>
        <p:nvSpPr>
          <p:cNvPr id="268" name="Shape 15"/>
          <p:cNvSpPr/>
          <p:nvPr/>
        </p:nvSpPr>
        <p:spPr>
          <a:xfrm>
            <a:off x="365757" y="3246120"/>
            <a:ext cx="4114805" cy="457203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69" name="Shape 16"/>
          <p:cNvSpPr/>
          <p:nvPr/>
        </p:nvSpPr>
        <p:spPr>
          <a:xfrm>
            <a:off x="365759" y="3246120"/>
            <a:ext cx="822962" cy="457203"/>
          </a:xfrm>
          <a:prstGeom prst="rect">
            <a:avLst/>
          </a:prstGeom>
          <a:solidFill>
            <a:srgbClr val="F59E0B">
              <a:alpha val="45000"/>
            </a:srgbClr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70" name="Text 17"/>
          <p:cNvSpPr txBox="1"/>
          <p:nvPr/>
        </p:nvSpPr>
        <p:spPr>
          <a:xfrm>
            <a:off x="502919" y="3396286"/>
            <a:ext cx="2560324" cy="156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pPr/>
            <a:r>
              <a:t>Команда (найм)</a:t>
            </a:r>
          </a:p>
        </p:txBody>
      </p:sp>
      <p:sp>
        <p:nvSpPr>
          <p:cNvPr id="271" name="Text 18"/>
          <p:cNvSpPr txBox="1"/>
          <p:nvPr/>
        </p:nvSpPr>
        <p:spPr>
          <a:xfrm>
            <a:off x="3017520" y="3396286"/>
            <a:ext cx="1371603" cy="156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b="1" sz="1200">
                <a:solidFill>
                  <a:srgbClr val="F59E0B"/>
                </a:solidFill>
              </a:defRPr>
            </a:lvl1pPr>
          </a:lstStyle>
          <a:p>
            <a:pPr/>
            <a:r>
              <a:t>20%  $600</a:t>
            </a:r>
          </a:p>
        </p:txBody>
      </p:sp>
      <p:sp>
        <p:nvSpPr>
          <p:cNvPr id="272" name="Shape 19"/>
          <p:cNvSpPr/>
          <p:nvPr/>
        </p:nvSpPr>
        <p:spPr>
          <a:xfrm>
            <a:off x="365757" y="3840479"/>
            <a:ext cx="4114805" cy="457203"/>
          </a:xfrm>
          <a:prstGeom prst="rect">
            <a:avLst/>
          </a:prstGeom>
          <a:solidFill>
            <a:srgbClr val="1E1B4B"/>
          </a:solidFill>
          <a:ln w="12700">
            <a:solidFill>
              <a:srgbClr val="312E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73" name="Shape 20"/>
          <p:cNvSpPr/>
          <p:nvPr/>
        </p:nvSpPr>
        <p:spPr>
          <a:xfrm>
            <a:off x="365759" y="3840479"/>
            <a:ext cx="411481" cy="457203"/>
          </a:xfrm>
          <a:prstGeom prst="rect">
            <a:avLst/>
          </a:prstGeom>
          <a:solidFill>
            <a:srgbClr val="9CA3AF">
              <a:alpha val="45000"/>
            </a:srgbClr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74" name="Text 21"/>
          <p:cNvSpPr txBox="1"/>
          <p:nvPr/>
        </p:nvSpPr>
        <p:spPr>
          <a:xfrm>
            <a:off x="502919" y="3990647"/>
            <a:ext cx="2560324" cy="156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pPr/>
            <a:r>
              <a:t>Операционные расходы</a:t>
            </a:r>
          </a:p>
        </p:txBody>
      </p:sp>
      <p:sp>
        <p:nvSpPr>
          <p:cNvPr id="275" name="Text 22"/>
          <p:cNvSpPr txBox="1"/>
          <p:nvPr/>
        </p:nvSpPr>
        <p:spPr>
          <a:xfrm>
            <a:off x="3017520" y="3990647"/>
            <a:ext cx="1371603" cy="156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b="1" sz="1200">
                <a:solidFill>
                  <a:srgbClr val="9CA3AF"/>
                </a:solidFill>
              </a:defRPr>
            </a:lvl1pPr>
          </a:lstStyle>
          <a:p>
            <a:pPr/>
            <a:r>
              <a:t>10%  $300</a:t>
            </a:r>
          </a:p>
        </p:txBody>
      </p:sp>
      <p:sp>
        <p:nvSpPr>
          <p:cNvPr id="276" name="Text 23"/>
          <p:cNvSpPr txBox="1"/>
          <p:nvPr/>
        </p:nvSpPr>
        <p:spPr>
          <a:xfrm>
            <a:off x="4846320" y="1722559"/>
            <a:ext cx="3931921" cy="166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300">
                <a:solidFill>
                  <a:srgbClr val="A78BFA"/>
                </a:solidFill>
              </a:defRPr>
            </a:lvl1pPr>
          </a:lstStyle>
          <a:p>
            <a:pPr/>
            <a:r>
              <a:t>Дорожная карта:</a:t>
            </a:r>
          </a:p>
        </p:txBody>
      </p:sp>
      <p:sp>
        <p:nvSpPr>
          <p:cNvPr id="277" name="Shape 24"/>
          <p:cNvSpPr/>
          <p:nvPr/>
        </p:nvSpPr>
        <p:spPr>
          <a:xfrm>
            <a:off x="4846320" y="2057400"/>
            <a:ext cx="3931921" cy="713232"/>
          </a:xfrm>
          <a:prstGeom prst="rect">
            <a:avLst/>
          </a:prstGeom>
          <a:solidFill>
            <a:srgbClr val="1E1B4B"/>
          </a:solidFill>
          <a:ln w="25400">
            <a:solidFill>
              <a:srgbClr val="7C3AED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78" name="Text 25"/>
          <p:cNvSpPr txBox="1"/>
          <p:nvPr/>
        </p:nvSpPr>
        <p:spPr>
          <a:xfrm>
            <a:off x="4983479" y="2175186"/>
            <a:ext cx="3657603" cy="166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300">
                <a:solidFill>
                  <a:srgbClr val="7C3AED"/>
                </a:solidFill>
              </a:defRPr>
            </a:lvl1pPr>
          </a:lstStyle>
          <a:p>
            <a:pPr/>
            <a:r>
              <a:t>Фаза 1  (0-3 мес)</a:t>
            </a:r>
          </a:p>
        </p:txBody>
      </p:sp>
      <p:sp>
        <p:nvSpPr>
          <p:cNvPr id="279" name="Text 26"/>
          <p:cNvSpPr txBox="1"/>
          <p:nvPr/>
        </p:nvSpPr>
        <p:spPr>
          <a:xfrm>
            <a:off x="4983479" y="2493185"/>
            <a:ext cx="3657603" cy="13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E5E7EB"/>
                </a:solidFill>
              </a:defRPr>
            </a:lvl1pPr>
          </a:lstStyle>
          <a:p>
            <a:pPr/>
            <a:r>
              <a:t>Запуск MVP, 100+ пользователей, фидбэк</a:t>
            </a:r>
          </a:p>
        </p:txBody>
      </p:sp>
      <p:sp>
        <p:nvSpPr>
          <p:cNvPr id="280" name="Shape 27"/>
          <p:cNvSpPr/>
          <p:nvPr/>
        </p:nvSpPr>
        <p:spPr>
          <a:xfrm>
            <a:off x="4846320" y="2880360"/>
            <a:ext cx="3931921" cy="713235"/>
          </a:xfrm>
          <a:prstGeom prst="rect">
            <a:avLst/>
          </a:prstGeom>
          <a:solidFill>
            <a:srgbClr val="1E1B4B"/>
          </a:solidFill>
          <a:ln w="25400">
            <a:solidFill>
              <a:srgbClr val="10B98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81" name="Text 28"/>
          <p:cNvSpPr txBox="1"/>
          <p:nvPr/>
        </p:nvSpPr>
        <p:spPr>
          <a:xfrm>
            <a:off x="4983479" y="2998146"/>
            <a:ext cx="3657603" cy="166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300">
                <a:solidFill>
                  <a:srgbClr val="10B981"/>
                </a:solidFill>
              </a:defRPr>
            </a:lvl1pPr>
          </a:lstStyle>
          <a:p>
            <a:pPr/>
            <a:r>
              <a:t>Фаза 2  (3-6 мес)</a:t>
            </a:r>
          </a:p>
        </p:txBody>
      </p:sp>
      <p:sp>
        <p:nvSpPr>
          <p:cNvPr id="282" name="Text 29"/>
          <p:cNvSpPr txBox="1"/>
          <p:nvPr/>
        </p:nvSpPr>
        <p:spPr>
          <a:xfrm>
            <a:off x="4983479" y="3316146"/>
            <a:ext cx="3657603" cy="13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E5E7EB"/>
                </a:solidFill>
              </a:defRPr>
            </a:lvl1pPr>
          </a:lstStyle>
          <a:p>
            <a:pPr/>
            <a:r>
              <a:t>Premium launch</a:t>
            </a:r>
          </a:p>
        </p:txBody>
      </p:sp>
      <p:sp>
        <p:nvSpPr>
          <p:cNvPr id="283" name="Shape 30"/>
          <p:cNvSpPr/>
          <p:nvPr/>
        </p:nvSpPr>
        <p:spPr>
          <a:xfrm>
            <a:off x="4846320" y="3703320"/>
            <a:ext cx="3931921" cy="713235"/>
          </a:xfrm>
          <a:prstGeom prst="rect">
            <a:avLst/>
          </a:prstGeom>
          <a:solidFill>
            <a:srgbClr val="1E1B4B"/>
          </a:solidFill>
          <a:ln w="25400">
            <a:solidFill>
              <a:srgbClr val="F59E0B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84" name="Text 31"/>
          <p:cNvSpPr txBox="1"/>
          <p:nvPr/>
        </p:nvSpPr>
        <p:spPr>
          <a:xfrm>
            <a:off x="4983479" y="3821107"/>
            <a:ext cx="3657603" cy="166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300">
                <a:solidFill>
                  <a:srgbClr val="F59E0B"/>
                </a:solidFill>
              </a:defRPr>
            </a:lvl1pPr>
          </a:lstStyle>
          <a:p>
            <a:pPr/>
            <a:r>
              <a:t>Фаза 3  (6-12 мес)</a:t>
            </a:r>
          </a:p>
        </p:txBody>
      </p:sp>
      <p:sp>
        <p:nvSpPr>
          <p:cNvPr id="285" name="Text 32"/>
          <p:cNvSpPr txBox="1"/>
          <p:nvPr/>
        </p:nvSpPr>
        <p:spPr>
          <a:xfrm>
            <a:off x="4983479" y="4139105"/>
            <a:ext cx="3657603" cy="13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E5E7EB"/>
                </a:solidFill>
              </a:defRPr>
            </a:lvl1pPr>
          </a:lstStyle>
          <a:p>
            <a:pPr/>
            <a:r>
              <a:t>1000+ users, Series A подготовка</a:t>
            </a:r>
          </a:p>
        </p:txBody>
      </p:sp>
      <p:sp>
        <p:nvSpPr>
          <p:cNvPr id="286" name="Shape 33"/>
          <p:cNvSpPr/>
          <p:nvPr/>
        </p:nvSpPr>
        <p:spPr>
          <a:xfrm>
            <a:off x="0" y="5088635"/>
            <a:ext cx="9144000" cy="54867"/>
          </a:xfrm>
          <a:prstGeom prst="rect">
            <a:avLst/>
          </a:prstGeom>
          <a:solidFill>
            <a:srgbClr val="F59E0B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