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9" d="100"/>
          <a:sy n="119" d="100"/>
        </p:scale>
        <p:origin x="216"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768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E4D"/>
        </a:solidFill>
        <a:effectLst/>
      </p:bgPr>
    </p:bg>
    <p:spTree>
      <p:nvGrpSpPr>
        <p:cNvPr id="1" name=""/>
        <p:cNvGrpSpPr/>
        <p:nvPr/>
      </p:nvGrpSpPr>
      <p:grpSpPr>
        <a:xfrm>
          <a:off x="0" y="0"/>
          <a:ext cx="0" cy="0"/>
          <a:chOff x="0" y="0"/>
          <a:chExt cx="0" cy="0"/>
        </a:xfrm>
      </p:grpSpPr>
      <p:sp>
        <p:nvSpPr>
          <p:cNvPr id="2" name="Shape 0"/>
          <p:cNvSpPr/>
          <p:nvPr/>
        </p:nvSpPr>
        <p:spPr>
          <a:xfrm>
            <a:off x="9509760" y="-1645920"/>
            <a:ext cx="4572000" cy="4572000"/>
          </a:xfrm>
          <a:prstGeom prst="ellipse">
            <a:avLst/>
          </a:prstGeom>
          <a:solidFill>
            <a:srgbClr val="154A6E"/>
          </a:solidFill>
          <a:ln/>
        </p:spPr>
        <p:txBody>
          <a:bodyPr/>
          <a:lstStyle/>
          <a:p>
            <a:endParaRPr lang="en-UZ"/>
          </a:p>
        </p:txBody>
      </p:sp>
      <p:sp>
        <p:nvSpPr>
          <p:cNvPr id="3" name="Shape 1"/>
          <p:cNvSpPr/>
          <p:nvPr/>
        </p:nvSpPr>
        <p:spPr>
          <a:xfrm>
            <a:off x="-1463040" y="4754880"/>
            <a:ext cx="3657600" cy="3657600"/>
          </a:xfrm>
          <a:prstGeom prst="ellipse">
            <a:avLst/>
          </a:prstGeom>
          <a:solidFill>
            <a:srgbClr val="154A6E"/>
          </a:solidFill>
          <a:ln/>
        </p:spPr>
        <p:txBody>
          <a:bodyPr/>
          <a:lstStyle/>
          <a:p>
            <a:endParaRPr lang="en-UZ"/>
          </a:p>
        </p:txBody>
      </p:sp>
      <p:sp>
        <p:nvSpPr>
          <p:cNvPr id="4" name="Text 2"/>
          <p:cNvSpPr/>
          <p:nvPr/>
        </p:nvSpPr>
        <p:spPr>
          <a:xfrm>
            <a:off x="822960" y="2148840"/>
            <a:ext cx="10515600" cy="1097280"/>
          </a:xfrm>
          <a:prstGeom prst="rect">
            <a:avLst/>
          </a:prstGeom>
          <a:noFill/>
          <a:ln/>
        </p:spPr>
        <p:txBody>
          <a:bodyPr wrap="square" lIns="0" tIns="0" rIns="0" bIns="0"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AQLLI UY XAVFSIZLIGI</a:t>
            </a:r>
            <a:endParaRPr lang="en-US" sz="4600" dirty="0"/>
          </a:p>
        </p:txBody>
      </p:sp>
      <p:sp>
        <p:nvSpPr>
          <p:cNvPr id="5" name="Text 3"/>
          <p:cNvSpPr/>
          <p:nvPr/>
        </p:nvSpPr>
        <p:spPr>
          <a:xfrm>
            <a:off x="822960" y="3154680"/>
            <a:ext cx="9601200" cy="640080"/>
          </a:xfrm>
          <a:prstGeom prst="rect">
            <a:avLst/>
          </a:prstGeom>
          <a:noFill/>
          <a:ln/>
        </p:spPr>
        <p:txBody>
          <a:bodyPr wrap="square" lIns="0" tIns="0" rIns="0" bIns="0" rtlCol="0" anchor="ctr"/>
          <a:lstStyle/>
          <a:p>
            <a:pPr marL="0" indent="0">
              <a:buNone/>
            </a:pPr>
            <a:r>
              <a:rPr lang="en-US" sz="2000" dirty="0">
                <a:solidFill>
                  <a:srgbClr val="FF7A45"/>
                </a:solidFill>
                <a:latin typeface="Calibri" pitchFamily="34" charset="0"/>
                <a:ea typeface="Calibri" pitchFamily="34" charset="-122"/>
                <a:cs typeface="Calibri" pitchFamily="34" charset="-120"/>
              </a:rPr>
              <a:t>Suv va gaz holatini masofadan nazorat qiluvchi platforma</a:t>
            </a:r>
            <a:endParaRPr lang="en-US" sz="2000" dirty="0"/>
          </a:p>
        </p:txBody>
      </p:sp>
      <p:sp>
        <p:nvSpPr>
          <p:cNvPr id="6" name="Text 4"/>
          <p:cNvSpPr/>
          <p:nvPr/>
        </p:nvSpPr>
        <p:spPr>
          <a:xfrm>
            <a:off x="822960" y="3794760"/>
            <a:ext cx="9601200" cy="457200"/>
          </a:xfrm>
          <a:prstGeom prst="rect">
            <a:avLst/>
          </a:prstGeom>
          <a:noFill/>
          <a:ln/>
        </p:spPr>
        <p:txBody>
          <a:bodyPr wrap="square" lIns="0" tIns="0" rIns="0" bIns="0" rtlCol="0" anchor="ctr"/>
          <a:lstStyle/>
          <a:p>
            <a:pPr marL="0" indent="0">
              <a:buNone/>
            </a:pPr>
            <a:r>
              <a:rPr lang="en-US" sz="1300" kern="0" spc="200" dirty="0">
                <a:solidFill>
                  <a:srgbClr val="9FB4C4"/>
                </a:solidFill>
                <a:latin typeface="Calibri" pitchFamily="34" charset="0"/>
                <a:ea typeface="Calibri" pitchFamily="34" charset="-122"/>
                <a:cs typeface="Calibri" pitchFamily="34" charset="-120"/>
              </a:rPr>
              <a:t>MONITORING   •   OGOHLANTIRISH   •   BOSHQARISH</a:t>
            </a:r>
            <a:endParaRPr lang="en-US" sz="1300" dirty="0"/>
          </a:p>
        </p:txBody>
      </p:sp>
      <p:sp>
        <p:nvSpPr>
          <p:cNvPr id="7" name="Shape 5"/>
          <p:cNvSpPr/>
          <p:nvPr/>
        </p:nvSpPr>
        <p:spPr>
          <a:xfrm>
            <a:off x="822960" y="4846320"/>
            <a:ext cx="3291840" cy="1051560"/>
          </a:xfrm>
          <a:prstGeom prst="roundRect">
            <a:avLst>
              <a:gd name="adj" fmla="val 10435"/>
            </a:avLst>
          </a:prstGeom>
          <a:solidFill>
            <a:srgbClr val="154A6E"/>
          </a:solidFill>
          <a:ln/>
        </p:spPr>
        <p:txBody>
          <a:bodyPr/>
          <a:lstStyle/>
          <a:p>
            <a:endParaRPr lang="en-UZ"/>
          </a:p>
        </p:txBody>
      </p:sp>
      <p:sp>
        <p:nvSpPr>
          <p:cNvPr id="8" name="Shape 6"/>
          <p:cNvSpPr/>
          <p:nvPr/>
        </p:nvSpPr>
        <p:spPr>
          <a:xfrm>
            <a:off x="1005840" y="5029200"/>
            <a:ext cx="685800" cy="685800"/>
          </a:xfrm>
          <a:prstGeom prst="ellipse">
            <a:avLst/>
          </a:prstGeom>
          <a:solidFill>
            <a:srgbClr val="FF7A45"/>
          </a:solidFill>
          <a:ln/>
        </p:spPr>
        <p:txBody>
          <a:bodyPr/>
          <a:lstStyle/>
          <a:p>
            <a:endParaRPr lang="en-UZ"/>
          </a:p>
        </p:txBody>
      </p:sp>
      <p:pic>
        <p:nvPicPr>
          <p:cNvPr id="9" name="Image 0" descr="/home/claude/smarthome/icon_tint_0A2E4D.png"/>
          <p:cNvPicPr>
            <a:picLocks noChangeAspect="1"/>
          </p:cNvPicPr>
          <p:nvPr/>
        </p:nvPicPr>
        <p:blipFill>
          <a:blip r:embed="rId3"/>
          <a:stretch>
            <a:fillRect/>
          </a:stretch>
        </p:blipFill>
        <p:spPr>
          <a:xfrm>
            <a:off x="1160145" y="5183505"/>
            <a:ext cx="377190" cy="377190"/>
          </a:xfrm>
          <a:prstGeom prst="rect">
            <a:avLst/>
          </a:prstGeom>
        </p:spPr>
      </p:pic>
      <p:sp>
        <p:nvSpPr>
          <p:cNvPr id="10" name="Text 7"/>
          <p:cNvSpPr/>
          <p:nvPr/>
        </p:nvSpPr>
        <p:spPr>
          <a:xfrm>
            <a:off x="1828800" y="5074920"/>
            <a:ext cx="219456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Suv nazorati</a:t>
            </a:r>
            <a:endParaRPr lang="en-US" sz="1500" dirty="0"/>
          </a:p>
        </p:txBody>
      </p:sp>
      <p:sp>
        <p:nvSpPr>
          <p:cNvPr id="11" name="Text 8"/>
          <p:cNvSpPr/>
          <p:nvPr/>
        </p:nvSpPr>
        <p:spPr>
          <a:xfrm>
            <a:off x="1828800" y="5468112"/>
            <a:ext cx="2194560" cy="365760"/>
          </a:xfrm>
          <a:prstGeom prst="rect">
            <a:avLst/>
          </a:prstGeom>
          <a:noFill/>
          <a:ln/>
        </p:spPr>
        <p:txBody>
          <a:bodyPr wrap="square" lIns="0" tIns="0" rIns="0" bIns="0" rtlCol="0" anchor="ctr"/>
          <a:lstStyle/>
          <a:p>
            <a:pPr marL="0" indent="0">
              <a:buNone/>
            </a:pPr>
            <a:r>
              <a:rPr lang="en-US" sz="1100" dirty="0">
                <a:solidFill>
                  <a:srgbClr val="9FB4C4"/>
                </a:solidFill>
                <a:latin typeface="Calibri" pitchFamily="34" charset="0"/>
                <a:ea typeface="Calibri" pitchFamily="34" charset="-122"/>
                <a:cs typeface="Calibri" pitchFamily="34" charset="-120"/>
              </a:rPr>
              <a:t>real vaqt rejimida</a:t>
            </a:r>
            <a:endParaRPr lang="en-US" sz="1100" dirty="0"/>
          </a:p>
        </p:txBody>
      </p:sp>
      <p:sp>
        <p:nvSpPr>
          <p:cNvPr id="12" name="Shape 9"/>
          <p:cNvSpPr/>
          <p:nvPr/>
        </p:nvSpPr>
        <p:spPr>
          <a:xfrm>
            <a:off x="4343400" y="4846320"/>
            <a:ext cx="3291840" cy="1051560"/>
          </a:xfrm>
          <a:prstGeom prst="roundRect">
            <a:avLst>
              <a:gd name="adj" fmla="val 10435"/>
            </a:avLst>
          </a:prstGeom>
          <a:solidFill>
            <a:srgbClr val="154A6E"/>
          </a:solidFill>
          <a:ln/>
        </p:spPr>
        <p:txBody>
          <a:bodyPr/>
          <a:lstStyle/>
          <a:p>
            <a:endParaRPr lang="en-UZ"/>
          </a:p>
        </p:txBody>
      </p:sp>
      <p:sp>
        <p:nvSpPr>
          <p:cNvPr id="13" name="Shape 10"/>
          <p:cNvSpPr/>
          <p:nvPr/>
        </p:nvSpPr>
        <p:spPr>
          <a:xfrm>
            <a:off x="4526280" y="5029200"/>
            <a:ext cx="685800" cy="685800"/>
          </a:xfrm>
          <a:prstGeom prst="ellipse">
            <a:avLst/>
          </a:prstGeom>
          <a:solidFill>
            <a:srgbClr val="FF7A45"/>
          </a:solidFill>
          <a:ln/>
        </p:spPr>
        <p:txBody>
          <a:bodyPr/>
          <a:lstStyle/>
          <a:p>
            <a:endParaRPr lang="en-UZ"/>
          </a:p>
        </p:txBody>
      </p:sp>
      <p:pic>
        <p:nvPicPr>
          <p:cNvPr id="14" name="Image 1" descr="/home/claude/smarthome/icon_fire_0A2E4D.png"/>
          <p:cNvPicPr>
            <a:picLocks noChangeAspect="1"/>
          </p:cNvPicPr>
          <p:nvPr/>
        </p:nvPicPr>
        <p:blipFill>
          <a:blip r:embed="rId4"/>
          <a:stretch>
            <a:fillRect/>
          </a:stretch>
        </p:blipFill>
        <p:spPr>
          <a:xfrm>
            <a:off x="4680585" y="5183505"/>
            <a:ext cx="377190" cy="377190"/>
          </a:xfrm>
          <a:prstGeom prst="rect">
            <a:avLst/>
          </a:prstGeom>
        </p:spPr>
      </p:pic>
      <p:sp>
        <p:nvSpPr>
          <p:cNvPr id="15" name="Text 11"/>
          <p:cNvSpPr/>
          <p:nvPr/>
        </p:nvSpPr>
        <p:spPr>
          <a:xfrm>
            <a:off x="5349240" y="5074920"/>
            <a:ext cx="219456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Gaz nazorati</a:t>
            </a:r>
            <a:endParaRPr lang="en-US" sz="1500" dirty="0"/>
          </a:p>
        </p:txBody>
      </p:sp>
      <p:sp>
        <p:nvSpPr>
          <p:cNvPr id="16" name="Text 12"/>
          <p:cNvSpPr/>
          <p:nvPr/>
        </p:nvSpPr>
        <p:spPr>
          <a:xfrm>
            <a:off x="5349240" y="5468112"/>
            <a:ext cx="2194560" cy="365760"/>
          </a:xfrm>
          <a:prstGeom prst="rect">
            <a:avLst/>
          </a:prstGeom>
          <a:noFill/>
          <a:ln/>
        </p:spPr>
        <p:txBody>
          <a:bodyPr wrap="square" lIns="0" tIns="0" rIns="0" bIns="0" rtlCol="0" anchor="ctr"/>
          <a:lstStyle/>
          <a:p>
            <a:pPr marL="0" indent="0">
              <a:buNone/>
            </a:pPr>
            <a:r>
              <a:rPr lang="en-US" sz="1100" dirty="0">
                <a:solidFill>
                  <a:srgbClr val="9FB4C4"/>
                </a:solidFill>
                <a:latin typeface="Calibri" pitchFamily="34" charset="0"/>
                <a:ea typeface="Calibri" pitchFamily="34" charset="-122"/>
                <a:cs typeface="Calibri" pitchFamily="34" charset="-120"/>
              </a:rPr>
              <a:t>avariyaga qarshi</a:t>
            </a:r>
            <a:endParaRPr lang="en-US" sz="1100" dirty="0"/>
          </a:p>
        </p:txBody>
      </p:sp>
      <p:sp>
        <p:nvSpPr>
          <p:cNvPr id="17" name="Shape 13"/>
          <p:cNvSpPr/>
          <p:nvPr/>
        </p:nvSpPr>
        <p:spPr>
          <a:xfrm>
            <a:off x="7863840" y="4846320"/>
            <a:ext cx="3520440" cy="1051560"/>
          </a:xfrm>
          <a:prstGeom prst="roundRect">
            <a:avLst>
              <a:gd name="adj" fmla="val 10435"/>
            </a:avLst>
          </a:prstGeom>
          <a:solidFill>
            <a:srgbClr val="154A6E"/>
          </a:solidFill>
          <a:ln/>
        </p:spPr>
        <p:txBody>
          <a:bodyPr/>
          <a:lstStyle/>
          <a:p>
            <a:endParaRPr lang="en-UZ"/>
          </a:p>
        </p:txBody>
      </p:sp>
      <p:sp>
        <p:nvSpPr>
          <p:cNvPr id="18" name="Shape 14"/>
          <p:cNvSpPr/>
          <p:nvPr/>
        </p:nvSpPr>
        <p:spPr>
          <a:xfrm>
            <a:off x="8046720" y="5029200"/>
            <a:ext cx="685800" cy="685800"/>
          </a:xfrm>
          <a:prstGeom prst="ellipse">
            <a:avLst/>
          </a:prstGeom>
          <a:solidFill>
            <a:srgbClr val="FF7A45"/>
          </a:solidFill>
          <a:ln/>
        </p:spPr>
        <p:txBody>
          <a:bodyPr/>
          <a:lstStyle/>
          <a:p>
            <a:endParaRPr lang="en-UZ"/>
          </a:p>
        </p:txBody>
      </p:sp>
      <p:pic>
        <p:nvPicPr>
          <p:cNvPr id="19" name="Image 2" descr="/home/claude/smarthome/icon_mobile_0A2E4D.png"/>
          <p:cNvPicPr>
            <a:picLocks noChangeAspect="1"/>
          </p:cNvPicPr>
          <p:nvPr/>
        </p:nvPicPr>
        <p:blipFill>
          <a:blip r:embed="rId5"/>
          <a:stretch>
            <a:fillRect/>
          </a:stretch>
        </p:blipFill>
        <p:spPr>
          <a:xfrm>
            <a:off x="8201025" y="5183505"/>
            <a:ext cx="377190" cy="377190"/>
          </a:xfrm>
          <a:prstGeom prst="rect">
            <a:avLst/>
          </a:prstGeom>
        </p:spPr>
      </p:pic>
      <p:sp>
        <p:nvSpPr>
          <p:cNvPr id="20" name="Text 15"/>
          <p:cNvSpPr/>
          <p:nvPr/>
        </p:nvSpPr>
        <p:spPr>
          <a:xfrm>
            <a:off x="8869680" y="5074920"/>
            <a:ext cx="237744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Ilova orqali</a:t>
            </a:r>
            <a:endParaRPr lang="en-US" sz="1500" dirty="0"/>
          </a:p>
        </p:txBody>
      </p:sp>
      <p:sp>
        <p:nvSpPr>
          <p:cNvPr id="21" name="Text 16"/>
          <p:cNvSpPr/>
          <p:nvPr/>
        </p:nvSpPr>
        <p:spPr>
          <a:xfrm>
            <a:off x="8869680" y="5468112"/>
            <a:ext cx="2377440" cy="365760"/>
          </a:xfrm>
          <a:prstGeom prst="rect">
            <a:avLst/>
          </a:prstGeom>
          <a:noFill/>
          <a:ln/>
        </p:spPr>
        <p:txBody>
          <a:bodyPr wrap="square" lIns="0" tIns="0" rIns="0" bIns="0" rtlCol="0" anchor="ctr"/>
          <a:lstStyle/>
          <a:p>
            <a:pPr marL="0" indent="0">
              <a:buNone/>
            </a:pPr>
            <a:r>
              <a:rPr lang="en-US" sz="1100" dirty="0">
                <a:solidFill>
                  <a:srgbClr val="9FB4C4"/>
                </a:solidFill>
                <a:latin typeface="Calibri" pitchFamily="34" charset="0"/>
                <a:ea typeface="Calibri" pitchFamily="34" charset="-122"/>
                <a:cs typeface="Calibri" pitchFamily="34" charset="-120"/>
              </a:rPr>
              <a:t>24/7 masofaviy boshqaruv</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2F6F9"/>
        </a:solidFill>
        <a:effectLst/>
      </p:bgPr>
    </p:bg>
    <p:spTree>
      <p:nvGrpSpPr>
        <p:cNvPr id="1" name=""/>
        <p:cNvGrpSpPr/>
        <p:nvPr/>
      </p:nvGrpSpPr>
      <p:grpSpPr>
        <a:xfrm>
          <a:off x="0" y="0"/>
          <a:ext cx="0" cy="0"/>
          <a:chOff x="0" y="0"/>
          <a:chExt cx="0" cy="0"/>
        </a:xfrm>
      </p:grpSpPr>
      <p:sp>
        <p:nvSpPr>
          <p:cNvPr id="2" name="Text 0"/>
          <p:cNvSpPr/>
          <p:nvPr/>
        </p:nvSpPr>
        <p:spPr>
          <a:xfrm>
            <a:off x="640080" y="502920"/>
            <a:ext cx="10881360" cy="731520"/>
          </a:xfrm>
          <a:prstGeom prst="rect">
            <a:avLst/>
          </a:prstGeom>
          <a:noFill/>
          <a:ln/>
        </p:spPr>
        <p:txBody>
          <a:bodyPr wrap="square" lIns="0" tIns="0" rIns="0" bIns="0" rtlCol="0" anchor="ctr"/>
          <a:lstStyle/>
          <a:p>
            <a:pPr marL="0" indent="0">
              <a:buNone/>
            </a:pPr>
            <a:r>
              <a:rPr lang="en-US" sz="3200" b="1" dirty="0">
                <a:solidFill>
                  <a:srgbClr val="16232D"/>
                </a:solidFill>
                <a:latin typeface="Cambria" pitchFamily="34" charset="0"/>
                <a:ea typeface="Cambria" pitchFamily="34" charset="-122"/>
                <a:cs typeface="Cambria" pitchFamily="34" charset="-120"/>
              </a:rPr>
              <a:t>Nazoratsiz uyning xavflari</a:t>
            </a:r>
            <a:endParaRPr lang="en-US" sz="3200" dirty="0"/>
          </a:p>
        </p:txBody>
      </p:sp>
      <p:sp>
        <p:nvSpPr>
          <p:cNvPr id="3" name="Text 1"/>
          <p:cNvSpPr/>
          <p:nvPr/>
        </p:nvSpPr>
        <p:spPr>
          <a:xfrm>
            <a:off x="640080" y="1207008"/>
            <a:ext cx="10515600" cy="457200"/>
          </a:xfrm>
          <a:prstGeom prst="rect">
            <a:avLst/>
          </a:prstGeom>
          <a:noFill/>
          <a:ln/>
        </p:spPr>
        <p:txBody>
          <a:bodyPr wrap="square" lIns="0" tIns="0" rIns="0" bIns="0" rtlCol="0" anchor="ctr"/>
          <a:lstStyle/>
          <a:p>
            <a:pPr marL="0" indent="0">
              <a:buNone/>
            </a:pPr>
            <a:r>
              <a:rPr lang="en-US" sz="1450" dirty="0">
                <a:solidFill>
                  <a:srgbClr val="5C6B78"/>
                </a:solidFill>
                <a:latin typeface="Calibri" pitchFamily="34" charset="0"/>
                <a:ea typeface="Calibri" pitchFamily="34" charset="-122"/>
                <a:cs typeface="Calibri" pitchFamily="34" charset="-120"/>
              </a:rPr>
              <a:t>Suv va gaz tizimidagi avariyalar odatda kutilmaganda va nazoratsiz vaqtda yuz beradi</a:t>
            </a:r>
            <a:endParaRPr lang="en-US" sz="1450" dirty="0"/>
          </a:p>
        </p:txBody>
      </p:sp>
      <p:sp>
        <p:nvSpPr>
          <p:cNvPr id="4" name="Shape 2"/>
          <p:cNvSpPr/>
          <p:nvPr/>
        </p:nvSpPr>
        <p:spPr>
          <a:xfrm>
            <a:off x="640080" y="2148840"/>
            <a:ext cx="3383280" cy="3566160"/>
          </a:xfrm>
          <a:prstGeom prst="roundRect">
            <a:avLst>
              <a:gd name="adj" fmla="val 3784"/>
            </a:avLst>
          </a:prstGeom>
          <a:solidFill>
            <a:srgbClr val="FFFFFF"/>
          </a:solidFill>
          <a:ln/>
          <a:effectLst>
            <a:outerShdw blurRad="152400" dist="50800" dir="5400000" algn="bl" rotWithShape="0">
              <a:srgbClr val="0A2E4D">
                <a:alpha val="12000"/>
              </a:srgbClr>
            </a:outerShdw>
          </a:effectLst>
        </p:spPr>
        <p:txBody>
          <a:bodyPr/>
          <a:lstStyle/>
          <a:p>
            <a:endParaRPr lang="en-UZ"/>
          </a:p>
        </p:txBody>
      </p:sp>
      <p:sp>
        <p:nvSpPr>
          <p:cNvPr id="5" name="Shape 3"/>
          <p:cNvSpPr/>
          <p:nvPr/>
        </p:nvSpPr>
        <p:spPr>
          <a:xfrm>
            <a:off x="960120" y="2514600"/>
            <a:ext cx="777240" cy="777240"/>
          </a:xfrm>
          <a:prstGeom prst="ellipse">
            <a:avLst/>
          </a:prstGeom>
          <a:solidFill>
            <a:srgbClr val="0A2E4D"/>
          </a:solidFill>
          <a:ln/>
        </p:spPr>
        <p:txBody>
          <a:bodyPr/>
          <a:lstStyle/>
          <a:p>
            <a:endParaRPr lang="en-UZ"/>
          </a:p>
        </p:txBody>
      </p:sp>
      <p:pic>
        <p:nvPicPr>
          <p:cNvPr id="6" name="Image 0" descr="/home/claude/smarthome/icon_warning_FF7A45.png"/>
          <p:cNvPicPr>
            <a:picLocks noChangeAspect="1"/>
          </p:cNvPicPr>
          <p:nvPr/>
        </p:nvPicPr>
        <p:blipFill>
          <a:blip r:embed="rId3"/>
          <a:stretch>
            <a:fillRect/>
          </a:stretch>
        </p:blipFill>
        <p:spPr>
          <a:xfrm>
            <a:off x="1134999" y="2689479"/>
            <a:ext cx="427482" cy="427482"/>
          </a:xfrm>
          <a:prstGeom prst="rect">
            <a:avLst/>
          </a:prstGeom>
        </p:spPr>
      </p:pic>
      <p:sp>
        <p:nvSpPr>
          <p:cNvPr id="7" name="Text 4"/>
          <p:cNvSpPr/>
          <p:nvPr/>
        </p:nvSpPr>
        <p:spPr>
          <a:xfrm>
            <a:off x="960120" y="3520440"/>
            <a:ext cx="2743200" cy="640080"/>
          </a:xfrm>
          <a:prstGeom prst="rect">
            <a:avLst/>
          </a:prstGeom>
          <a:noFill/>
          <a:ln/>
        </p:spPr>
        <p:txBody>
          <a:bodyPr wrap="square" lIns="0" tIns="0" rIns="0" bIns="0" rtlCol="0" anchor="ctr"/>
          <a:lstStyle/>
          <a:p>
            <a:pPr marL="0" indent="0">
              <a:buNone/>
            </a:pPr>
            <a:r>
              <a:rPr lang="en-US" sz="1650" b="1" dirty="0">
                <a:solidFill>
                  <a:srgbClr val="16232D"/>
                </a:solidFill>
                <a:latin typeface="Calibri" pitchFamily="34" charset="0"/>
                <a:ea typeface="Calibri" pitchFamily="34" charset="-122"/>
                <a:cs typeface="Calibri" pitchFamily="34" charset="-120"/>
              </a:rPr>
              <a:t>Kech aniqlangan avariya</a:t>
            </a:r>
            <a:endParaRPr lang="en-US" sz="1650" dirty="0"/>
          </a:p>
        </p:txBody>
      </p:sp>
      <p:sp>
        <p:nvSpPr>
          <p:cNvPr id="8" name="Text 5"/>
          <p:cNvSpPr/>
          <p:nvPr/>
        </p:nvSpPr>
        <p:spPr>
          <a:xfrm>
            <a:off x="960120" y="4114800"/>
            <a:ext cx="2743200" cy="1371600"/>
          </a:xfrm>
          <a:prstGeom prst="rect">
            <a:avLst/>
          </a:prstGeom>
          <a:noFill/>
          <a:ln/>
        </p:spPr>
        <p:txBody>
          <a:bodyPr wrap="square" lIns="0" tIns="0" rIns="0" bIns="0" rtlCol="0" anchor="ctr"/>
          <a:lstStyle/>
          <a:p>
            <a:pPr marL="0" indent="0">
              <a:lnSpc>
                <a:spcPct val="125000"/>
              </a:lnSpc>
              <a:buNone/>
            </a:pPr>
            <a:r>
              <a:rPr lang="en-US" sz="1250" dirty="0">
                <a:solidFill>
                  <a:srgbClr val="5C6B78"/>
                </a:solidFill>
                <a:latin typeface="Calibri" pitchFamily="34" charset="0"/>
                <a:ea typeface="Calibri" pitchFamily="34" charset="-122"/>
                <a:cs typeface="Calibri" pitchFamily="34" charset="-120"/>
              </a:rPr>
              <a:t>Gaz sizib chiqishi yoki quvur yorilishi ko'p hollarda faqat zarar yetgach bilinadi.</a:t>
            </a:r>
            <a:endParaRPr lang="en-US" sz="1250" dirty="0"/>
          </a:p>
        </p:txBody>
      </p:sp>
      <p:sp>
        <p:nvSpPr>
          <p:cNvPr id="9" name="Shape 6"/>
          <p:cNvSpPr/>
          <p:nvPr/>
        </p:nvSpPr>
        <p:spPr>
          <a:xfrm>
            <a:off x="4343400" y="2148840"/>
            <a:ext cx="3383280" cy="3566160"/>
          </a:xfrm>
          <a:prstGeom prst="roundRect">
            <a:avLst>
              <a:gd name="adj" fmla="val 3784"/>
            </a:avLst>
          </a:prstGeom>
          <a:solidFill>
            <a:srgbClr val="FFFFFF"/>
          </a:solidFill>
          <a:ln/>
          <a:effectLst>
            <a:outerShdw blurRad="152400" dist="50800" dir="5400000" algn="bl" rotWithShape="0">
              <a:srgbClr val="0A2E4D">
                <a:alpha val="12000"/>
              </a:srgbClr>
            </a:outerShdw>
          </a:effectLst>
        </p:spPr>
        <p:txBody>
          <a:bodyPr/>
          <a:lstStyle/>
          <a:p>
            <a:endParaRPr lang="en-UZ"/>
          </a:p>
        </p:txBody>
      </p:sp>
      <p:sp>
        <p:nvSpPr>
          <p:cNvPr id="10" name="Shape 7"/>
          <p:cNvSpPr/>
          <p:nvPr/>
        </p:nvSpPr>
        <p:spPr>
          <a:xfrm>
            <a:off x="4663440" y="2514600"/>
            <a:ext cx="777240" cy="777240"/>
          </a:xfrm>
          <a:prstGeom prst="ellipse">
            <a:avLst/>
          </a:prstGeom>
          <a:solidFill>
            <a:srgbClr val="0A2E4D"/>
          </a:solidFill>
          <a:ln/>
        </p:spPr>
        <p:txBody>
          <a:bodyPr/>
          <a:lstStyle/>
          <a:p>
            <a:endParaRPr lang="en-UZ"/>
          </a:p>
        </p:txBody>
      </p:sp>
      <p:pic>
        <p:nvPicPr>
          <p:cNvPr id="11" name="Image 1" descr="/home/claude/smarthome/icon_home_FF7A45.png"/>
          <p:cNvPicPr>
            <a:picLocks noChangeAspect="1"/>
          </p:cNvPicPr>
          <p:nvPr/>
        </p:nvPicPr>
        <p:blipFill>
          <a:blip r:embed="rId4"/>
          <a:stretch>
            <a:fillRect/>
          </a:stretch>
        </p:blipFill>
        <p:spPr>
          <a:xfrm>
            <a:off x="4838319" y="2689479"/>
            <a:ext cx="427482" cy="427482"/>
          </a:xfrm>
          <a:prstGeom prst="rect">
            <a:avLst/>
          </a:prstGeom>
        </p:spPr>
      </p:pic>
      <p:sp>
        <p:nvSpPr>
          <p:cNvPr id="12" name="Text 8"/>
          <p:cNvSpPr/>
          <p:nvPr/>
        </p:nvSpPr>
        <p:spPr>
          <a:xfrm>
            <a:off x="4663440" y="3520440"/>
            <a:ext cx="2743200" cy="640080"/>
          </a:xfrm>
          <a:prstGeom prst="rect">
            <a:avLst/>
          </a:prstGeom>
          <a:noFill/>
          <a:ln/>
        </p:spPr>
        <p:txBody>
          <a:bodyPr wrap="square" lIns="0" tIns="0" rIns="0" bIns="0" rtlCol="0" anchor="ctr"/>
          <a:lstStyle/>
          <a:p>
            <a:pPr marL="0" indent="0">
              <a:buNone/>
            </a:pPr>
            <a:r>
              <a:rPr lang="en-US" sz="1650" b="1" dirty="0">
                <a:solidFill>
                  <a:srgbClr val="16232D"/>
                </a:solidFill>
                <a:latin typeface="Calibri" pitchFamily="34" charset="0"/>
                <a:ea typeface="Calibri" pitchFamily="34" charset="-122"/>
                <a:cs typeface="Calibri" pitchFamily="34" charset="-120"/>
              </a:rPr>
              <a:t>Uy egasi uyda bo'lmasa</a:t>
            </a:r>
            <a:endParaRPr lang="en-US" sz="1650" dirty="0"/>
          </a:p>
        </p:txBody>
      </p:sp>
      <p:sp>
        <p:nvSpPr>
          <p:cNvPr id="13" name="Text 9"/>
          <p:cNvSpPr/>
          <p:nvPr/>
        </p:nvSpPr>
        <p:spPr>
          <a:xfrm>
            <a:off x="4663440" y="4114800"/>
            <a:ext cx="2743200" cy="1371600"/>
          </a:xfrm>
          <a:prstGeom prst="rect">
            <a:avLst/>
          </a:prstGeom>
          <a:noFill/>
          <a:ln/>
        </p:spPr>
        <p:txBody>
          <a:bodyPr wrap="square" lIns="0" tIns="0" rIns="0" bIns="0" rtlCol="0" anchor="ctr"/>
          <a:lstStyle/>
          <a:p>
            <a:pPr marL="0" indent="0">
              <a:lnSpc>
                <a:spcPct val="125000"/>
              </a:lnSpc>
              <a:buNone/>
            </a:pPr>
            <a:r>
              <a:rPr lang="en-US" sz="1250" dirty="0">
                <a:solidFill>
                  <a:srgbClr val="5C6B78"/>
                </a:solidFill>
                <a:latin typeface="Calibri" pitchFamily="34" charset="0"/>
                <a:ea typeface="Calibri" pitchFamily="34" charset="-122"/>
                <a:cs typeface="Calibri" pitchFamily="34" charset="-120"/>
              </a:rPr>
              <a:t>Ish yoki sayohatda bo'lganda uydagi holatni kuzatish va aralashish imkoni yo'q.</a:t>
            </a:r>
            <a:endParaRPr lang="en-US" sz="1250" dirty="0"/>
          </a:p>
        </p:txBody>
      </p:sp>
      <p:sp>
        <p:nvSpPr>
          <p:cNvPr id="14" name="Shape 10"/>
          <p:cNvSpPr/>
          <p:nvPr/>
        </p:nvSpPr>
        <p:spPr>
          <a:xfrm>
            <a:off x="8046720" y="2148840"/>
            <a:ext cx="3383280" cy="3566160"/>
          </a:xfrm>
          <a:prstGeom prst="roundRect">
            <a:avLst>
              <a:gd name="adj" fmla="val 3784"/>
            </a:avLst>
          </a:prstGeom>
          <a:solidFill>
            <a:srgbClr val="FFFFFF"/>
          </a:solidFill>
          <a:ln/>
          <a:effectLst>
            <a:outerShdw blurRad="152400" dist="50800" dir="5400000" algn="bl" rotWithShape="0">
              <a:srgbClr val="0A2E4D">
                <a:alpha val="12000"/>
              </a:srgbClr>
            </a:outerShdw>
          </a:effectLst>
        </p:spPr>
        <p:txBody>
          <a:bodyPr/>
          <a:lstStyle/>
          <a:p>
            <a:endParaRPr lang="en-UZ"/>
          </a:p>
        </p:txBody>
      </p:sp>
      <p:sp>
        <p:nvSpPr>
          <p:cNvPr id="15" name="Shape 11"/>
          <p:cNvSpPr/>
          <p:nvPr/>
        </p:nvSpPr>
        <p:spPr>
          <a:xfrm>
            <a:off x="8366760" y="2514600"/>
            <a:ext cx="777240" cy="777240"/>
          </a:xfrm>
          <a:prstGeom prst="ellipse">
            <a:avLst/>
          </a:prstGeom>
          <a:solidFill>
            <a:srgbClr val="0A2E4D"/>
          </a:solidFill>
          <a:ln/>
        </p:spPr>
        <p:txBody>
          <a:bodyPr/>
          <a:lstStyle/>
          <a:p>
            <a:endParaRPr lang="en-UZ"/>
          </a:p>
        </p:txBody>
      </p:sp>
      <p:pic>
        <p:nvPicPr>
          <p:cNvPr id="16" name="Image 2" descr="/home/claude/smarthome/icon_chart_FF7A45.png"/>
          <p:cNvPicPr>
            <a:picLocks noChangeAspect="1"/>
          </p:cNvPicPr>
          <p:nvPr/>
        </p:nvPicPr>
        <p:blipFill>
          <a:blip r:embed="rId5"/>
          <a:stretch>
            <a:fillRect/>
          </a:stretch>
        </p:blipFill>
        <p:spPr>
          <a:xfrm>
            <a:off x="8541639" y="2689479"/>
            <a:ext cx="427482" cy="427482"/>
          </a:xfrm>
          <a:prstGeom prst="rect">
            <a:avLst/>
          </a:prstGeom>
        </p:spPr>
      </p:pic>
      <p:sp>
        <p:nvSpPr>
          <p:cNvPr id="17" name="Text 12"/>
          <p:cNvSpPr/>
          <p:nvPr/>
        </p:nvSpPr>
        <p:spPr>
          <a:xfrm>
            <a:off x="8366760" y="3520440"/>
            <a:ext cx="2743200" cy="640080"/>
          </a:xfrm>
          <a:prstGeom prst="rect">
            <a:avLst/>
          </a:prstGeom>
          <a:noFill/>
          <a:ln/>
        </p:spPr>
        <p:txBody>
          <a:bodyPr wrap="square" lIns="0" tIns="0" rIns="0" bIns="0" rtlCol="0" anchor="ctr"/>
          <a:lstStyle/>
          <a:p>
            <a:pPr marL="0" indent="0">
              <a:buNone/>
            </a:pPr>
            <a:r>
              <a:rPr lang="en-US" sz="1650" b="1" dirty="0">
                <a:solidFill>
                  <a:srgbClr val="16232D"/>
                </a:solidFill>
                <a:latin typeface="Calibri" pitchFamily="34" charset="0"/>
                <a:ea typeface="Calibri" pitchFamily="34" charset="-122"/>
                <a:cs typeface="Calibri" pitchFamily="34" charset="-120"/>
              </a:rPr>
              <a:t>Ortiqcha xarajat</a:t>
            </a:r>
            <a:endParaRPr lang="en-US" sz="1650" dirty="0"/>
          </a:p>
        </p:txBody>
      </p:sp>
      <p:sp>
        <p:nvSpPr>
          <p:cNvPr id="18" name="Text 13"/>
          <p:cNvSpPr/>
          <p:nvPr/>
        </p:nvSpPr>
        <p:spPr>
          <a:xfrm>
            <a:off x="8366760" y="4114800"/>
            <a:ext cx="2743200" cy="1371600"/>
          </a:xfrm>
          <a:prstGeom prst="rect">
            <a:avLst/>
          </a:prstGeom>
          <a:noFill/>
          <a:ln/>
        </p:spPr>
        <p:txBody>
          <a:bodyPr wrap="square" lIns="0" tIns="0" rIns="0" bIns="0" rtlCol="0" anchor="ctr"/>
          <a:lstStyle/>
          <a:p>
            <a:pPr marL="0" indent="0">
              <a:lnSpc>
                <a:spcPct val="125000"/>
              </a:lnSpc>
              <a:buNone/>
            </a:pPr>
            <a:r>
              <a:rPr lang="en-US" sz="1250" dirty="0">
                <a:solidFill>
                  <a:srgbClr val="5C6B78"/>
                </a:solidFill>
                <a:latin typeface="Calibri" pitchFamily="34" charset="0"/>
                <a:ea typeface="Calibri" pitchFamily="34" charset="-122"/>
                <a:cs typeface="Calibri" pitchFamily="34" charset="-120"/>
              </a:rPr>
              <a:t>Aniqlanmagan oqim yoki sizish suv va gaz uchun keraksiz to'lovlarga olib keladi.</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A2E4D"/>
        </a:solidFill>
        <a:effectLst/>
      </p:bgPr>
    </p:bg>
    <p:spTree>
      <p:nvGrpSpPr>
        <p:cNvPr id="1" name=""/>
        <p:cNvGrpSpPr/>
        <p:nvPr/>
      </p:nvGrpSpPr>
      <p:grpSpPr>
        <a:xfrm>
          <a:off x="0" y="0"/>
          <a:ext cx="0" cy="0"/>
          <a:chOff x="0" y="0"/>
          <a:chExt cx="0" cy="0"/>
        </a:xfrm>
      </p:grpSpPr>
      <p:sp>
        <p:nvSpPr>
          <p:cNvPr id="2" name="Shape 0"/>
          <p:cNvSpPr/>
          <p:nvPr/>
        </p:nvSpPr>
        <p:spPr>
          <a:xfrm>
            <a:off x="8778240" y="914400"/>
            <a:ext cx="4754880" cy="4754880"/>
          </a:xfrm>
          <a:prstGeom prst="ellipse">
            <a:avLst/>
          </a:prstGeom>
          <a:solidFill>
            <a:srgbClr val="154A6E"/>
          </a:solidFill>
          <a:ln/>
        </p:spPr>
        <p:txBody>
          <a:bodyPr/>
          <a:lstStyle/>
          <a:p>
            <a:endParaRPr lang="en-UZ"/>
          </a:p>
        </p:txBody>
      </p:sp>
      <p:sp>
        <p:nvSpPr>
          <p:cNvPr id="3" name="Text 1"/>
          <p:cNvSpPr/>
          <p:nvPr/>
        </p:nvSpPr>
        <p:spPr>
          <a:xfrm>
            <a:off x="640080" y="822960"/>
            <a:ext cx="6766560" cy="73152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Yechim: aqlli nazorat tizimi</a:t>
            </a:r>
            <a:endParaRPr lang="en-US" sz="3000" dirty="0"/>
          </a:p>
        </p:txBody>
      </p:sp>
      <p:sp>
        <p:nvSpPr>
          <p:cNvPr id="4" name="Text 2"/>
          <p:cNvSpPr/>
          <p:nvPr/>
        </p:nvSpPr>
        <p:spPr>
          <a:xfrm>
            <a:off x="640080" y="1691640"/>
            <a:ext cx="6035040" cy="2377440"/>
          </a:xfrm>
          <a:prstGeom prst="rect">
            <a:avLst/>
          </a:prstGeom>
          <a:noFill/>
          <a:ln/>
        </p:spPr>
        <p:txBody>
          <a:bodyPr wrap="square" lIns="0" tIns="0" rIns="0" bIns="0" rtlCol="0" anchor="ctr"/>
          <a:lstStyle/>
          <a:p>
            <a:pPr marL="0" indent="0">
              <a:lnSpc>
                <a:spcPct val="135000"/>
              </a:lnSpc>
              <a:buNone/>
            </a:pPr>
            <a:r>
              <a:rPr lang="en-US" sz="1500" dirty="0">
                <a:solidFill>
                  <a:srgbClr val="CFE0EC"/>
                </a:solidFill>
                <a:latin typeface="Calibri" pitchFamily="34" charset="0"/>
                <a:ea typeface="Calibri" pitchFamily="34" charset="-122"/>
                <a:cs typeface="Calibri" pitchFamily="34" charset="-120"/>
              </a:rPr>
              <a:t>Platforma uy ichidagi maxsus sensorlar orqali suv va gaz tizimining holatini uzluksiz kuzatadi. Har qanday og'ish yoki avariya holati aniqlanishi bilan foydalanuvchiga zudlik bilan ogohlantirish yuboriladi va mobil ilova orqali tizimni masofadan boshqarish imkoni beriladi.</a:t>
            </a:r>
            <a:endParaRPr lang="en-US" sz="1500" dirty="0"/>
          </a:p>
        </p:txBody>
      </p:sp>
      <p:sp>
        <p:nvSpPr>
          <p:cNvPr id="5" name="Shape 3"/>
          <p:cNvSpPr/>
          <p:nvPr/>
        </p:nvSpPr>
        <p:spPr>
          <a:xfrm>
            <a:off x="640080" y="4160520"/>
            <a:ext cx="5669280" cy="1737360"/>
          </a:xfrm>
          <a:prstGeom prst="roundRect">
            <a:avLst>
              <a:gd name="adj" fmla="val 7368"/>
            </a:avLst>
          </a:prstGeom>
          <a:solidFill>
            <a:srgbClr val="154A6E"/>
          </a:solidFill>
          <a:ln/>
        </p:spPr>
        <p:txBody>
          <a:bodyPr/>
          <a:lstStyle/>
          <a:p>
            <a:endParaRPr lang="en-UZ"/>
          </a:p>
        </p:txBody>
      </p:sp>
      <p:sp>
        <p:nvSpPr>
          <p:cNvPr id="6" name="Shape 4"/>
          <p:cNvSpPr/>
          <p:nvPr/>
        </p:nvSpPr>
        <p:spPr>
          <a:xfrm>
            <a:off x="896112" y="4434840"/>
            <a:ext cx="685800" cy="685800"/>
          </a:xfrm>
          <a:prstGeom prst="ellipse">
            <a:avLst/>
          </a:prstGeom>
          <a:solidFill>
            <a:srgbClr val="FF7A45"/>
          </a:solidFill>
          <a:ln/>
        </p:spPr>
        <p:txBody>
          <a:bodyPr/>
          <a:lstStyle/>
          <a:p>
            <a:endParaRPr lang="en-UZ"/>
          </a:p>
        </p:txBody>
      </p:sp>
      <p:pic>
        <p:nvPicPr>
          <p:cNvPr id="7" name="Image 0" descr="/home/claude/smarthome/icon_shield_0A2E4D.png"/>
          <p:cNvPicPr>
            <a:picLocks noChangeAspect="1"/>
          </p:cNvPicPr>
          <p:nvPr/>
        </p:nvPicPr>
        <p:blipFill>
          <a:blip r:embed="rId3"/>
          <a:stretch>
            <a:fillRect/>
          </a:stretch>
        </p:blipFill>
        <p:spPr>
          <a:xfrm>
            <a:off x="1050417" y="4589145"/>
            <a:ext cx="377190" cy="377190"/>
          </a:xfrm>
          <a:prstGeom prst="rect">
            <a:avLst/>
          </a:prstGeom>
        </p:spPr>
      </p:pic>
      <p:sp>
        <p:nvSpPr>
          <p:cNvPr id="8" name="Text 5"/>
          <p:cNvSpPr/>
          <p:nvPr/>
        </p:nvSpPr>
        <p:spPr>
          <a:xfrm>
            <a:off x="1737360" y="4434840"/>
            <a:ext cx="438912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Sensor + ilova + xavfsizlik</a:t>
            </a:r>
            <a:endParaRPr lang="en-US" sz="1500" dirty="0"/>
          </a:p>
        </p:txBody>
      </p:sp>
      <p:sp>
        <p:nvSpPr>
          <p:cNvPr id="9" name="Text 6"/>
          <p:cNvSpPr/>
          <p:nvPr/>
        </p:nvSpPr>
        <p:spPr>
          <a:xfrm>
            <a:off x="1737360" y="4864608"/>
            <a:ext cx="4389120" cy="914400"/>
          </a:xfrm>
          <a:prstGeom prst="rect">
            <a:avLst/>
          </a:prstGeom>
          <a:noFill/>
          <a:ln/>
        </p:spPr>
        <p:txBody>
          <a:bodyPr wrap="square" lIns="0" tIns="0" rIns="0" bIns="0" rtlCol="0" anchor="ctr"/>
          <a:lstStyle/>
          <a:p>
            <a:pPr marL="0" indent="0">
              <a:lnSpc>
                <a:spcPct val="125000"/>
              </a:lnSpc>
              <a:buNone/>
            </a:pPr>
            <a:r>
              <a:rPr lang="en-US" sz="1200" dirty="0">
                <a:solidFill>
                  <a:srgbClr val="9FB4C4"/>
                </a:solidFill>
                <a:latin typeface="Calibri" pitchFamily="34" charset="0"/>
                <a:ea typeface="Calibri" pitchFamily="34" charset="-122"/>
                <a:cs typeface="Calibri" pitchFamily="34" charset="-120"/>
              </a:rPr>
              <a:t>Uskunalar, mobil ilova va avtomatik himoya bir tizimda birlashtirilgan.</a:t>
            </a:r>
            <a:endParaRPr lang="en-US" sz="1200" dirty="0"/>
          </a:p>
        </p:txBody>
      </p:sp>
      <p:sp>
        <p:nvSpPr>
          <p:cNvPr id="10" name="Shape 7"/>
          <p:cNvSpPr/>
          <p:nvPr/>
        </p:nvSpPr>
        <p:spPr>
          <a:xfrm>
            <a:off x="9281160" y="2331720"/>
            <a:ext cx="2103120" cy="2103120"/>
          </a:xfrm>
          <a:prstGeom prst="ellipse">
            <a:avLst/>
          </a:prstGeom>
          <a:solidFill>
            <a:srgbClr val="FF7A45"/>
          </a:solidFill>
          <a:ln/>
        </p:spPr>
        <p:txBody>
          <a:bodyPr/>
          <a:lstStyle/>
          <a:p>
            <a:endParaRPr lang="en-UZ"/>
          </a:p>
        </p:txBody>
      </p:sp>
      <p:pic>
        <p:nvPicPr>
          <p:cNvPr id="11" name="Image 1" descr="/home/claude/smarthome/icon_home_0A2E4D.png"/>
          <p:cNvPicPr>
            <a:picLocks noChangeAspect="1"/>
          </p:cNvPicPr>
          <p:nvPr/>
        </p:nvPicPr>
        <p:blipFill>
          <a:blip r:embed="rId4"/>
          <a:stretch>
            <a:fillRect/>
          </a:stretch>
        </p:blipFill>
        <p:spPr>
          <a:xfrm>
            <a:off x="9806940" y="2857500"/>
            <a:ext cx="1051560" cy="10515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2F6F9"/>
        </a:solidFill>
        <a:effectLst/>
      </p:bgPr>
    </p:bg>
    <p:spTree>
      <p:nvGrpSpPr>
        <p:cNvPr id="1" name=""/>
        <p:cNvGrpSpPr/>
        <p:nvPr/>
      </p:nvGrpSpPr>
      <p:grpSpPr>
        <a:xfrm>
          <a:off x="0" y="0"/>
          <a:ext cx="0" cy="0"/>
          <a:chOff x="0" y="0"/>
          <a:chExt cx="0" cy="0"/>
        </a:xfrm>
      </p:grpSpPr>
      <p:sp>
        <p:nvSpPr>
          <p:cNvPr id="2" name="Text 0"/>
          <p:cNvSpPr/>
          <p:nvPr/>
        </p:nvSpPr>
        <p:spPr>
          <a:xfrm>
            <a:off x="640080" y="502920"/>
            <a:ext cx="10881360" cy="731520"/>
          </a:xfrm>
          <a:prstGeom prst="rect">
            <a:avLst/>
          </a:prstGeom>
          <a:noFill/>
          <a:ln/>
        </p:spPr>
        <p:txBody>
          <a:bodyPr wrap="square" lIns="0" tIns="0" rIns="0" bIns="0" rtlCol="0" anchor="ctr"/>
          <a:lstStyle/>
          <a:p>
            <a:pPr marL="0" indent="0">
              <a:buNone/>
            </a:pPr>
            <a:r>
              <a:rPr lang="en-US" sz="3200" b="1" dirty="0">
                <a:solidFill>
                  <a:srgbClr val="16232D"/>
                </a:solidFill>
                <a:latin typeface="Cambria" pitchFamily="34" charset="0"/>
                <a:ea typeface="Cambria" pitchFamily="34" charset="-122"/>
                <a:cs typeface="Cambria" pitchFamily="34" charset="-120"/>
              </a:rPr>
              <a:t>Asosiy imkoniyatlar</a:t>
            </a:r>
            <a:endParaRPr lang="en-US" sz="3200" dirty="0"/>
          </a:p>
        </p:txBody>
      </p:sp>
      <p:sp>
        <p:nvSpPr>
          <p:cNvPr id="3" name="Shape 1"/>
          <p:cNvSpPr/>
          <p:nvPr/>
        </p:nvSpPr>
        <p:spPr>
          <a:xfrm>
            <a:off x="640080" y="1463040"/>
            <a:ext cx="5166360" cy="2286000"/>
          </a:xfrm>
          <a:prstGeom prst="roundRect">
            <a:avLst>
              <a:gd name="adj" fmla="val 5600"/>
            </a:avLst>
          </a:prstGeom>
          <a:solidFill>
            <a:srgbClr val="FFFFFF"/>
          </a:solidFill>
          <a:ln/>
          <a:effectLst>
            <a:outerShdw blurRad="127000" dist="38100" dir="5400000" algn="bl" rotWithShape="0">
              <a:srgbClr val="0A2E4D">
                <a:alpha val="10000"/>
              </a:srgbClr>
            </a:outerShdw>
          </a:effectLst>
        </p:spPr>
        <p:txBody>
          <a:bodyPr/>
          <a:lstStyle/>
          <a:p>
            <a:endParaRPr lang="en-UZ"/>
          </a:p>
        </p:txBody>
      </p:sp>
      <p:sp>
        <p:nvSpPr>
          <p:cNvPr id="4" name="Shape 2"/>
          <p:cNvSpPr/>
          <p:nvPr/>
        </p:nvSpPr>
        <p:spPr>
          <a:xfrm>
            <a:off x="914400" y="1783080"/>
            <a:ext cx="731520" cy="731520"/>
          </a:xfrm>
          <a:prstGeom prst="ellipse">
            <a:avLst/>
          </a:prstGeom>
          <a:solidFill>
            <a:srgbClr val="0A2E4D"/>
          </a:solidFill>
          <a:ln/>
        </p:spPr>
        <p:txBody>
          <a:bodyPr/>
          <a:lstStyle/>
          <a:p>
            <a:endParaRPr lang="en-UZ"/>
          </a:p>
        </p:txBody>
      </p:sp>
      <p:pic>
        <p:nvPicPr>
          <p:cNvPr id="5" name="Image 0" descr="/home/claude/smarthome/icon_chart_FF7A45.png"/>
          <p:cNvPicPr>
            <a:picLocks noChangeAspect="1"/>
          </p:cNvPicPr>
          <p:nvPr/>
        </p:nvPicPr>
        <p:blipFill>
          <a:blip r:embed="rId3"/>
          <a:stretch>
            <a:fillRect/>
          </a:stretch>
        </p:blipFill>
        <p:spPr>
          <a:xfrm>
            <a:off x="1078992" y="1947672"/>
            <a:ext cx="402336" cy="402336"/>
          </a:xfrm>
          <a:prstGeom prst="rect">
            <a:avLst/>
          </a:prstGeom>
        </p:spPr>
      </p:pic>
      <p:sp>
        <p:nvSpPr>
          <p:cNvPr id="6" name="Text 3"/>
          <p:cNvSpPr/>
          <p:nvPr/>
        </p:nvSpPr>
        <p:spPr>
          <a:xfrm>
            <a:off x="1874520" y="1737360"/>
            <a:ext cx="3657600" cy="457200"/>
          </a:xfrm>
          <a:prstGeom prst="rect">
            <a:avLst/>
          </a:prstGeom>
          <a:noFill/>
          <a:ln/>
        </p:spPr>
        <p:txBody>
          <a:bodyPr wrap="square" lIns="0" tIns="0" rIns="0" bIns="0" rtlCol="0" anchor="ctr"/>
          <a:lstStyle/>
          <a:p>
            <a:pPr marL="0" indent="0">
              <a:buNone/>
            </a:pPr>
            <a:r>
              <a:rPr lang="en-US" sz="1550" b="1" dirty="0">
                <a:solidFill>
                  <a:srgbClr val="16232D"/>
                </a:solidFill>
                <a:latin typeface="Calibri" pitchFamily="34" charset="0"/>
                <a:ea typeface="Calibri" pitchFamily="34" charset="-122"/>
                <a:cs typeface="Calibri" pitchFamily="34" charset="-120"/>
              </a:rPr>
              <a:t>Masofadan kuzatish</a:t>
            </a:r>
            <a:endParaRPr lang="en-US" sz="1550" dirty="0"/>
          </a:p>
        </p:txBody>
      </p:sp>
      <p:sp>
        <p:nvSpPr>
          <p:cNvPr id="7" name="Text 4"/>
          <p:cNvSpPr/>
          <p:nvPr/>
        </p:nvSpPr>
        <p:spPr>
          <a:xfrm>
            <a:off x="1874520" y="2240280"/>
            <a:ext cx="3657600" cy="1371600"/>
          </a:xfrm>
          <a:prstGeom prst="rect">
            <a:avLst/>
          </a:prstGeom>
          <a:noFill/>
          <a:ln/>
        </p:spPr>
        <p:txBody>
          <a:bodyPr wrap="square" lIns="0" tIns="0" rIns="0" bIns="0" rtlCol="0" anchor="ctr"/>
          <a:lstStyle/>
          <a:p>
            <a:pPr marL="0" indent="0">
              <a:lnSpc>
                <a:spcPct val="125000"/>
              </a:lnSpc>
              <a:buNone/>
            </a:pPr>
            <a:r>
              <a:rPr lang="en-US" sz="1200" dirty="0">
                <a:solidFill>
                  <a:srgbClr val="5C6B78"/>
                </a:solidFill>
                <a:latin typeface="Calibri" pitchFamily="34" charset="0"/>
                <a:ea typeface="Calibri" pitchFamily="34" charset="-122"/>
                <a:cs typeface="Calibri" pitchFamily="34" charset="-120"/>
              </a:rPr>
              <a:t>Suv va gaz tizimining real vaqtdagi holati istalgan joydan ilova orqali ko'rinadi.</a:t>
            </a:r>
            <a:endParaRPr lang="en-US" sz="1200" dirty="0"/>
          </a:p>
        </p:txBody>
      </p:sp>
      <p:sp>
        <p:nvSpPr>
          <p:cNvPr id="8" name="Shape 5"/>
          <p:cNvSpPr/>
          <p:nvPr/>
        </p:nvSpPr>
        <p:spPr>
          <a:xfrm>
            <a:off x="6126480" y="1463040"/>
            <a:ext cx="5166360" cy="2286000"/>
          </a:xfrm>
          <a:prstGeom prst="roundRect">
            <a:avLst>
              <a:gd name="adj" fmla="val 5600"/>
            </a:avLst>
          </a:prstGeom>
          <a:solidFill>
            <a:srgbClr val="FFFFFF"/>
          </a:solidFill>
          <a:ln/>
          <a:effectLst>
            <a:outerShdw blurRad="127000" dist="38100" dir="5400000" algn="bl" rotWithShape="0">
              <a:srgbClr val="0A2E4D">
                <a:alpha val="10000"/>
              </a:srgbClr>
            </a:outerShdw>
          </a:effectLst>
        </p:spPr>
        <p:txBody>
          <a:bodyPr/>
          <a:lstStyle/>
          <a:p>
            <a:endParaRPr lang="en-UZ"/>
          </a:p>
        </p:txBody>
      </p:sp>
      <p:sp>
        <p:nvSpPr>
          <p:cNvPr id="9" name="Shape 6"/>
          <p:cNvSpPr/>
          <p:nvPr/>
        </p:nvSpPr>
        <p:spPr>
          <a:xfrm>
            <a:off x="6400800" y="1783080"/>
            <a:ext cx="731520" cy="731520"/>
          </a:xfrm>
          <a:prstGeom prst="ellipse">
            <a:avLst/>
          </a:prstGeom>
          <a:solidFill>
            <a:srgbClr val="0A2E4D"/>
          </a:solidFill>
          <a:ln/>
        </p:spPr>
        <p:txBody>
          <a:bodyPr/>
          <a:lstStyle/>
          <a:p>
            <a:endParaRPr lang="en-UZ"/>
          </a:p>
        </p:txBody>
      </p:sp>
      <p:pic>
        <p:nvPicPr>
          <p:cNvPr id="10" name="Image 1" descr="/home/claude/smarthome/icon_bell_FF7A45.png"/>
          <p:cNvPicPr>
            <a:picLocks noChangeAspect="1"/>
          </p:cNvPicPr>
          <p:nvPr/>
        </p:nvPicPr>
        <p:blipFill>
          <a:blip r:embed="rId4"/>
          <a:stretch>
            <a:fillRect/>
          </a:stretch>
        </p:blipFill>
        <p:spPr>
          <a:xfrm>
            <a:off x="6565392" y="1947672"/>
            <a:ext cx="402336" cy="402336"/>
          </a:xfrm>
          <a:prstGeom prst="rect">
            <a:avLst/>
          </a:prstGeom>
        </p:spPr>
      </p:pic>
      <p:sp>
        <p:nvSpPr>
          <p:cNvPr id="11" name="Text 7"/>
          <p:cNvSpPr/>
          <p:nvPr/>
        </p:nvSpPr>
        <p:spPr>
          <a:xfrm>
            <a:off x="7360920" y="1737360"/>
            <a:ext cx="3657600" cy="457200"/>
          </a:xfrm>
          <a:prstGeom prst="rect">
            <a:avLst/>
          </a:prstGeom>
          <a:noFill/>
          <a:ln/>
        </p:spPr>
        <p:txBody>
          <a:bodyPr wrap="square" lIns="0" tIns="0" rIns="0" bIns="0" rtlCol="0" anchor="ctr"/>
          <a:lstStyle/>
          <a:p>
            <a:pPr marL="0" indent="0">
              <a:buNone/>
            </a:pPr>
            <a:r>
              <a:rPr lang="en-US" sz="1550" b="1" dirty="0">
                <a:solidFill>
                  <a:srgbClr val="16232D"/>
                </a:solidFill>
                <a:latin typeface="Calibri" pitchFamily="34" charset="0"/>
                <a:ea typeface="Calibri" pitchFamily="34" charset="-122"/>
                <a:cs typeface="Calibri" pitchFamily="34" charset="-120"/>
              </a:rPr>
              <a:t>Avariya haqida ogohlantirish</a:t>
            </a:r>
            <a:endParaRPr lang="en-US" sz="1550" dirty="0"/>
          </a:p>
        </p:txBody>
      </p:sp>
      <p:sp>
        <p:nvSpPr>
          <p:cNvPr id="12" name="Text 8"/>
          <p:cNvSpPr/>
          <p:nvPr/>
        </p:nvSpPr>
        <p:spPr>
          <a:xfrm>
            <a:off x="7360920" y="2240280"/>
            <a:ext cx="3657600" cy="1371600"/>
          </a:xfrm>
          <a:prstGeom prst="rect">
            <a:avLst/>
          </a:prstGeom>
          <a:noFill/>
          <a:ln/>
        </p:spPr>
        <p:txBody>
          <a:bodyPr wrap="square" lIns="0" tIns="0" rIns="0" bIns="0" rtlCol="0" anchor="ctr"/>
          <a:lstStyle/>
          <a:p>
            <a:pPr marL="0" indent="0">
              <a:lnSpc>
                <a:spcPct val="125000"/>
              </a:lnSpc>
              <a:buNone/>
            </a:pPr>
            <a:r>
              <a:rPr lang="en-US" sz="1200" dirty="0">
                <a:solidFill>
                  <a:srgbClr val="5C6B78"/>
                </a:solidFill>
                <a:latin typeface="Calibri" pitchFamily="34" charset="0"/>
                <a:ea typeface="Calibri" pitchFamily="34" charset="-122"/>
                <a:cs typeface="Calibri" pitchFamily="34" charset="-120"/>
              </a:rPr>
              <a:t>Sizish, bosim o'zgarishi yoki oqim aniqlanganda darhol push-bildirishnoma yuboriladi.</a:t>
            </a:r>
            <a:endParaRPr lang="en-US" sz="1200" dirty="0"/>
          </a:p>
        </p:txBody>
      </p:sp>
      <p:sp>
        <p:nvSpPr>
          <p:cNvPr id="13" name="Shape 9"/>
          <p:cNvSpPr/>
          <p:nvPr/>
        </p:nvSpPr>
        <p:spPr>
          <a:xfrm>
            <a:off x="640080" y="3977640"/>
            <a:ext cx="5166360" cy="2286000"/>
          </a:xfrm>
          <a:prstGeom prst="roundRect">
            <a:avLst>
              <a:gd name="adj" fmla="val 5600"/>
            </a:avLst>
          </a:prstGeom>
          <a:solidFill>
            <a:srgbClr val="FFFFFF"/>
          </a:solidFill>
          <a:ln/>
          <a:effectLst>
            <a:outerShdw blurRad="127000" dist="38100" dir="5400000" algn="bl" rotWithShape="0">
              <a:srgbClr val="0A2E4D">
                <a:alpha val="10000"/>
              </a:srgbClr>
            </a:outerShdw>
          </a:effectLst>
        </p:spPr>
        <p:txBody>
          <a:bodyPr/>
          <a:lstStyle/>
          <a:p>
            <a:endParaRPr lang="en-UZ"/>
          </a:p>
        </p:txBody>
      </p:sp>
      <p:sp>
        <p:nvSpPr>
          <p:cNvPr id="14" name="Shape 10"/>
          <p:cNvSpPr/>
          <p:nvPr/>
        </p:nvSpPr>
        <p:spPr>
          <a:xfrm>
            <a:off x="914400" y="4297680"/>
            <a:ext cx="731520" cy="731520"/>
          </a:xfrm>
          <a:prstGeom prst="ellipse">
            <a:avLst/>
          </a:prstGeom>
          <a:solidFill>
            <a:srgbClr val="0A2E4D"/>
          </a:solidFill>
          <a:ln/>
        </p:spPr>
        <p:txBody>
          <a:bodyPr/>
          <a:lstStyle/>
          <a:p>
            <a:endParaRPr lang="en-UZ"/>
          </a:p>
        </p:txBody>
      </p:sp>
      <p:pic>
        <p:nvPicPr>
          <p:cNvPr id="15" name="Image 2" descr="/home/claude/smarthome/icon_sliders_FF7A45.png"/>
          <p:cNvPicPr>
            <a:picLocks noChangeAspect="1"/>
          </p:cNvPicPr>
          <p:nvPr/>
        </p:nvPicPr>
        <p:blipFill>
          <a:blip r:embed="rId5"/>
          <a:stretch>
            <a:fillRect/>
          </a:stretch>
        </p:blipFill>
        <p:spPr>
          <a:xfrm>
            <a:off x="1078992" y="4462272"/>
            <a:ext cx="402336" cy="402336"/>
          </a:xfrm>
          <a:prstGeom prst="rect">
            <a:avLst/>
          </a:prstGeom>
        </p:spPr>
      </p:pic>
      <p:sp>
        <p:nvSpPr>
          <p:cNvPr id="16" name="Text 11"/>
          <p:cNvSpPr/>
          <p:nvPr/>
        </p:nvSpPr>
        <p:spPr>
          <a:xfrm>
            <a:off x="1874520" y="4251960"/>
            <a:ext cx="3657600" cy="457200"/>
          </a:xfrm>
          <a:prstGeom prst="rect">
            <a:avLst/>
          </a:prstGeom>
          <a:noFill/>
          <a:ln/>
        </p:spPr>
        <p:txBody>
          <a:bodyPr wrap="square" lIns="0" tIns="0" rIns="0" bIns="0" rtlCol="0" anchor="ctr"/>
          <a:lstStyle/>
          <a:p>
            <a:pPr marL="0" indent="0">
              <a:buNone/>
            </a:pPr>
            <a:r>
              <a:rPr lang="en-US" sz="1550" b="1" dirty="0">
                <a:solidFill>
                  <a:srgbClr val="16232D"/>
                </a:solidFill>
                <a:latin typeface="Calibri" pitchFamily="34" charset="0"/>
                <a:ea typeface="Calibri" pitchFamily="34" charset="-122"/>
                <a:cs typeface="Calibri" pitchFamily="34" charset="-120"/>
              </a:rPr>
              <a:t>Masofadan boshqarish</a:t>
            </a:r>
            <a:endParaRPr lang="en-US" sz="1550" dirty="0"/>
          </a:p>
        </p:txBody>
      </p:sp>
      <p:sp>
        <p:nvSpPr>
          <p:cNvPr id="17" name="Text 12"/>
          <p:cNvSpPr/>
          <p:nvPr/>
        </p:nvSpPr>
        <p:spPr>
          <a:xfrm>
            <a:off x="1874520" y="4754880"/>
            <a:ext cx="3657600" cy="1371600"/>
          </a:xfrm>
          <a:prstGeom prst="rect">
            <a:avLst/>
          </a:prstGeom>
          <a:noFill/>
          <a:ln/>
        </p:spPr>
        <p:txBody>
          <a:bodyPr wrap="square" lIns="0" tIns="0" rIns="0" bIns="0" rtlCol="0" anchor="ctr"/>
          <a:lstStyle/>
          <a:p>
            <a:pPr marL="0" indent="0">
              <a:lnSpc>
                <a:spcPct val="125000"/>
              </a:lnSpc>
              <a:buNone/>
            </a:pPr>
            <a:r>
              <a:rPr lang="en-US" sz="1200" dirty="0">
                <a:solidFill>
                  <a:srgbClr val="5C6B78"/>
                </a:solidFill>
                <a:latin typeface="Calibri" pitchFamily="34" charset="0"/>
                <a:ea typeface="Calibri" pitchFamily="34" charset="-122"/>
                <a:cs typeface="Calibri" pitchFamily="34" charset="-120"/>
              </a:rPr>
              <a:t>Foydalanuvchi ilova orqali suv yoki gaz ta'minotini yopish yoki qayta ochish imkoniga ega.</a:t>
            </a:r>
            <a:endParaRPr lang="en-US" sz="1200" dirty="0"/>
          </a:p>
        </p:txBody>
      </p:sp>
      <p:sp>
        <p:nvSpPr>
          <p:cNvPr id="18" name="Shape 13"/>
          <p:cNvSpPr/>
          <p:nvPr/>
        </p:nvSpPr>
        <p:spPr>
          <a:xfrm>
            <a:off x="6126480" y="3977640"/>
            <a:ext cx="5166360" cy="2286000"/>
          </a:xfrm>
          <a:prstGeom prst="roundRect">
            <a:avLst>
              <a:gd name="adj" fmla="val 5600"/>
            </a:avLst>
          </a:prstGeom>
          <a:solidFill>
            <a:srgbClr val="FFFFFF"/>
          </a:solidFill>
          <a:ln/>
          <a:effectLst>
            <a:outerShdw blurRad="127000" dist="38100" dir="5400000" algn="bl" rotWithShape="0">
              <a:srgbClr val="0A2E4D">
                <a:alpha val="10000"/>
              </a:srgbClr>
            </a:outerShdw>
          </a:effectLst>
        </p:spPr>
        <p:txBody>
          <a:bodyPr/>
          <a:lstStyle/>
          <a:p>
            <a:endParaRPr lang="en-UZ"/>
          </a:p>
        </p:txBody>
      </p:sp>
      <p:sp>
        <p:nvSpPr>
          <p:cNvPr id="19" name="Shape 14"/>
          <p:cNvSpPr/>
          <p:nvPr/>
        </p:nvSpPr>
        <p:spPr>
          <a:xfrm>
            <a:off x="6400800" y="4297680"/>
            <a:ext cx="731520" cy="731520"/>
          </a:xfrm>
          <a:prstGeom prst="ellipse">
            <a:avLst/>
          </a:prstGeom>
          <a:solidFill>
            <a:srgbClr val="0A2E4D"/>
          </a:solidFill>
          <a:ln/>
        </p:spPr>
        <p:txBody>
          <a:bodyPr/>
          <a:lstStyle/>
          <a:p>
            <a:endParaRPr lang="en-UZ"/>
          </a:p>
        </p:txBody>
      </p:sp>
      <p:pic>
        <p:nvPicPr>
          <p:cNvPr id="20" name="Image 3" descr="/home/claude/smarthome/icon_clock_FF7A45.png"/>
          <p:cNvPicPr>
            <a:picLocks noChangeAspect="1"/>
          </p:cNvPicPr>
          <p:nvPr/>
        </p:nvPicPr>
        <p:blipFill>
          <a:blip r:embed="rId6"/>
          <a:stretch>
            <a:fillRect/>
          </a:stretch>
        </p:blipFill>
        <p:spPr>
          <a:xfrm>
            <a:off x="6565392" y="4462272"/>
            <a:ext cx="402336" cy="402336"/>
          </a:xfrm>
          <a:prstGeom prst="rect">
            <a:avLst/>
          </a:prstGeom>
        </p:spPr>
      </p:pic>
      <p:sp>
        <p:nvSpPr>
          <p:cNvPr id="21" name="Text 15"/>
          <p:cNvSpPr/>
          <p:nvPr/>
        </p:nvSpPr>
        <p:spPr>
          <a:xfrm>
            <a:off x="7360920" y="4251960"/>
            <a:ext cx="3657600" cy="457200"/>
          </a:xfrm>
          <a:prstGeom prst="rect">
            <a:avLst/>
          </a:prstGeom>
          <a:noFill/>
          <a:ln/>
        </p:spPr>
        <p:txBody>
          <a:bodyPr wrap="square" lIns="0" tIns="0" rIns="0" bIns="0" rtlCol="0" anchor="ctr"/>
          <a:lstStyle/>
          <a:p>
            <a:pPr marL="0" indent="0">
              <a:buNone/>
            </a:pPr>
            <a:r>
              <a:rPr lang="en-US" sz="1550" b="1" dirty="0">
                <a:solidFill>
                  <a:srgbClr val="16232D"/>
                </a:solidFill>
                <a:latin typeface="Calibri" pitchFamily="34" charset="0"/>
                <a:ea typeface="Calibri" pitchFamily="34" charset="-122"/>
                <a:cs typeface="Calibri" pitchFamily="34" charset="-120"/>
              </a:rPr>
              <a:t>24/7 uzluksiz ishlash</a:t>
            </a:r>
            <a:endParaRPr lang="en-US" sz="1550" dirty="0"/>
          </a:p>
        </p:txBody>
      </p:sp>
      <p:sp>
        <p:nvSpPr>
          <p:cNvPr id="22" name="Text 16"/>
          <p:cNvSpPr/>
          <p:nvPr/>
        </p:nvSpPr>
        <p:spPr>
          <a:xfrm>
            <a:off x="7360920" y="4754880"/>
            <a:ext cx="3657600" cy="1371600"/>
          </a:xfrm>
          <a:prstGeom prst="rect">
            <a:avLst/>
          </a:prstGeom>
          <a:noFill/>
          <a:ln/>
        </p:spPr>
        <p:txBody>
          <a:bodyPr wrap="square" lIns="0" tIns="0" rIns="0" bIns="0" rtlCol="0" anchor="ctr"/>
          <a:lstStyle/>
          <a:p>
            <a:pPr marL="0" indent="0">
              <a:lnSpc>
                <a:spcPct val="125000"/>
              </a:lnSpc>
              <a:buNone/>
            </a:pPr>
            <a:r>
              <a:rPr lang="en-US" sz="1200" dirty="0">
                <a:solidFill>
                  <a:srgbClr val="5C6B78"/>
                </a:solidFill>
                <a:latin typeface="Calibri" pitchFamily="34" charset="0"/>
                <a:ea typeface="Calibri" pitchFamily="34" charset="-122"/>
                <a:cs typeface="Calibri" pitchFamily="34" charset="-120"/>
              </a:rPr>
              <a:t>Tizim kecha-yu kunduz to'xtovsiz kuzatib, har qanday holatga zudlik bilan javob beradi.</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2E4D"/>
        </a:solidFill>
        <a:effectLst/>
      </p:bgPr>
    </p:bg>
    <p:spTree>
      <p:nvGrpSpPr>
        <p:cNvPr id="1" name=""/>
        <p:cNvGrpSpPr/>
        <p:nvPr/>
      </p:nvGrpSpPr>
      <p:grpSpPr>
        <a:xfrm>
          <a:off x="0" y="0"/>
          <a:ext cx="0" cy="0"/>
          <a:chOff x="0" y="0"/>
          <a:chExt cx="0" cy="0"/>
        </a:xfrm>
      </p:grpSpPr>
      <p:sp>
        <p:nvSpPr>
          <p:cNvPr id="2" name="Text 0"/>
          <p:cNvSpPr/>
          <p:nvPr/>
        </p:nvSpPr>
        <p:spPr>
          <a:xfrm>
            <a:off x="640080" y="548640"/>
            <a:ext cx="10881360" cy="73152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Tizim qanday ishlaydi</a:t>
            </a:r>
            <a:endParaRPr lang="en-US" sz="3200" dirty="0"/>
          </a:p>
        </p:txBody>
      </p:sp>
      <p:sp>
        <p:nvSpPr>
          <p:cNvPr id="3" name="Shape 1"/>
          <p:cNvSpPr/>
          <p:nvPr/>
        </p:nvSpPr>
        <p:spPr>
          <a:xfrm>
            <a:off x="640080" y="2194560"/>
            <a:ext cx="2514600" cy="3291840"/>
          </a:xfrm>
          <a:prstGeom prst="roundRect">
            <a:avLst>
              <a:gd name="adj" fmla="val 5091"/>
            </a:avLst>
          </a:prstGeom>
          <a:solidFill>
            <a:srgbClr val="154A6E"/>
          </a:solidFill>
          <a:ln/>
        </p:spPr>
        <p:txBody>
          <a:bodyPr/>
          <a:lstStyle/>
          <a:p>
            <a:endParaRPr lang="en-UZ"/>
          </a:p>
        </p:txBody>
      </p:sp>
      <p:sp>
        <p:nvSpPr>
          <p:cNvPr id="4" name="Text 2"/>
          <p:cNvSpPr/>
          <p:nvPr/>
        </p:nvSpPr>
        <p:spPr>
          <a:xfrm>
            <a:off x="868680" y="2423160"/>
            <a:ext cx="1828800" cy="640080"/>
          </a:xfrm>
          <a:prstGeom prst="rect">
            <a:avLst/>
          </a:prstGeom>
          <a:noFill/>
          <a:ln/>
        </p:spPr>
        <p:txBody>
          <a:bodyPr wrap="square" lIns="0" tIns="0" rIns="0" bIns="0" rtlCol="0" anchor="ctr"/>
          <a:lstStyle/>
          <a:p>
            <a:pPr marL="0" indent="0">
              <a:buNone/>
            </a:pPr>
            <a:r>
              <a:rPr lang="en-US" sz="3000" b="1" dirty="0">
                <a:solidFill>
                  <a:srgbClr val="FF7A45"/>
                </a:solidFill>
                <a:latin typeface="Cambria" pitchFamily="34" charset="0"/>
                <a:ea typeface="Cambria" pitchFamily="34" charset="-122"/>
                <a:cs typeface="Cambria" pitchFamily="34" charset="-120"/>
              </a:rPr>
              <a:t>01</a:t>
            </a:r>
            <a:endParaRPr lang="en-US" sz="3000" dirty="0"/>
          </a:p>
        </p:txBody>
      </p:sp>
      <p:sp>
        <p:nvSpPr>
          <p:cNvPr id="5" name="Text 3"/>
          <p:cNvSpPr/>
          <p:nvPr/>
        </p:nvSpPr>
        <p:spPr>
          <a:xfrm>
            <a:off x="868680" y="3200400"/>
            <a:ext cx="2057400" cy="594360"/>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Sensorlar o'rnatiladi</a:t>
            </a:r>
            <a:endParaRPr lang="en-US" sz="1450" dirty="0"/>
          </a:p>
        </p:txBody>
      </p:sp>
      <p:sp>
        <p:nvSpPr>
          <p:cNvPr id="6" name="Text 4"/>
          <p:cNvSpPr/>
          <p:nvPr/>
        </p:nvSpPr>
        <p:spPr>
          <a:xfrm>
            <a:off x="868680" y="3794760"/>
            <a:ext cx="2057400" cy="1554480"/>
          </a:xfrm>
          <a:prstGeom prst="rect">
            <a:avLst/>
          </a:prstGeom>
          <a:noFill/>
          <a:ln/>
        </p:spPr>
        <p:txBody>
          <a:bodyPr wrap="square" lIns="0" tIns="0" rIns="0" bIns="0" rtlCol="0" anchor="ctr"/>
          <a:lstStyle/>
          <a:p>
            <a:pPr marL="0" indent="0">
              <a:lnSpc>
                <a:spcPct val="125000"/>
              </a:lnSpc>
              <a:buNone/>
            </a:pPr>
            <a:r>
              <a:rPr lang="en-US" sz="1150" dirty="0">
                <a:solidFill>
                  <a:srgbClr val="9FB4C4"/>
                </a:solidFill>
                <a:latin typeface="Calibri" pitchFamily="34" charset="0"/>
                <a:ea typeface="Calibri" pitchFamily="34" charset="-122"/>
                <a:cs typeface="Calibri" pitchFamily="34" charset="-120"/>
              </a:rPr>
              <a:t>Suv va gaz quvurlariga maxsus datchiklar ulanadi.</a:t>
            </a:r>
            <a:endParaRPr lang="en-US" sz="1150" dirty="0"/>
          </a:p>
        </p:txBody>
      </p:sp>
      <p:sp>
        <p:nvSpPr>
          <p:cNvPr id="7" name="Text 5"/>
          <p:cNvSpPr/>
          <p:nvPr/>
        </p:nvSpPr>
        <p:spPr>
          <a:xfrm>
            <a:off x="3172968" y="3474720"/>
            <a:ext cx="237744" cy="457200"/>
          </a:xfrm>
          <a:prstGeom prst="rect">
            <a:avLst/>
          </a:prstGeom>
          <a:noFill/>
          <a:ln/>
        </p:spPr>
        <p:txBody>
          <a:bodyPr wrap="square" lIns="0" tIns="0" rIns="0" bIns="0" rtlCol="0" anchor="ctr"/>
          <a:lstStyle/>
          <a:p>
            <a:pPr marL="0" indent="0" algn="ctr">
              <a:buNone/>
            </a:pPr>
            <a:r>
              <a:rPr lang="en-US" sz="1800" b="1" dirty="0">
                <a:solidFill>
                  <a:srgbClr val="FF7A45"/>
                </a:solidFill>
                <a:latin typeface="Calibri" pitchFamily="34" charset="0"/>
                <a:ea typeface="Calibri" pitchFamily="34" charset="-122"/>
                <a:cs typeface="Calibri" pitchFamily="34" charset="-120"/>
              </a:rPr>
              <a:t>→</a:t>
            </a:r>
            <a:endParaRPr lang="en-US" sz="1800" dirty="0"/>
          </a:p>
        </p:txBody>
      </p:sp>
      <p:sp>
        <p:nvSpPr>
          <p:cNvPr id="8" name="Shape 6"/>
          <p:cNvSpPr/>
          <p:nvPr/>
        </p:nvSpPr>
        <p:spPr>
          <a:xfrm>
            <a:off x="3410712" y="2194560"/>
            <a:ext cx="2514600" cy="3291840"/>
          </a:xfrm>
          <a:prstGeom prst="roundRect">
            <a:avLst>
              <a:gd name="adj" fmla="val 5091"/>
            </a:avLst>
          </a:prstGeom>
          <a:solidFill>
            <a:srgbClr val="154A6E"/>
          </a:solidFill>
          <a:ln/>
        </p:spPr>
        <p:txBody>
          <a:bodyPr/>
          <a:lstStyle/>
          <a:p>
            <a:endParaRPr lang="en-UZ"/>
          </a:p>
        </p:txBody>
      </p:sp>
      <p:sp>
        <p:nvSpPr>
          <p:cNvPr id="9" name="Text 7"/>
          <p:cNvSpPr/>
          <p:nvPr/>
        </p:nvSpPr>
        <p:spPr>
          <a:xfrm>
            <a:off x="3639312" y="2423160"/>
            <a:ext cx="1828800" cy="640080"/>
          </a:xfrm>
          <a:prstGeom prst="rect">
            <a:avLst/>
          </a:prstGeom>
          <a:noFill/>
          <a:ln/>
        </p:spPr>
        <p:txBody>
          <a:bodyPr wrap="square" lIns="0" tIns="0" rIns="0" bIns="0" rtlCol="0" anchor="ctr"/>
          <a:lstStyle/>
          <a:p>
            <a:pPr marL="0" indent="0">
              <a:buNone/>
            </a:pPr>
            <a:r>
              <a:rPr lang="en-US" sz="3000" b="1" dirty="0">
                <a:solidFill>
                  <a:srgbClr val="FF7A45"/>
                </a:solidFill>
                <a:latin typeface="Cambria" pitchFamily="34" charset="0"/>
                <a:ea typeface="Cambria" pitchFamily="34" charset="-122"/>
                <a:cs typeface="Cambria" pitchFamily="34" charset="-120"/>
              </a:rPr>
              <a:t>02</a:t>
            </a:r>
            <a:endParaRPr lang="en-US" sz="3000" dirty="0"/>
          </a:p>
        </p:txBody>
      </p:sp>
      <p:sp>
        <p:nvSpPr>
          <p:cNvPr id="10" name="Text 8"/>
          <p:cNvSpPr/>
          <p:nvPr/>
        </p:nvSpPr>
        <p:spPr>
          <a:xfrm>
            <a:off x="3639312" y="3200400"/>
            <a:ext cx="2057400" cy="594360"/>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Holat kuzatiladi</a:t>
            </a:r>
            <a:endParaRPr lang="en-US" sz="1450" dirty="0"/>
          </a:p>
        </p:txBody>
      </p:sp>
      <p:sp>
        <p:nvSpPr>
          <p:cNvPr id="11" name="Text 9"/>
          <p:cNvSpPr/>
          <p:nvPr/>
        </p:nvSpPr>
        <p:spPr>
          <a:xfrm>
            <a:off x="3639312" y="3794760"/>
            <a:ext cx="2057400" cy="1554480"/>
          </a:xfrm>
          <a:prstGeom prst="rect">
            <a:avLst/>
          </a:prstGeom>
          <a:noFill/>
          <a:ln/>
        </p:spPr>
        <p:txBody>
          <a:bodyPr wrap="square" lIns="0" tIns="0" rIns="0" bIns="0" rtlCol="0" anchor="ctr"/>
          <a:lstStyle/>
          <a:p>
            <a:pPr marL="0" indent="0">
              <a:lnSpc>
                <a:spcPct val="125000"/>
              </a:lnSpc>
              <a:buNone/>
            </a:pPr>
            <a:r>
              <a:rPr lang="en-US" sz="1150" dirty="0">
                <a:solidFill>
                  <a:srgbClr val="9FB4C4"/>
                </a:solidFill>
                <a:latin typeface="Calibri" pitchFamily="34" charset="0"/>
                <a:ea typeface="Calibri" pitchFamily="34" charset="-122"/>
                <a:cs typeface="Calibri" pitchFamily="34" charset="-120"/>
              </a:rPr>
              <a:t>Tizim bosim, oqim va sizishni doimiy tahlil qiladi.</a:t>
            </a:r>
            <a:endParaRPr lang="en-US" sz="1150" dirty="0"/>
          </a:p>
        </p:txBody>
      </p:sp>
      <p:sp>
        <p:nvSpPr>
          <p:cNvPr id="12" name="Text 10"/>
          <p:cNvSpPr/>
          <p:nvPr/>
        </p:nvSpPr>
        <p:spPr>
          <a:xfrm>
            <a:off x="5943600" y="3474720"/>
            <a:ext cx="237744" cy="457200"/>
          </a:xfrm>
          <a:prstGeom prst="rect">
            <a:avLst/>
          </a:prstGeom>
          <a:noFill/>
          <a:ln/>
        </p:spPr>
        <p:txBody>
          <a:bodyPr wrap="square" lIns="0" tIns="0" rIns="0" bIns="0" rtlCol="0" anchor="ctr"/>
          <a:lstStyle/>
          <a:p>
            <a:pPr marL="0" indent="0" algn="ctr">
              <a:buNone/>
            </a:pPr>
            <a:r>
              <a:rPr lang="en-US" sz="1800" b="1" dirty="0">
                <a:solidFill>
                  <a:srgbClr val="FF7A45"/>
                </a:solidFill>
                <a:latin typeface="Calibri" pitchFamily="34" charset="0"/>
                <a:ea typeface="Calibri" pitchFamily="34" charset="-122"/>
                <a:cs typeface="Calibri" pitchFamily="34" charset="-120"/>
              </a:rPr>
              <a:t>→</a:t>
            </a:r>
            <a:endParaRPr lang="en-US" sz="1800" dirty="0"/>
          </a:p>
        </p:txBody>
      </p:sp>
      <p:sp>
        <p:nvSpPr>
          <p:cNvPr id="13" name="Shape 11"/>
          <p:cNvSpPr/>
          <p:nvPr/>
        </p:nvSpPr>
        <p:spPr>
          <a:xfrm>
            <a:off x="6181344" y="2194560"/>
            <a:ext cx="2514600" cy="3291840"/>
          </a:xfrm>
          <a:prstGeom prst="roundRect">
            <a:avLst>
              <a:gd name="adj" fmla="val 5091"/>
            </a:avLst>
          </a:prstGeom>
          <a:solidFill>
            <a:srgbClr val="154A6E"/>
          </a:solidFill>
          <a:ln/>
        </p:spPr>
        <p:txBody>
          <a:bodyPr/>
          <a:lstStyle/>
          <a:p>
            <a:endParaRPr lang="en-UZ"/>
          </a:p>
        </p:txBody>
      </p:sp>
      <p:sp>
        <p:nvSpPr>
          <p:cNvPr id="14" name="Text 12"/>
          <p:cNvSpPr/>
          <p:nvPr/>
        </p:nvSpPr>
        <p:spPr>
          <a:xfrm>
            <a:off x="6409944" y="2423160"/>
            <a:ext cx="1828800" cy="640080"/>
          </a:xfrm>
          <a:prstGeom prst="rect">
            <a:avLst/>
          </a:prstGeom>
          <a:noFill/>
          <a:ln/>
        </p:spPr>
        <p:txBody>
          <a:bodyPr wrap="square" lIns="0" tIns="0" rIns="0" bIns="0" rtlCol="0" anchor="ctr"/>
          <a:lstStyle/>
          <a:p>
            <a:pPr marL="0" indent="0">
              <a:buNone/>
            </a:pPr>
            <a:r>
              <a:rPr lang="en-US" sz="3000" b="1" dirty="0">
                <a:solidFill>
                  <a:srgbClr val="FF7A45"/>
                </a:solidFill>
                <a:latin typeface="Cambria" pitchFamily="34" charset="0"/>
                <a:ea typeface="Cambria" pitchFamily="34" charset="-122"/>
                <a:cs typeface="Cambria" pitchFamily="34" charset="-120"/>
              </a:rPr>
              <a:t>03</a:t>
            </a:r>
            <a:endParaRPr lang="en-US" sz="3000" dirty="0"/>
          </a:p>
        </p:txBody>
      </p:sp>
      <p:sp>
        <p:nvSpPr>
          <p:cNvPr id="15" name="Text 13"/>
          <p:cNvSpPr/>
          <p:nvPr/>
        </p:nvSpPr>
        <p:spPr>
          <a:xfrm>
            <a:off x="6409944" y="3200400"/>
            <a:ext cx="2057400" cy="594360"/>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Xavf aniqlansa, ogohlantiradi</a:t>
            </a:r>
            <a:endParaRPr lang="en-US" sz="1450" dirty="0"/>
          </a:p>
        </p:txBody>
      </p:sp>
      <p:sp>
        <p:nvSpPr>
          <p:cNvPr id="16" name="Text 14"/>
          <p:cNvSpPr/>
          <p:nvPr/>
        </p:nvSpPr>
        <p:spPr>
          <a:xfrm>
            <a:off x="6409944" y="3794760"/>
            <a:ext cx="2057400" cy="1554480"/>
          </a:xfrm>
          <a:prstGeom prst="rect">
            <a:avLst/>
          </a:prstGeom>
          <a:noFill/>
          <a:ln/>
        </p:spPr>
        <p:txBody>
          <a:bodyPr wrap="square" lIns="0" tIns="0" rIns="0" bIns="0" rtlCol="0" anchor="ctr"/>
          <a:lstStyle/>
          <a:p>
            <a:pPr marL="0" indent="0">
              <a:lnSpc>
                <a:spcPct val="125000"/>
              </a:lnSpc>
              <a:buNone/>
            </a:pPr>
            <a:r>
              <a:rPr lang="en-US" sz="1150" dirty="0">
                <a:solidFill>
                  <a:srgbClr val="9FB4C4"/>
                </a:solidFill>
                <a:latin typeface="Calibri" pitchFamily="34" charset="0"/>
                <a:ea typeface="Calibri" pitchFamily="34" charset="-122"/>
                <a:cs typeface="Calibri" pitchFamily="34" charset="-120"/>
              </a:rPr>
              <a:t>Ilovaga zudlik bilan bildirishnoma yuboriladi.</a:t>
            </a:r>
            <a:endParaRPr lang="en-US" sz="1150" dirty="0"/>
          </a:p>
        </p:txBody>
      </p:sp>
      <p:sp>
        <p:nvSpPr>
          <p:cNvPr id="17" name="Text 15"/>
          <p:cNvSpPr/>
          <p:nvPr/>
        </p:nvSpPr>
        <p:spPr>
          <a:xfrm>
            <a:off x="8714232" y="3474720"/>
            <a:ext cx="237744" cy="457200"/>
          </a:xfrm>
          <a:prstGeom prst="rect">
            <a:avLst/>
          </a:prstGeom>
          <a:noFill/>
          <a:ln/>
        </p:spPr>
        <p:txBody>
          <a:bodyPr wrap="square" lIns="0" tIns="0" rIns="0" bIns="0" rtlCol="0" anchor="ctr"/>
          <a:lstStyle/>
          <a:p>
            <a:pPr marL="0" indent="0" algn="ctr">
              <a:buNone/>
            </a:pPr>
            <a:r>
              <a:rPr lang="en-US" sz="1800" b="1" dirty="0">
                <a:solidFill>
                  <a:srgbClr val="FF7A45"/>
                </a:solidFill>
                <a:latin typeface="Calibri" pitchFamily="34" charset="0"/>
                <a:ea typeface="Calibri" pitchFamily="34" charset="-122"/>
                <a:cs typeface="Calibri" pitchFamily="34" charset="-120"/>
              </a:rPr>
              <a:t>→</a:t>
            </a:r>
            <a:endParaRPr lang="en-US" sz="1800" dirty="0"/>
          </a:p>
        </p:txBody>
      </p:sp>
      <p:sp>
        <p:nvSpPr>
          <p:cNvPr id="18" name="Shape 16"/>
          <p:cNvSpPr/>
          <p:nvPr/>
        </p:nvSpPr>
        <p:spPr>
          <a:xfrm>
            <a:off x="8951976" y="2194560"/>
            <a:ext cx="2514600" cy="3291840"/>
          </a:xfrm>
          <a:prstGeom prst="roundRect">
            <a:avLst>
              <a:gd name="adj" fmla="val 5091"/>
            </a:avLst>
          </a:prstGeom>
          <a:solidFill>
            <a:srgbClr val="154A6E"/>
          </a:solidFill>
          <a:ln/>
        </p:spPr>
        <p:txBody>
          <a:bodyPr/>
          <a:lstStyle/>
          <a:p>
            <a:endParaRPr lang="en-UZ"/>
          </a:p>
        </p:txBody>
      </p:sp>
      <p:sp>
        <p:nvSpPr>
          <p:cNvPr id="19" name="Text 17"/>
          <p:cNvSpPr/>
          <p:nvPr/>
        </p:nvSpPr>
        <p:spPr>
          <a:xfrm>
            <a:off x="9180576" y="2423160"/>
            <a:ext cx="1828800" cy="640080"/>
          </a:xfrm>
          <a:prstGeom prst="rect">
            <a:avLst/>
          </a:prstGeom>
          <a:noFill/>
          <a:ln/>
        </p:spPr>
        <p:txBody>
          <a:bodyPr wrap="square" lIns="0" tIns="0" rIns="0" bIns="0" rtlCol="0" anchor="ctr"/>
          <a:lstStyle/>
          <a:p>
            <a:pPr marL="0" indent="0">
              <a:buNone/>
            </a:pPr>
            <a:r>
              <a:rPr lang="en-US" sz="3000" b="1" dirty="0">
                <a:solidFill>
                  <a:srgbClr val="FF7A45"/>
                </a:solidFill>
                <a:latin typeface="Cambria" pitchFamily="34" charset="0"/>
                <a:ea typeface="Cambria" pitchFamily="34" charset="-122"/>
                <a:cs typeface="Cambria" pitchFamily="34" charset="-120"/>
              </a:rPr>
              <a:t>04</a:t>
            </a:r>
            <a:endParaRPr lang="en-US" sz="3000" dirty="0"/>
          </a:p>
        </p:txBody>
      </p:sp>
      <p:sp>
        <p:nvSpPr>
          <p:cNvPr id="20" name="Text 18"/>
          <p:cNvSpPr/>
          <p:nvPr/>
        </p:nvSpPr>
        <p:spPr>
          <a:xfrm>
            <a:off x="9180576" y="3200400"/>
            <a:ext cx="2057400" cy="594360"/>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Avtomatik yoki qo'lda boshqarish</a:t>
            </a:r>
            <a:endParaRPr lang="en-US" sz="1450" dirty="0"/>
          </a:p>
        </p:txBody>
      </p:sp>
      <p:sp>
        <p:nvSpPr>
          <p:cNvPr id="21" name="Text 19"/>
          <p:cNvSpPr/>
          <p:nvPr/>
        </p:nvSpPr>
        <p:spPr>
          <a:xfrm>
            <a:off x="9180576" y="3794760"/>
            <a:ext cx="2057400" cy="1554480"/>
          </a:xfrm>
          <a:prstGeom prst="rect">
            <a:avLst/>
          </a:prstGeom>
          <a:noFill/>
          <a:ln/>
        </p:spPr>
        <p:txBody>
          <a:bodyPr wrap="square" lIns="0" tIns="0" rIns="0" bIns="0" rtlCol="0" anchor="ctr"/>
          <a:lstStyle/>
          <a:p>
            <a:pPr marL="0" indent="0">
              <a:lnSpc>
                <a:spcPct val="125000"/>
              </a:lnSpc>
              <a:buNone/>
            </a:pPr>
            <a:r>
              <a:rPr lang="en-US" sz="1150" dirty="0">
                <a:solidFill>
                  <a:srgbClr val="9FB4C4"/>
                </a:solidFill>
                <a:latin typeface="Calibri" pitchFamily="34" charset="0"/>
                <a:ea typeface="Calibri" pitchFamily="34" charset="-122"/>
                <a:cs typeface="Calibri" pitchFamily="34" charset="-120"/>
              </a:rPr>
              <a:t>Ta'minot avtomatik yopiladi yoki ilova orqali boshqariladi.</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2F6F9"/>
        </a:solidFill>
        <a:effectLst/>
      </p:bgPr>
    </p:bg>
    <p:spTree>
      <p:nvGrpSpPr>
        <p:cNvPr id="1" name=""/>
        <p:cNvGrpSpPr/>
        <p:nvPr/>
      </p:nvGrpSpPr>
      <p:grpSpPr>
        <a:xfrm>
          <a:off x="0" y="0"/>
          <a:ext cx="0" cy="0"/>
          <a:chOff x="0" y="0"/>
          <a:chExt cx="0" cy="0"/>
        </a:xfrm>
      </p:grpSpPr>
      <p:sp>
        <p:nvSpPr>
          <p:cNvPr id="2" name="Text 0"/>
          <p:cNvSpPr/>
          <p:nvPr/>
        </p:nvSpPr>
        <p:spPr>
          <a:xfrm>
            <a:off x="640080" y="502920"/>
            <a:ext cx="10881360" cy="731520"/>
          </a:xfrm>
          <a:prstGeom prst="rect">
            <a:avLst/>
          </a:prstGeom>
          <a:noFill/>
          <a:ln/>
        </p:spPr>
        <p:txBody>
          <a:bodyPr wrap="square" lIns="0" tIns="0" rIns="0" bIns="0" rtlCol="0" anchor="ctr"/>
          <a:lstStyle/>
          <a:p>
            <a:pPr marL="0" indent="0">
              <a:buNone/>
            </a:pPr>
            <a:r>
              <a:rPr lang="en-US" sz="3200" b="1" dirty="0">
                <a:solidFill>
                  <a:srgbClr val="16232D"/>
                </a:solidFill>
                <a:latin typeface="Cambria" pitchFamily="34" charset="0"/>
                <a:ea typeface="Cambria" pitchFamily="34" charset="-122"/>
                <a:cs typeface="Cambria" pitchFamily="34" charset="-120"/>
              </a:rPr>
              <a:t>Mobil ilova imkoniyatlari</a:t>
            </a:r>
            <a:endParaRPr lang="en-US" sz="3200" dirty="0"/>
          </a:p>
        </p:txBody>
      </p:sp>
      <p:sp>
        <p:nvSpPr>
          <p:cNvPr id="3" name="Shape 1"/>
          <p:cNvSpPr/>
          <p:nvPr/>
        </p:nvSpPr>
        <p:spPr>
          <a:xfrm>
            <a:off x="640080" y="1463040"/>
            <a:ext cx="5166360" cy="2286000"/>
          </a:xfrm>
          <a:prstGeom prst="roundRect">
            <a:avLst>
              <a:gd name="adj" fmla="val 5600"/>
            </a:avLst>
          </a:prstGeom>
          <a:solidFill>
            <a:srgbClr val="FFFFFF"/>
          </a:solidFill>
          <a:ln/>
          <a:effectLst>
            <a:outerShdw blurRad="127000" dist="38100" dir="5400000" algn="bl" rotWithShape="0">
              <a:srgbClr val="0A2E4D">
                <a:alpha val="10000"/>
              </a:srgbClr>
            </a:outerShdw>
          </a:effectLst>
        </p:spPr>
        <p:txBody>
          <a:bodyPr/>
          <a:lstStyle/>
          <a:p>
            <a:endParaRPr lang="en-UZ"/>
          </a:p>
        </p:txBody>
      </p:sp>
      <p:sp>
        <p:nvSpPr>
          <p:cNvPr id="4" name="Shape 2"/>
          <p:cNvSpPr/>
          <p:nvPr/>
        </p:nvSpPr>
        <p:spPr>
          <a:xfrm>
            <a:off x="914400" y="1783080"/>
            <a:ext cx="777240" cy="777240"/>
          </a:xfrm>
          <a:prstGeom prst="ellipse">
            <a:avLst/>
          </a:prstGeom>
          <a:solidFill>
            <a:srgbClr val="0A2E4D"/>
          </a:solidFill>
          <a:ln/>
        </p:spPr>
        <p:txBody>
          <a:bodyPr/>
          <a:lstStyle/>
          <a:p>
            <a:endParaRPr lang="en-UZ"/>
          </a:p>
        </p:txBody>
      </p:sp>
      <p:pic>
        <p:nvPicPr>
          <p:cNvPr id="5" name="Image 0" descr="/home/claude/smarthome/icon_wifi_FF7A45.png"/>
          <p:cNvPicPr>
            <a:picLocks noChangeAspect="1"/>
          </p:cNvPicPr>
          <p:nvPr/>
        </p:nvPicPr>
        <p:blipFill>
          <a:blip r:embed="rId3"/>
          <a:stretch>
            <a:fillRect/>
          </a:stretch>
        </p:blipFill>
        <p:spPr>
          <a:xfrm>
            <a:off x="1089279" y="1957959"/>
            <a:ext cx="427482" cy="427482"/>
          </a:xfrm>
          <a:prstGeom prst="rect">
            <a:avLst/>
          </a:prstGeom>
        </p:spPr>
      </p:pic>
      <p:sp>
        <p:nvSpPr>
          <p:cNvPr id="6" name="Text 3"/>
          <p:cNvSpPr/>
          <p:nvPr/>
        </p:nvSpPr>
        <p:spPr>
          <a:xfrm>
            <a:off x="1920240" y="1874520"/>
            <a:ext cx="3611880" cy="594360"/>
          </a:xfrm>
          <a:prstGeom prst="rect">
            <a:avLst/>
          </a:prstGeom>
          <a:noFill/>
          <a:ln/>
        </p:spPr>
        <p:txBody>
          <a:bodyPr wrap="square" lIns="0" tIns="0" rIns="0" bIns="0" rtlCol="0" anchor="ctr"/>
          <a:lstStyle/>
          <a:p>
            <a:pPr marL="0" indent="0">
              <a:buNone/>
            </a:pPr>
            <a:r>
              <a:rPr lang="en-US" sz="1450" b="1" dirty="0">
                <a:solidFill>
                  <a:srgbClr val="16232D"/>
                </a:solidFill>
                <a:latin typeface="Calibri" pitchFamily="34" charset="0"/>
                <a:ea typeface="Calibri" pitchFamily="34" charset="-122"/>
                <a:cs typeface="Calibri" pitchFamily="34" charset="-120"/>
              </a:rPr>
              <a:t>Yagona boshqaruv paneli</a:t>
            </a:r>
            <a:endParaRPr lang="en-US" sz="1450" dirty="0"/>
          </a:p>
        </p:txBody>
      </p:sp>
      <p:sp>
        <p:nvSpPr>
          <p:cNvPr id="7" name="Text 4"/>
          <p:cNvSpPr/>
          <p:nvPr/>
        </p:nvSpPr>
        <p:spPr>
          <a:xfrm>
            <a:off x="914400" y="2697480"/>
            <a:ext cx="4617720" cy="914400"/>
          </a:xfrm>
          <a:prstGeom prst="rect">
            <a:avLst/>
          </a:prstGeom>
          <a:noFill/>
          <a:ln/>
        </p:spPr>
        <p:txBody>
          <a:bodyPr wrap="square" lIns="0" tIns="0" rIns="0" bIns="0" rtlCol="0" anchor="ctr"/>
          <a:lstStyle/>
          <a:p>
            <a:pPr marL="0" indent="0">
              <a:lnSpc>
                <a:spcPct val="125000"/>
              </a:lnSpc>
              <a:buNone/>
            </a:pPr>
            <a:r>
              <a:rPr lang="en-US" sz="1150" dirty="0">
                <a:solidFill>
                  <a:srgbClr val="5C6B78"/>
                </a:solidFill>
                <a:latin typeface="Calibri" pitchFamily="34" charset="0"/>
                <a:ea typeface="Calibri" pitchFamily="34" charset="-122"/>
                <a:cs typeface="Calibri" pitchFamily="34" charset="-120"/>
              </a:rPr>
              <a:t>Barcha uy qurilmalari va sensorlar bitta ilovada ko'rsatiladi.</a:t>
            </a:r>
            <a:endParaRPr lang="en-US" sz="1150" dirty="0"/>
          </a:p>
        </p:txBody>
      </p:sp>
      <p:sp>
        <p:nvSpPr>
          <p:cNvPr id="8" name="Shape 5"/>
          <p:cNvSpPr/>
          <p:nvPr/>
        </p:nvSpPr>
        <p:spPr>
          <a:xfrm>
            <a:off x="6126480" y="1463040"/>
            <a:ext cx="5166360" cy="2286000"/>
          </a:xfrm>
          <a:prstGeom prst="roundRect">
            <a:avLst>
              <a:gd name="adj" fmla="val 5600"/>
            </a:avLst>
          </a:prstGeom>
          <a:solidFill>
            <a:srgbClr val="FFFFFF"/>
          </a:solidFill>
          <a:ln/>
          <a:effectLst>
            <a:outerShdw blurRad="127000" dist="38100" dir="5400000" algn="bl" rotWithShape="0">
              <a:srgbClr val="0A2E4D">
                <a:alpha val="10000"/>
              </a:srgbClr>
            </a:outerShdw>
          </a:effectLst>
        </p:spPr>
        <p:txBody>
          <a:bodyPr/>
          <a:lstStyle/>
          <a:p>
            <a:endParaRPr lang="en-UZ"/>
          </a:p>
        </p:txBody>
      </p:sp>
      <p:sp>
        <p:nvSpPr>
          <p:cNvPr id="9" name="Shape 6"/>
          <p:cNvSpPr/>
          <p:nvPr/>
        </p:nvSpPr>
        <p:spPr>
          <a:xfrm>
            <a:off x="6400800" y="1783080"/>
            <a:ext cx="777240" cy="777240"/>
          </a:xfrm>
          <a:prstGeom prst="ellipse">
            <a:avLst/>
          </a:prstGeom>
          <a:solidFill>
            <a:srgbClr val="0A2E4D"/>
          </a:solidFill>
          <a:ln/>
        </p:spPr>
        <p:txBody>
          <a:bodyPr/>
          <a:lstStyle/>
          <a:p>
            <a:endParaRPr lang="en-UZ"/>
          </a:p>
        </p:txBody>
      </p:sp>
      <p:pic>
        <p:nvPicPr>
          <p:cNvPr id="10" name="Image 1" descr="/home/claude/smarthome/icon_chart_FF7A45.png"/>
          <p:cNvPicPr>
            <a:picLocks noChangeAspect="1"/>
          </p:cNvPicPr>
          <p:nvPr/>
        </p:nvPicPr>
        <p:blipFill>
          <a:blip r:embed="rId4"/>
          <a:stretch>
            <a:fillRect/>
          </a:stretch>
        </p:blipFill>
        <p:spPr>
          <a:xfrm>
            <a:off x="6575679" y="1957959"/>
            <a:ext cx="427482" cy="427482"/>
          </a:xfrm>
          <a:prstGeom prst="rect">
            <a:avLst/>
          </a:prstGeom>
        </p:spPr>
      </p:pic>
      <p:sp>
        <p:nvSpPr>
          <p:cNvPr id="11" name="Text 7"/>
          <p:cNvSpPr/>
          <p:nvPr/>
        </p:nvSpPr>
        <p:spPr>
          <a:xfrm>
            <a:off x="7406640" y="1874520"/>
            <a:ext cx="3611880" cy="594360"/>
          </a:xfrm>
          <a:prstGeom prst="rect">
            <a:avLst/>
          </a:prstGeom>
          <a:noFill/>
          <a:ln/>
        </p:spPr>
        <p:txBody>
          <a:bodyPr wrap="square" lIns="0" tIns="0" rIns="0" bIns="0" rtlCol="0" anchor="ctr"/>
          <a:lstStyle/>
          <a:p>
            <a:pPr marL="0" indent="0">
              <a:buNone/>
            </a:pPr>
            <a:r>
              <a:rPr lang="en-US" sz="1450" b="1" dirty="0">
                <a:solidFill>
                  <a:srgbClr val="16232D"/>
                </a:solidFill>
                <a:latin typeface="Calibri" pitchFamily="34" charset="0"/>
                <a:ea typeface="Calibri" pitchFamily="34" charset="-122"/>
                <a:cs typeface="Calibri" pitchFamily="34" charset="-120"/>
              </a:rPr>
              <a:t>Tarixiy ma'lumotlar</a:t>
            </a:r>
            <a:endParaRPr lang="en-US" sz="1450" dirty="0"/>
          </a:p>
        </p:txBody>
      </p:sp>
      <p:sp>
        <p:nvSpPr>
          <p:cNvPr id="12" name="Text 8"/>
          <p:cNvSpPr/>
          <p:nvPr/>
        </p:nvSpPr>
        <p:spPr>
          <a:xfrm>
            <a:off x="6400800" y="2697480"/>
            <a:ext cx="4617720" cy="914400"/>
          </a:xfrm>
          <a:prstGeom prst="rect">
            <a:avLst/>
          </a:prstGeom>
          <a:noFill/>
          <a:ln/>
        </p:spPr>
        <p:txBody>
          <a:bodyPr wrap="square" lIns="0" tIns="0" rIns="0" bIns="0" rtlCol="0" anchor="ctr"/>
          <a:lstStyle/>
          <a:p>
            <a:pPr marL="0" indent="0">
              <a:lnSpc>
                <a:spcPct val="125000"/>
              </a:lnSpc>
              <a:buNone/>
            </a:pPr>
            <a:r>
              <a:rPr lang="en-US" sz="1150" dirty="0">
                <a:solidFill>
                  <a:srgbClr val="5C6B78"/>
                </a:solidFill>
                <a:latin typeface="Calibri" pitchFamily="34" charset="0"/>
                <a:ea typeface="Calibri" pitchFamily="34" charset="-122"/>
                <a:cs typeface="Calibri" pitchFamily="34" charset="-120"/>
              </a:rPr>
              <a:t>Suv va gaz sarfi bo'yicha kunlik, oylik statistika saqlanadi.</a:t>
            </a:r>
            <a:endParaRPr lang="en-US" sz="1150" dirty="0"/>
          </a:p>
        </p:txBody>
      </p:sp>
      <p:sp>
        <p:nvSpPr>
          <p:cNvPr id="13" name="Shape 9"/>
          <p:cNvSpPr/>
          <p:nvPr/>
        </p:nvSpPr>
        <p:spPr>
          <a:xfrm>
            <a:off x="640080" y="3977640"/>
            <a:ext cx="5166360" cy="2286000"/>
          </a:xfrm>
          <a:prstGeom prst="roundRect">
            <a:avLst>
              <a:gd name="adj" fmla="val 5600"/>
            </a:avLst>
          </a:prstGeom>
          <a:solidFill>
            <a:srgbClr val="FFFFFF"/>
          </a:solidFill>
          <a:ln/>
          <a:effectLst>
            <a:outerShdw blurRad="127000" dist="38100" dir="5400000" algn="bl" rotWithShape="0">
              <a:srgbClr val="0A2E4D">
                <a:alpha val="10000"/>
              </a:srgbClr>
            </a:outerShdw>
          </a:effectLst>
        </p:spPr>
        <p:txBody>
          <a:bodyPr/>
          <a:lstStyle/>
          <a:p>
            <a:endParaRPr lang="en-UZ"/>
          </a:p>
        </p:txBody>
      </p:sp>
      <p:sp>
        <p:nvSpPr>
          <p:cNvPr id="14" name="Shape 10"/>
          <p:cNvSpPr/>
          <p:nvPr/>
        </p:nvSpPr>
        <p:spPr>
          <a:xfrm>
            <a:off x="914400" y="4297680"/>
            <a:ext cx="777240" cy="777240"/>
          </a:xfrm>
          <a:prstGeom prst="ellipse">
            <a:avLst/>
          </a:prstGeom>
          <a:solidFill>
            <a:srgbClr val="0A2E4D"/>
          </a:solidFill>
          <a:ln/>
        </p:spPr>
        <p:txBody>
          <a:bodyPr/>
          <a:lstStyle/>
          <a:p>
            <a:endParaRPr lang="en-UZ"/>
          </a:p>
        </p:txBody>
      </p:sp>
      <p:pic>
        <p:nvPicPr>
          <p:cNvPr id="15" name="Image 2" descr="/home/claude/smarthome/icon_bell_FF7A45.png"/>
          <p:cNvPicPr>
            <a:picLocks noChangeAspect="1"/>
          </p:cNvPicPr>
          <p:nvPr/>
        </p:nvPicPr>
        <p:blipFill>
          <a:blip r:embed="rId5"/>
          <a:stretch>
            <a:fillRect/>
          </a:stretch>
        </p:blipFill>
        <p:spPr>
          <a:xfrm>
            <a:off x="1089279" y="4472559"/>
            <a:ext cx="427482" cy="427482"/>
          </a:xfrm>
          <a:prstGeom prst="rect">
            <a:avLst/>
          </a:prstGeom>
        </p:spPr>
      </p:pic>
      <p:sp>
        <p:nvSpPr>
          <p:cNvPr id="16" name="Text 11"/>
          <p:cNvSpPr/>
          <p:nvPr/>
        </p:nvSpPr>
        <p:spPr>
          <a:xfrm>
            <a:off x="1920240" y="4389120"/>
            <a:ext cx="3611880" cy="594360"/>
          </a:xfrm>
          <a:prstGeom prst="rect">
            <a:avLst/>
          </a:prstGeom>
          <a:noFill/>
          <a:ln/>
        </p:spPr>
        <p:txBody>
          <a:bodyPr wrap="square" lIns="0" tIns="0" rIns="0" bIns="0" rtlCol="0" anchor="ctr"/>
          <a:lstStyle/>
          <a:p>
            <a:pPr marL="0" indent="0">
              <a:buNone/>
            </a:pPr>
            <a:r>
              <a:rPr lang="en-US" sz="1450" b="1" dirty="0">
                <a:solidFill>
                  <a:srgbClr val="16232D"/>
                </a:solidFill>
                <a:latin typeface="Calibri" pitchFamily="34" charset="0"/>
                <a:ea typeface="Calibri" pitchFamily="34" charset="-122"/>
                <a:cs typeface="Calibri" pitchFamily="34" charset="-120"/>
              </a:rPr>
              <a:t>Bildirishnomalar tizimi</a:t>
            </a:r>
            <a:endParaRPr lang="en-US" sz="1450" dirty="0"/>
          </a:p>
        </p:txBody>
      </p:sp>
      <p:sp>
        <p:nvSpPr>
          <p:cNvPr id="17" name="Text 12"/>
          <p:cNvSpPr/>
          <p:nvPr/>
        </p:nvSpPr>
        <p:spPr>
          <a:xfrm>
            <a:off x="914400" y="5212080"/>
            <a:ext cx="4617720" cy="914400"/>
          </a:xfrm>
          <a:prstGeom prst="rect">
            <a:avLst/>
          </a:prstGeom>
          <a:noFill/>
          <a:ln/>
        </p:spPr>
        <p:txBody>
          <a:bodyPr wrap="square" lIns="0" tIns="0" rIns="0" bIns="0" rtlCol="0" anchor="ctr"/>
          <a:lstStyle/>
          <a:p>
            <a:pPr marL="0" indent="0">
              <a:lnSpc>
                <a:spcPct val="125000"/>
              </a:lnSpc>
              <a:buNone/>
            </a:pPr>
            <a:r>
              <a:rPr lang="en-US" sz="1150" dirty="0">
                <a:solidFill>
                  <a:srgbClr val="5C6B78"/>
                </a:solidFill>
                <a:latin typeface="Calibri" pitchFamily="34" charset="0"/>
                <a:ea typeface="Calibri" pitchFamily="34" charset="-122"/>
                <a:cs typeface="Calibri" pitchFamily="34" charset="-120"/>
              </a:rPr>
              <a:t>Push, SMS orqali avariya va nostandart holatlar haqida xabar keladi.</a:t>
            </a:r>
            <a:endParaRPr lang="en-US" sz="1150" dirty="0"/>
          </a:p>
        </p:txBody>
      </p:sp>
      <p:sp>
        <p:nvSpPr>
          <p:cNvPr id="18" name="Shape 13"/>
          <p:cNvSpPr/>
          <p:nvPr/>
        </p:nvSpPr>
        <p:spPr>
          <a:xfrm>
            <a:off x="6126480" y="3977640"/>
            <a:ext cx="5166360" cy="2286000"/>
          </a:xfrm>
          <a:prstGeom prst="roundRect">
            <a:avLst>
              <a:gd name="adj" fmla="val 5600"/>
            </a:avLst>
          </a:prstGeom>
          <a:solidFill>
            <a:srgbClr val="FFFFFF"/>
          </a:solidFill>
          <a:ln/>
          <a:effectLst>
            <a:outerShdw blurRad="127000" dist="38100" dir="5400000" algn="bl" rotWithShape="0">
              <a:srgbClr val="0A2E4D">
                <a:alpha val="10000"/>
              </a:srgbClr>
            </a:outerShdw>
          </a:effectLst>
        </p:spPr>
        <p:txBody>
          <a:bodyPr/>
          <a:lstStyle/>
          <a:p>
            <a:endParaRPr lang="en-UZ"/>
          </a:p>
        </p:txBody>
      </p:sp>
      <p:sp>
        <p:nvSpPr>
          <p:cNvPr id="19" name="Shape 14"/>
          <p:cNvSpPr/>
          <p:nvPr/>
        </p:nvSpPr>
        <p:spPr>
          <a:xfrm>
            <a:off x="6400800" y="4297680"/>
            <a:ext cx="777240" cy="777240"/>
          </a:xfrm>
          <a:prstGeom prst="ellipse">
            <a:avLst/>
          </a:prstGeom>
          <a:solidFill>
            <a:srgbClr val="0A2E4D"/>
          </a:solidFill>
          <a:ln/>
        </p:spPr>
        <p:txBody>
          <a:bodyPr/>
          <a:lstStyle/>
          <a:p>
            <a:endParaRPr lang="en-UZ"/>
          </a:p>
        </p:txBody>
      </p:sp>
      <p:pic>
        <p:nvPicPr>
          <p:cNvPr id="20" name="Image 3" descr="/home/claude/smarthome/icon_home_FF7A45.png"/>
          <p:cNvPicPr>
            <a:picLocks noChangeAspect="1"/>
          </p:cNvPicPr>
          <p:nvPr/>
        </p:nvPicPr>
        <p:blipFill>
          <a:blip r:embed="rId6"/>
          <a:stretch>
            <a:fillRect/>
          </a:stretch>
        </p:blipFill>
        <p:spPr>
          <a:xfrm>
            <a:off x="6575679" y="4472559"/>
            <a:ext cx="427482" cy="427482"/>
          </a:xfrm>
          <a:prstGeom prst="rect">
            <a:avLst/>
          </a:prstGeom>
        </p:spPr>
      </p:pic>
      <p:sp>
        <p:nvSpPr>
          <p:cNvPr id="21" name="Text 15"/>
          <p:cNvSpPr/>
          <p:nvPr/>
        </p:nvSpPr>
        <p:spPr>
          <a:xfrm>
            <a:off x="7406640" y="4389120"/>
            <a:ext cx="3611880" cy="594360"/>
          </a:xfrm>
          <a:prstGeom prst="rect">
            <a:avLst/>
          </a:prstGeom>
          <a:noFill/>
          <a:ln/>
        </p:spPr>
        <p:txBody>
          <a:bodyPr wrap="square" lIns="0" tIns="0" rIns="0" bIns="0" rtlCol="0" anchor="ctr"/>
          <a:lstStyle/>
          <a:p>
            <a:pPr marL="0" indent="0">
              <a:buNone/>
            </a:pPr>
            <a:r>
              <a:rPr lang="en-US" sz="1450" b="1" dirty="0">
                <a:solidFill>
                  <a:srgbClr val="16232D"/>
                </a:solidFill>
                <a:latin typeface="Calibri" pitchFamily="34" charset="0"/>
                <a:ea typeface="Calibri" pitchFamily="34" charset="-122"/>
                <a:cs typeface="Calibri" pitchFamily="34" charset="-120"/>
              </a:rPr>
              <a:t>Bir nechta uy uchun</a:t>
            </a:r>
            <a:endParaRPr lang="en-US" sz="1450" dirty="0"/>
          </a:p>
        </p:txBody>
      </p:sp>
      <p:sp>
        <p:nvSpPr>
          <p:cNvPr id="22" name="Text 16"/>
          <p:cNvSpPr/>
          <p:nvPr/>
        </p:nvSpPr>
        <p:spPr>
          <a:xfrm>
            <a:off x="6400800" y="5212080"/>
            <a:ext cx="4617720" cy="914400"/>
          </a:xfrm>
          <a:prstGeom prst="rect">
            <a:avLst/>
          </a:prstGeom>
          <a:noFill/>
          <a:ln/>
        </p:spPr>
        <p:txBody>
          <a:bodyPr wrap="square" lIns="0" tIns="0" rIns="0" bIns="0" rtlCol="0" anchor="ctr"/>
          <a:lstStyle/>
          <a:p>
            <a:pPr marL="0" indent="0">
              <a:lnSpc>
                <a:spcPct val="125000"/>
              </a:lnSpc>
              <a:buNone/>
            </a:pPr>
            <a:r>
              <a:rPr lang="en-US" sz="1150" dirty="0">
                <a:solidFill>
                  <a:srgbClr val="5C6B78"/>
                </a:solidFill>
                <a:latin typeface="Calibri" pitchFamily="34" charset="0"/>
                <a:ea typeface="Calibri" pitchFamily="34" charset="-122"/>
                <a:cs typeface="Calibri" pitchFamily="34" charset="-120"/>
              </a:rPr>
              <a:t>Bir hisob orqali bir nechta manzilni bir vaqtda nazorat qilish mumkin.</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2E4D"/>
        </a:solidFill>
        <a:effectLst/>
      </p:bgPr>
    </p:bg>
    <p:spTree>
      <p:nvGrpSpPr>
        <p:cNvPr id="1" name=""/>
        <p:cNvGrpSpPr/>
        <p:nvPr/>
      </p:nvGrpSpPr>
      <p:grpSpPr>
        <a:xfrm>
          <a:off x="0" y="0"/>
          <a:ext cx="0" cy="0"/>
          <a:chOff x="0" y="0"/>
          <a:chExt cx="0" cy="0"/>
        </a:xfrm>
      </p:grpSpPr>
      <p:sp>
        <p:nvSpPr>
          <p:cNvPr id="2" name="Text 0"/>
          <p:cNvSpPr/>
          <p:nvPr/>
        </p:nvSpPr>
        <p:spPr>
          <a:xfrm>
            <a:off x="640080" y="548640"/>
            <a:ext cx="10881360" cy="73152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Nima uchun bu tizim?</a:t>
            </a:r>
            <a:endParaRPr lang="en-US" sz="3200" dirty="0"/>
          </a:p>
        </p:txBody>
      </p:sp>
      <p:sp>
        <p:nvSpPr>
          <p:cNvPr id="3" name="Shape 1"/>
          <p:cNvSpPr/>
          <p:nvPr/>
        </p:nvSpPr>
        <p:spPr>
          <a:xfrm>
            <a:off x="640080" y="2103120"/>
            <a:ext cx="3520440" cy="3383280"/>
          </a:xfrm>
          <a:prstGeom prst="roundRect">
            <a:avLst>
              <a:gd name="adj" fmla="val 3784"/>
            </a:avLst>
          </a:prstGeom>
          <a:solidFill>
            <a:srgbClr val="154A6E"/>
          </a:solidFill>
          <a:ln/>
        </p:spPr>
        <p:txBody>
          <a:bodyPr/>
          <a:lstStyle/>
          <a:p>
            <a:endParaRPr lang="en-UZ"/>
          </a:p>
        </p:txBody>
      </p:sp>
      <p:sp>
        <p:nvSpPr>
          <p:cNvPr id="4" name="Shape 2"/>
          <p:cNvSpPr/>
          <p:nvPr/>
        </p:nvSpPr>
        <p:spPr>
          <a:xfrm>
            <a:off x="1988820" y="2423160"/>
            <a:ext cx="822960" cy="822960"/>
          </a:xfrm>
          <a:prstGeom prst="ellipse">
            <a:avLst/>
          </a:prstGeom>
          <a:solidFill>
            <a:srgbClr val="FF7A45"/>
          </a:solidFill>
          <a:ln/>
        </p:spPr>
        <p:txBody>
          <a:bodyPr/>
          <a:lstStyle/>
          <a:p>
            <a:endParaRPr lang="en-UZ"/>
          </a:p>
        </p:txBody>
      </p:sp>
      <p:pic>
        <p:nvPicPr>
          <p:cNvPr id="5" name="Image 0" descr="/home/claude/smarthome/icon_shield_0A2E4D.png"/>
          <p:cNvPicPr>
            <a:picLocks noChangeAspect="1"/>
          </p:cNvPicPr>
          <p:nvPr/>
        </p:nvPicPr>
        <p:blipFill>
          <a:blip r:embed="rId3"/>
          <a:stretch>
            <a:fillRect/>
          </a:stretch>
        </p:blipFill>
        <p:spPr>
          <a:xfrm>
            <a:off x="2173986" y="2608326"/>
            <a:ext cx="452628" cy="452628"/>
          </a:xfrm>
          <a:prstGeom prst="rect">
            <a:avLst/>
          </a:prstGeom>
        </p:spPr>
      </p:pic>
      <p:sp>
        <p:nvSpPr>
          <p:cNvPr id="6" name="Text 3"/>
          <p:cNvSpPr/>
          <p:nvPr/>
        </p:nvSpPr>
        <p:spPr>
          <a:xfrm>
            <a:off x="822960" y="3474720"/>
            <a:ext cx="315468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Xavfsizlik</a:t>
            </a:r>
            <a:endParaRPr lang="en-US" sz="1800" dirty="0"/>
          </a:p>
        </p:txBody>
      </p:sp>
      <p:sp>
        <p:nvSpPr>
          <p:cNvPr id="7" name="Text 4"/>
          <p:cNvSpPr/>
          <p:nvPr/>
        </p:nvSpPr>
        <p:spPr>
          <a:xfrm>
            <a:off x="960120" y="3977640"/>
            <a:ext cx="2880360" cy="1280160"/>
          </a:xfrm>
          <a:prstGeom prst="rect">
            <a:avLst/>
          </a:prstGeom>
          <a:noFill/>
          <a:ln/>
        </p:spPr>
        <p:txBody>
          <a:bodyPr wrap="square" lIns="0" tIns="0" rIns="0" bIns="0" rtlCol="0" anchor="ctr"/>
          <a:lstStyle/>
          <a:p>
            <a:pPr marL="0" indent="0" algn="ctr">
              <a:lnSpc>
                <a:spcPct val="125000"/>
              </a:lnSpc>
              <a:buNone/>
            </a:pPr>
            <a:r>
              <a:rPr lang="en-US" sz="1250" dirty="0">
                <a:solidFill>
                  <a:srgbClr val="9FB4C4"/>
                </a:solidFill>
                <a:latin typeface="Calibri" pitchFamily="34" charset="0"/>
                <a:ea typeface="Calibri" pitchFamily="34" charset="-122"/>
                <a:cs typeface="Calibri" pitchFamily="34" charset="-120"/>
              </a:rPr>
              <a:t>Gaz sizishi va suv toshqinidan uy va oilangizni ishonchli himoya qiladi.</a:t>
            </a:r>
            <a:endParaRPr lang="en-US" sz="1250" dirty="0"/>
          </a:p>
        </p:txBody>
      </p:sp>
      <p:sp>
        <p:nvSpPr>
          <p:cNvPr id="8" name="Shape 5"/>
          <p:cNvSpPr/>
          <p:nvPr/>
        </p:nvSpPr>
        <p:spPr>
          <a:xfrm>
            <a:off x="4480560" y="2103120"/>
            <a:ext cx="3520440" cy="3383280"/>
          </a:xfrm>
          <a:prstGeom prst="roundRect">
            <a:avLst>
              <a:gd name="adj" fmla="val 3784"/>
            </a:avLst>
          </a:prstGeom>
          <a:solidFill>
            <a:srgbClr val="154A6E"/>
          </a:solidFill>
          <a:ln/>
        </p:spPr>
        <p:txBody>
          <a:bodyPr/>
          <a:lstStyle/>
          <a:p>
            <a:endParaRPr lang="en-UZ"/>
          </a:p>
        </p:txBody>
      </p:sp>
      <p:sp>
        <p:nvSpPr>
          <p:cNvPr id="9" name="Shape 6"/>
          <p:cNvSpPr/>
          <p:nvPr/>
        </p:nvSpPr>
        <p:spPr>
          <a:xfrm>
            <a:off x="5829300" y="2423160"/>
            <a:ext cx="822960" cy="822960"/>
          </a:xfrm>
          <a:prstGeom prst="ellipse">
            <a:avLst/>
          </a:prstGeom>
          <a:solidFill>
            <a:srgbClr val="FF7A45"/>
          </a:solidFill>
          <a:ln/>
        </p:spPr>
        <p:txBody>
          <a:bodyPr/>
          <a:lstStyle/>
          <a:p>
            <a:endParaRPr lang="en-UZ"/>
          </a:p>
        </p:txBody>
      </p:sp>
      <p:pic>
        <p:nvPicPr>
          <p:cNvPr id="10" name="Image 1" descr="/home/claude/smarthome/icon_clock_0A2E4D.png"/>
          <p:cNvPicPr>
            <a:picLocks noChangeAspect="1"/>
          </p:cNvPicPr>
          <p:nvPr/>
        </p:nvPicPr>
        <p:blipFill>
          <a:blip r:embed="rId4"/>
          <a:stretch>
            <a:fillRect/>
          </a:stretch>
        </p:blipFill>
        <p:spPr>
          <a:xfrm>
            <a:off x="6014466" y="2608326"/>
            <a:ext cx="452628" cy="452628"/>
          </a:xfrm>
          <a:prstGeom prst="rect">
            <a:avLst/>
          </a:prstGeom>
        </p:spPr>
      </p:pic>
      <p:sp>
        <p:nvSpPr>
          <p:cNvPr id="11" name="Text 7"/>
          <p:cNvSpPr/>
          <p:nvPr/>
        </p:nvSpPr>
        <p:spPr>
          <a:xfrm>
            <a:off x="4663440" y="3474720"/>
            <a:ext cx="315468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Tezkorlik</a:t>
            </a:r>
            <a:endParaRPr lang="en-US" sz="1800" dirty="0"/>
          </a:p>
        </p:txBody>
      </p:sp>
      <p:sp>
        <p:nvSpPr>
          <p:cNvPr id="12" name="Text 8"/>
          <p:cNvSpPr/>
          <p:nvPr/>
        </p:nvSpPr>
        <p:spPr>
          <a:xfrm>
            <a:off x="4800600" y="3977640"/>
            <a:ext cx="2880360" cy="1280160"/>
          </a:xfrm>
          <a:prstGeom prst="rect">
            <a:avLst/>
          </a:prstGeom>
          <a:noFill/>
          <a:ln/>
        </p:spPr>
        <p:txBody>
          <a:bodyPr wrap="square" lIns="0" tIns="0" rIns="0" bIns="0" rtlCol="0" anchor="ctr"/>
          <a:lstStyle/>
          <a:p>
            <a:pPr marL="0" indent="0" algn="ctr">
              <a:lnSpc>
                <a:spcPct val="125000"/>
              </a:lnSpc>
              <a:buNone/>
            </a:pPr>
            <a:r>
              <a:rPr lang="en-US" sz="1250" dirty="0">
                <a:solidFill>
                  <a:srgbClr val="9FB4C4"/>
                </a:solidFill>
                <a:latin typeface="Calibri" pitchFamily="34" charset="0"/>
                <a:ea typeface="Calibri" pitchFamily="34" charset="-122"/>
                <a:cs typeface="Calibri" pitchFamily="34" charset="-120"/>
              </a:rPr>
              <a:t>Avariya yuz berishi bilanoq soniyalar ichida ogohlantirish yuboriladi.</a:t>
            </a:r>
            <a:endParaRPr lang="en-US" sz="1250" dirty="0"/>
          </a:p>
        </p:txBody>
      </p:sp>
      <p:sp>
        <p:nvSpPr>
          <p:cNvPr id="13" name="Shape 9"/>
          <p:cNvSpPr/>
          <p:nvPr/>
        </p:nvSpPr>
        <p:spPr>
          <a:xfrm>
            <a:off x="8321040" y="2103120"/>
            <a:ext cx="3520440" cy="3383280"/>
          </a:xfrm>
          <a:prstGeom prst="roundRect">
            <a:avLst>
              <a:gd name="adj" fmla="val 3784"/>
            </a:avLst>
          </a:prstGeom>
          <a:solidFill>
            <a:srgbClr val="154A6E"/>
          </a:solidFill>
          <a:ln/>
        </p:spPr>
        <p:txBody>
          <a:bodyPr/>
          <a:lstStyle/>
          <a:p>
            <a:endParaRPr lang="en-UZ"/>
          </a:p>
        </p:txBody>
      </p:sp>
      <p:sp>
        <p:nvSpPr>
          <p:cNvPr id="14" name="Shape 10"/>
          <p:cNvSpPr/>
          <p:nvPr/>
        </p:nvSpPr>
        <p:spPr>
          <a:xfrm>
            <a:off x="9669780" y="2423160"/>
            <a:ext cx="822960" cy="822960"/>
          </a:xfrm>
          <a:prstGeom prst="ellipse">
            <a:avLst/>
          </a:prstGeom>
          <a:solidFill>
            <a:srgbClr val="FF7A45"/>
          </a:solidFill>
          <a:ln/>
        </p:spPr>
        <p:txBody>
          <a:bodyPr/>
          <a:lstStyle/>
          <a:p>
            <a:endParaRPr lang="en-UZ"/>
          </a:p>
        </p:txBody>
      </p:sp>
      <p:pic>
        <p:nvPicPr>
          <p:cNvPr id="15" name="Image 2" descr="/home/claude/smarthome/icon_chart_0A2E4D.png"/>
          <p:cNvPicPr>
            <a:picLocks noChangeAspect="1"/>
          </p:cNvPicPr>
          <p:nvPr/>
        </p:nvPicPr>
        <p:blipFill>
          <a:blip r:embed="rId5"/>
          <a:stretch>
            <a:fillRect/>
          </a:stretch>
        </p:blipFill>
        <p:spPr>
          <a:xfrm>
            <a:off x="9854946" y="2608326"/>
            <a:ext cx="452628" cy="452628"/>
          </a:xfrm>
          <a:prstGeom prst="rect">
            <a:avLst/>
          </a:prstGeom>
        </p:spPr>
      </p:pic>
      <p:sp>
        <p:nvSpPr>
          <p:cNvPr id="16" name="Text 11"/>
          <p:cNvSpPr/>
          <p:nvPr/>
        </p:nvSpPr>
        <p:spPr>
          <a:xfrm>
            <a:off x="8503920" y="3474720"/>
            <a:ext cx="315468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Tejamkorlik</a:t>
            </a:r>
            <a:endParaRPr lang="en-US" sz="1800" dirty="0"/>
          </a:p>
        </p:txBody>
      </p:sp>
      <p:sp>
        <p:nvSpPr>
          <p:cNvPr id="17" name="Text 12"/>
          <p:cNvSpPr/>
          <p:nvPr/>
        </p:nvSpPr>
        <p:spPr>
          <a:xfrm>
            <a:off x="8641080" y="3977640"/>
            <a:ext cx="2880360" cy="1280160"/>
          </a:xfrm>
          <a:prstGeom prst="rect">
            <a:avLst/>
          </a:prstGeom>
          <a:noFill/>
          <a:ln/>
        </p:spPr>
        <p:txBody>
          <a:bodyPr wrap="square" lIns="0" tIns="0" rIns="0" bIns="0" rtlCol="0" anchor="ctr"/>
          <a:lstStyle/>
          <a:p>
            <a:pPr marL="0" indent="0" algn="ctr">
              <a:lnSpc>
                <a:spcPct val="125000"/>
              </a:lnSpc>
              <a:buNone/>
            </a:pPr>
            <a:r>
              <a:rPr lang="en-US" sz="1250" dirty="0">
                <a:solidFill>
                  <a:srgbClr val="9FB4C4"/>
                </a:solidFill>
                <a:latin typeface="Calibri" pitchFamily="34" charset="0"/>
                <a:ea typeface="Calibri" pitchFamily="34" charset="-122"/>
                <a:cs typeface="Calibri" pitchFamily="34" charset="-120"/>
              </a:rPr>
              <a:t>Aniqlanmagan sizish va ortiqcha sarfning oldi olinib, xarajat kamayadi.</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2F6F9"/>
        </a:solidFill>
        <a:effectLst/>
      </p:bgPr>
    </p:bg>
    <p:spTree>
      <p:nvGrpSpPr>
        <p:cNvPr id="1" name=""/>
        <p:cNvGrpSpPr/>
        <p:nvPr/>
      </p:nvGrpSpPr>
      <p:grpSpPr>
        <a:xfrm>
          <a:off x="0" y="0"/>
          <a:ext cx="0" cy="0"/>
          <a:chOff x="0" y="0"/>
          <a:chExt cx="0" cy="0"/>
        </a:xfrm>
      </p:grpSpPr>
      <p:sp>
        <p:nvSpPr>
          <p:cNvPr id="2" name="Shape 0"/>
          <p:cNvSpPr/>
          <p:nvPr/>
        </p:nvSpPr>
        <p:spPr>
          <a:xfrm>
            <a:off x="-1828800" y="-1828800"/>
            <a:ext cx="4572000" cy="4572000"/>
          </a:xfrm>
          <a:prstGeom prst="ellipse">
            <a:avLst/>
          </a:prstGeom>
          <a:solidFill>
            <a:srgbClr val="0A2E4D"/>
          </a:solidFill>
          <a:ln/>
        </p:spPr>
        <p:txBody>
          <a:bodyPr/>
          <a:lstStyle/>
          <a:p>
            <a:endParaRPr lang="en-UZ"/>
          </a:p>
        </p:txBody>
      </p:sp>
      <p:sp>
        <p:nvSpPr>
          <p:cNvPr id="3" name="Shape 1"/>
          <p:cNvSpPr/>
          <p:nvPr/>
        </p:nvSpPr>
        <p:spPr>
          <a:xfrm>
            <a:off x="9875520" y="4297680"/>
            <a:ext cx="4572000" cy="4572000"/>
          </a:xfrm>
          <a:prstGeom prst="ellipse">
            <a:avLst/>
          </a:prstGeom>
          <a:solidFill>
            <a:srgbClr val="0A2E4D"/>
          </a:solidFill>
          <a:ln/>
        </p:spPr>
        <p:txBody>
          <a:bodyPr/>
          <a:lstStyle/>
          <a:p>
            <a:endParaRPr lang="en-UZ"/>
          </a:p>
        </p:txBody>
      </p:sp>
      <p:sp>
        <p:nvSpPr>
          <p:cNvPr id="4" name="Shape 2"/>
          <p:cNvSpPr/>
          <p:nvPr/>
        </p:nvSpPr>
        <p:spPr>
          <a:xfrm>
            <a:off x="5184648" y="1188720"/>
            <a:ext cx="914400" cy="914400"/>
          </a:xfrm>
          <a:prstGeom prst="ellipse">
            <a:avLst/>
          </a:prstGeom>
          <a:solidFill>
            <a:srgbClr val="FF7A45"/>
          </a:solidFill>
          <a:ln/>
        </p:spPr>
        <p:txBody>
          <a:bodyPr/>
          <a:lstStyle/>
          <a:p>
            <a:endParaRPr lang="en-UZ"/>
          </a:p>
        </p:txBody>
      </p:sp>
      <p:pic>
        <p:nvPicPr>
          <p:cNvPr id="5" name="Image 0" descr="/home/claude/smarthome/icon_bolt_0A2E4D.png"/>
          <p:cNvPicPr>
            <a:picLocks noChangeAspect="1"/>
          </p:cNvPicPr>
          <p:nvPr/>
        </p:nvPicPr>
        <p:blipFill>
          <a:blip r:embed="rId3"/>
          <a:stretch>
            <a:fillRect/>
          </a:stretch>
        </p:blipFill>
        <p:spPr>
          <a:xfrm>
            <a:off x="5390388" y="1394460"/>
            <a:ext cx="502920" cy="502920"/>
          </a:xfrm>
          <a:prstGeom prst="rect">
            <a:avLst/>
          </a:prstGeom>
        </p:spPr>
      </p:pic>
      <p:sp>
        <p:nvSpPr>
          <p:cNvPr id="6" name="Text 3"/>
          <p:cNvSpPr/>
          <p:nvPr/>
        </p:nvSpPr>
        <p:spPr>
          <a:xfrm>
            <a:off x="1188720" y="2331720"/>
            <a:ext cx="9784080" cy="1005840"/>
          </a:xfrm>
          <a:prstGeom prst="rect">
            <a:avLst/>
          </a:prstGeom>
          <a:noFill/>
          <a:ln/>
        </p:spPr>
        <p:txBody>
          <a:bodyPr wrap="square" lIns="0" tIns="0" rIns="0" bIns="0" rtlCol="0" anchor="ctr"/>
          <a:lstStyle/>
          <a:p>
            <a:pPr marL="0" indent="0" algn="ctr">
              <a:buNone/>
            </a:pPr>
            <a:r>
              <a:rPr lang="en-US" sz="2800" b="1" dirty="0">
                <a:solidFill>
                  <a:srgbClr val="16232D"/>
                </a:solidFill>
                <a:latin typeface="Cambria" pitchFamily="34" charset="0"/>
                <a:ea typeface="Cambria" pitchFamily="34" charset="-122"/>
                <a:cs typeface="Cambria" pitchFamily="34" charset="-120"/>
              </a:rPr>
              <a:t>Uyingiz har doim nazorat ostida bo'lsin</a:t>
            </a:r>
            <a:endParaRPr lang="en-US" sz="2800" dirty="0"/>
          </a:p>
        </p:txBody>
      </p:sp>
      <p:sp>
        <p:nvSpPr>
          <p:cNvPr id="7" name="Text 4"/>
          <p:cNvSpPr/>
          <p:nvPr/>
        </p:nvSpPr>
        <p:spPr>
          <a:xfrm>
            <a:off x="2011680" y="3337560"/>
            <a:ext cx="8138160" cy="731520"/>
          </a:xfrm>
          <a:prstGeom prst="rect">
            <a:avLst/>
          </a:prstGeom>
          <a:noFill/>
          <a:ln/>
        </p:spPr>
        <p:txBody>
          <a:bodyPr wrap="square" lIns="0" tIns="0" rIns="0" bIns="0" rtlCol="0" anchor="ctr"/>
          <a:lstStyle/>
          <a:p>
            <a:pPr marL="0" indent="0" algn="ctr">
              <a:lnSpc>
                <a:spcPct val="130000"/>
              </a:lnSpc>
              <a:buNone/>
            </a:pPr>
            <a:r>
              <a:rPr lang="en-US" sz="1500" dirty="0">
                <a:solidFill>
                  <a:srgbClr val="5C6B78"/>
                </a:solidFill>
                <a:latin typeface="Calibri" pitchFamily="34" charset="0"/>
                <a:ea typeface="Calibri" pitchFamily="34" charset="-122"/>
                <a:cs typeface="Calibri" pitchFamily="34" charset="-120"/>
              </a:rPr>
              <a:t>Suv va gaz avariyalaridan xavotirlanmang — aqlli nazorat tizimi bilan uyingiz doimo xavfsiz va kuzatuv ostida.</a:t>
            </a:r>
            <a:endParaRPr lang="en-US" sz="1500" dirty="0"/>
          </a:p>
        </p:txBody>
      </p:sp>
      <p:sp>
        <p:nvSpPr>
          <p:cNvPr id="8" name="Shape 5"/>
          <p:cNvSpPr/>
          <p:nvPr/>
        </p:nvSpPr>
        <p:spPr>
          <a:xfrm>
            <a:off x="4572000" y="4343400"/>
            <a:ext cx="3017520" cy="594360"/>
          </a:xfrm>
          <a:prstGeom prst="roundRect">
            <a:avLst>
              <a:gd name="adj" fmla="val 49231"/>
            </a:avLst>
          </a:prstGeom>
          <a:solidFill>
            <a:srgbClr val="FF7A45"/>
          </a:solidFill>
          <a:ln/>
        </p:spPr>
        <p:txBody>
          <a:bodyPr/>
          <a:lstStyle/>
          <a:p>
            <a:endParaRPr lang="en-UZ"/>
          </a:p>
        </p:txBody>
      </p:sp>
      <p:sp>
        <p:nvSpPr>
          <p:cNvPr id="9" name="Text 6"/>
          <p:cNvSpPr/>
          <p:nvPr/>
        </p:nvSpPr>
        <p:spPr>
          <a:xfrm>
            <a:off x="4572000" y="4343400"/>
            <a:ext cx="3017520" cy="59436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Tizimni ulash</a:t>
            </a:r>
            <a:endParaRPr lang="en-US" sz="1500" dirty="0"/>
          </a:p>
        </p:txBody>
      </p:sp>
      <p:sp>
        <p:nvSpPr>
          <p:cNvPr id="10" name="Text 7"/>
          <p:cNvSpPr/>
          <p:nvPr/>
        </p:nvSpPr>
        <p:spPr>
          <a:xfrm>
            <a:off x="0" y="6263640"/>
            <a:ext cx="12188952" cy="365760"/>
          </a:xfrm>
          <a:prstGeom prst="rect">
            <a:avLst/>
          </a:prstGeom>
          <a:noFill/>
          <a:ln/>
        </p:spPr>
        <p:txBody>
          <a:bodyPr wrap="square" lIns="0" tIns="0" rIns="0" bIns="0" rtlCol="0" anchor="ctr"/>
          <a:lstStyle/>
          <a:p>
            <a:pPr marL="0" indent="0" algn="ctr">
              <a:buNone/>
            </a:pPr>
            <a:r>
              <a:rPr lang="en-US" sz="1200" kern="0" spc="300" dirty="0">
                <a:solidFill>
                  <a:srgbClr val="8A97A0"/>
                </a:solidFill>
                <a:latin typeface="Calibri" pitchFamily="34" charset="0"/>
                <a:ea typeface="Calibri" pitchFamily="34" charset="-122"/>
                <a:cs typeface="Calibri" pitchFamily="34" charset="-120"/>
              </a:rPr>
              <a:t>AQLLI UY XAVFSIZLIGI</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402</Words>
  <Application>Microsoft Macintosh PowerPoint</Application>
  <PresentationFormat>Widescreen</PresentationFormat>
  <Paragraphs>74</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Akhror Narzullaev</cp:lastModifiedBy>
  <cp:revision>1</cp:revision>
  <dcterms:created xsi:type="dcterms:W3CDTF">2026-07-31T11:03:32Z</dcterms:created>
  <dcterms:modified xsi:type="dcterms:W3CDTF">2026-07-31T11:10:55Z</dcterms:modified>
</cp:coreProperties>
</file>