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21793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2" name="Shape 9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n-lt"/>
        <a:ea typeface="+mn-ea"/>
        <a:cs typeface="+mn-cs"/>
        <a:sym typeface="Calibri"/>
      </a:defRPr>
    </a:lvl1pPr>
    <a:lvl2pPr indent="228600" defTabSz="457200" latinLnBrk="0">
      <a:defRPr sz="1200">
        <a:latin typeface="+mn-lt"/>
        <a:ea typeface="+mn-ea"/>
        <a:cs typeface="+mn-cs"/>
        <a:sym typeface="Calibri"/>
      </a:defRPr>
    </a:lvl2pPr>
    <a:lvl3pPr indent="457200" defTabSz="457200" latinLnBrk="0">
      <a:defRPr sz="1200">
        <a:latin typeface="+mn-lt"/>
        <a:ea typeface="+mn-ea"/>
        <a:cs typeface="+mn-cs"/>
        <a:sym typeface="Calibri"/>
      </a:defRPr>
    </a:lvl3pPr>
    <a:lvl4pPr indent="685800" defTabSz="457200" latinLnBrk="0">
      <a:defRPr sz="1200">
        <a:latin typeface="+mn-lt"/>
        <a:ea typeface="+mn-ea"/>
        <a:cs typeface="+mn-cs"/>
        <a:sym typeface="Calibri"/>
      </a:defRPr>
    </a:lvl4pPr>
    <a:lvl5pPr indent="914400" defTabSz="457200" latinLnBrk="0">
      <a:defRPr sz="1200">
        <a:latin typeface="+mn-lt"/>
        <a:ea typeface="+mn-ea"/>
        <a:cs typeface="+mn-cs"/>
        <a:sym typeface="Calibri"/>
      </a:defRPr>
    </a:lvl5pPr>
    <a:lvl6pPr indent="1143000" defTabSz="457200" latinLnBrk="0">
      <a:defRPr sz="1200">
        <a:latin typeface="+mn-lt"/>
        <a:ea typeface="+mn-ea"/>
        <a:cs typeface="+mn-cs"/>
        <a:sym typeface="Calibri"/>
      </a:defRPr>
    </a:lvl6pPr>
    <a:lvl7pPr indent="1371600" defTabSz="457200" latinLnBrk="0">
      <a:defRPr sz="1200">
        <a:latin typeface="+mn-lt"/>
        <a:ea typeface="+mn-ea"/>
        <a:cs typeface="+mn-cs"/>
        <a:sym typeface="Calibri"/>
      </a:defRPr>
    </a:lvl7pPr>
    <a:lvl8pPr indent="1600200" defTabSz="457200" latinLnBrk="0">
      <a:defRPr sz="1200">
        <a:latin typeface="+mn-lt"/>
        <a:ea typeface="+mn-ea"/>
        <a:cs typeface="+mn-cs"/>
        <a:sym typeface="Calibri"/>
      </a:defRPr>
    </a:lvl8pPr>
    <a:lvl9pPr indent="1828800" defTabSz="4572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12" name="Уровень текста 1…"/>
          <p:cNvSpPr txBox="1"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заголовка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21" name="Уровень текста 1…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2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Текст заголовка"/>
          <p:cNvSpPr txBox="1"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30" name="Уровень текста 1…"/>
          <p:cNvSpPr txBox="1"/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1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Текст заголовка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39" name="Уровень текста 1…"/>
          <p:cNvSpPr txBox="1"/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0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Текст заголовка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48" name="Уровень текста 1…"/>
          <p:cNvSpPr txBox="1"/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9" name="Text Placeholder 4"/>
          <p:cNvSpPr/>
          <p:nvPr>
            <p:ph type="body" sz="quarter" idx="21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b="1" sz="2400"/>
            </a:pPr>
          </a:p>
        </p:txBody>
      </p:sp>
      <p:sp>
        <p:nvSpPr>
          <p:cNvPr id="50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Текст заголовка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58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Текст заголовка"/>
          <p:cNvSpPr txBox="1"/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73" name="Уровень текста 1…"/>
          <p:cNvSpPr txBox="1"/>
          <p:nvPr>
            <p:ph type="body" sz="half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4" name="Text Placeholder 3"/>
          <p:cNvSpPr/>
          <p:nvPr>
            <p:ph type="body" sz="quarter" idx="21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</a:p>
        </p:txBody>
      </p:sp>
      <p:sp>
        <p:nvSpPr>
          <p:cNvPr id="75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Текст заголовка"/>
          <p:cNvSpPr txBox="1"/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83" name="Picture Placeholder 2"/>
          <p:cNvSpPr/>
          <p:nvPr>
            <p:ph type="pic" sz="half" idx="21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Уровень текста 1…"/>
          <p:cNvSpPr txBox="1"/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5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/>
          <p:nvPr>
            <p:ph type="title"/>
          </p:nvPr>
        </p:nvSpPr>
        <p:spPr>
          <a:xfrm>
            <a:off x="608965" y="92074"/>
            <a:ext cx="10961370" cy="1508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Текст заголовка</a:t>
            </a:r>
          </a:p>
        </p:txBody>
      </p:sp>
      <p:sp>
        <p:nvSpPr>
          <p:cNvPr id="3" name="Уровень текста 1…"/>
          <p:cNvSpPr txBox="1"/>
          <p:nvPr>
            <p:ph type="body" idx="1"/>
          </p:nvPr>
        </p:nvSpPr>
        <p:spPr>
          <a:xfrm>
            <a:off x="608965" y="1600200"/>
            <a:ext cx="1096137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/>
          <p:nvPr>
            <p:ph type="sldNum" sz="quarter" idx="2"/>
          </p:nvPr>
        </p:nvSpPr>
        <p:spPr>
          <a:xfrm>
            <a:off x="8428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 xmlns:p14="http://schemas.microsoft.com/office/powerpoint/2010/main" spd="med" advClick="1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40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1"/>
          <p:cNvSpPr/>
          <p:nvPr/>
        </p:nvSpPr>
        <p:spPr>
          <a:xfrm>
            <a:off x="-1" y="0"/>
            <a:ext cx="6583682" cy="6858000"/>
          </a:xfrm>
          <a:prstGeom prst="rect">
            <a:avLst/>
          </a:prstGeom>
          <a:solidFill>
            <a:srgbClr val="0A1F44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95" name="Rectangle 2"/>
          <p:cNvSpPr/>
          <p:nvPr/>
        </p:nvSpPr>
        <p:spPr>
          <a:xfrm>
            <a:off x="6583680" y="0"/>
            <a:ext cx="5605273" cy="6858000"/>
          </a:xfrm>
          <a:prstGeom prst="rect">
            <a:avLst/>
          </a:prstGeom>
          <a:solidFill>
            <a:srgbClr val="040D21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96" name="Oval 3"/>
          <p:cNvSpPr/>
          <p:nvPr/>
        </p:nvSpPr>
        <p:spPr>
          <a:xfrm>
            <a:off x="8138159" y="822960"/>
            <a:ext cx="1097281" cy="1097281"/>
          </a:xfrm>
          <a:prstGeom prst="ellipse">
            <a:avLst/>
          </a:prstGeom>
          <a:solidFill>
            <a:srgbClr val="0A2F6E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97" name="Oval 4"/>
          <p:cNvSpPr/>
          <p:nvPr/>
        </p:nvSpPr>
        <p:spPr>
          <a:xfrm>
            <a:off x="8343900" y="1028700"/>
            <a:ext cx="685800" cy="685800"/>
          </a:xfrm>
          <a:prstGeom prst="ellipse">
            <a:avLst/>
          </a:prstGeom>
          <a:solidFill>
            <a:srgbClr val="0D3D8A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98" name="Oval 5"/>
          <p:cNvSpPr/>
          <p:nvPr/>
        </p:nvSpPr>
        <p:spPr>
          <a:xfrm>
            <a:off x="8503919" y="1188719"/>
            <a:ext cx="365761" cy="365761"/>
          </a:xfrm>
          <a:prstGeom prst="ellipse">
            <a:avLst/>
          </a:prstGeom>
          <a:solidFill>
            <a:srgbClr val="1A8CFF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99" name="TextBox 6"/>
          <p:cNvSpPr txBox="1"/>
          <p:nvPr/>
        </p:nvSpPr>
        <p:spPr>
          <a:xfrm>
            <a:off x="548640" y="1645920"/>
            <a:ext cx="5486401" cy="1020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8000">
                <a:solidFill>
                  <a:srgbClr val="FFFFFF"/>
                </a:solidFill>
              </a:defRPr>
            </a:lvl1pPr>
          </a:lstStyle>
          <a:p>
            <a:pPr/>
            <a:r>
              <a:t>SVRN</a:t>
            </a:r>
          </a:p>
        </p:txBody>
      </p:sp>
      <p:sp>
        <p:nvSpPr>
          <p:cNvPr id="100" name="TextBox 7"/>
          <p:cNvSpPr txBox="1"/>
          <p:nvPr/>
        </p:nvSpPr>
        <p:spPr>
          <a:xfrm>
            <a:off x="548640" y="2514599"/>
            <a:ext cx="5486401" cy="7589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6000">
                <a:solidFill>
                  <a:srgbClr val="00D4FF"/>
                </a:solidFill>
              </a:defRPr>
            </a:lvl1pPr>
          </a:lstStyle>
          <a:p>
            <a:pPr/>
            <a:r>
              <a:t>ENGINE</a:t>
            </a:r>
          </a:p>
        </p:txBody>
      </p:sp>
      <p:sp>
        <p:nvSpPr>
          <p:cNvPr id="101" name="TextBox 8"/>
          <p:cNvSpPr txBox="1"/>
          <p:nvPr/>
        </p:nvSpPr>
        <p:spPr>
          <a:xfrm>
            <a:off x="548640" y="3383279"/>
            <a:ext cx="5943601" cy="2190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700">
                <a:solidFill>
                  <a:srgbClr val="DCE8FF"/>
                </a:solidFill>
              </a:defRPr>
            </a:lvl1pPr>
          </a:lstStyle>
          <a:p>
            <a:pPr/>
            <a:r>
              <a:t>AI-платформа противодействия отмыванию денег</a:t>
            </a:r>
          </a:p>
        </p:txBody>
      </p:sp>
      <p:sp>
        <p:nvSpPr>
          <p:cNvPr id="102" name="TextBox 9"/>
          <p:cNvSpPr txBox="1"/>
          <p:nvPr/>
        </p:nvSpPr>
        <p:spPr>
          <a:xfrm>
            <a:off x="548640" y="3767328"/>
            <a:ext cx="5943601" cy="2190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700">
                <a:solidFill>
                  <a:srgbClr val="DCE8FF"/>
                </a:solidFill>
              </a:defRPr>
            </a:lvl1pPr>
          </a:lstStyle>
          <a:p>
            <a:pPr/>
            <a:r>
              <a:t>и финансовому мониторингу в реальном времени</a:t>
            </a:r>
          </a:p>
        </p:txBody>
      </p:sp>
      <p:sp>
        <p:nvSpPr>
          <p:cNvPr id="103" name="Connector 10"/>
          <p:cNvSpPr/>
          <p:nvPr/>
        </p:nvSpPr>
        <p:spPr>
          <a:xfrm>
            <a:off x="548640" y="4251959"/>
            <a:ext cx="5029201" cy="1"/>
          </a:xfrm>
          <a:prstGeom prst="line">
            <a:avLst/>
          </a:prstGeom>
          <a:ln w="25400">
            <a:solidFill>
              <a:srgbClr val="00D4FF"/>
            </a:solidFill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04" name="TextBox 11"/>
          <p:cNvSpPr txBox="1"/>
          <p:nvPr/>
        </p:nvSpPr>
        <p:spPr>
          <a:xfrm>
            <a:off x="548640" y="4389120"/>
            <a:ext cx="5486401" cy="166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i="1" sz="1300">
                <a:solidFill>
                  <a:srgbClr val="7AA3CC"/>
                </a:solidFill>
              </a:defRPr>
            </a:lvl1pPr>
          </a:lstStyle>
          <a:p>
            <a:pPr/>
            <a:r>
              <a:t>Enterprise AML  |  AI/ML  |  Real-Time Analytics</a:t>
            </a:r>
          </a:p>
        </p:txBody>
      </p:sp>
      <p:sp>
        <p:nvSpPr>
          <p:cNvPr id="105" name="TextBox 12"/>
          <p:cNvSpPr txBox="1"/>
          <p:nvPr/>
        </p:nvSpPr>
        <p:spPr>
          <a:xfrm>
            <a:off x="548640" y="4754879"/>
            <a:ext cx="5486401" cy="1342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7AA3CC"/>
                </a:solidFill>
              </a:defRPr>
            </a:lvl1pPr>
          </a:lstStyle>
          <a:p>
            <a:pPr/>
            <a:r>
              <a:t>awards.gov.uz  |  2026</a:t>
            </a:r>
          </a:p>
        </p:txBody>
      </p:sp>
      <p:sp>
        <p:nvSpPr>
          <p:cNvPr id="106" name="TextBox 13"/>
          <p:cNvSpPr txBox="1"/>
          <p:nvPr/>
        </p:nvSpPr>
        <p:spPr>
          <a:xfrm>
            <a:off x="6949440" y="914399"/>
            <a:ext cx="4846321" cy="189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400">
                <a:solidFill>
                  <a:srgbClr val="00D4FF"/>
                </a:solidFill>
              </a:defRPr>
            </a:lvl1pPr>
          </a:lstStyle>
          <a:p>
            <a:pPr/>
            <a:r>
              <a:t>Ключевые цифры</a:t>
            </a:r>
          </a:p>
        </p:txBody>
      </p:sp>
      <p:sp>
        <p:nvSpPr>
          <p:cNvPr id="107" name="Rounded Rectangle 14"/>
          <p:cNvSpPr/>
          <p:nvPr/>
        </p:nvSpPr>
        <p:spPr>
          <a:xfrm>
            <a:off x="6949440" y="1353311"/>
            <a:ext cx="2148841" cy="1325881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635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08" name="TextBox 15"/>
          <p:cNvSpPr txBox="1"/>
          <p:nvPr/>
        </p:nvSpPr>
        <p:spPr>
          <a:xfrm>
            <a:off x="6949440" y="1490472"/>
            <a:ext cx="2148841" cy="4056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 sz="3200">
                <a:solidFill>
                  <a:srgbClr val="FFC107"/>
                </a:solidFill>
              </a:defRPr>
            </a:lvl1pPr>
          </a:lstStyle>
          <a:p>
            <a:pPr/>
            <a:r>
              <a:t>50</a:t>
            </a:r>
          </a:p>
        </p:txBody>
      </p:sp>
      <p:sp>
        <p:nvSpPr>
          <p:cNvPr id="109" name="TextBox 16"/>
          <p:cNvSpPr txBox="1"/>
          <p:nvPr/>
        </p:nvSpPr>
        <p:spPr>
          <a:xfrm>
            <a:off x="6949440" y="1975104"/>
            <a:ext cx="2148841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1000">
                <a:solidFill>
                  <a:srgbClr val="7AA3CC"/>
                </a:solidFill>
              </a:defRPr>
            </a:lvl1pPr>
          </a:lstStyle>
          <a:p>
            <a:pPr/>
            <a:r>
              <a:t>AML-сценариев</a:t>
            </a:r>
          </a:p>
        </p:txBody>
      </p:sp>
      <p:sp>
        <p:nvSpPr>
          <p:cNvPr id="110" name="Rounded Rectangle 17"/>
          <p:cNvSpPr/>
          <p:nvPr/>
        </p:nvSpPr>
        <p:spPr>
          <a:xfrm>
            <a:off x="9326880" y="1353311"/>
            <a:ext cx="2148841" cy="1325881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635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11" name="TextBox 18"/>
          <p:cNvSpPr txBox="1"/>
          <p:nvPr/>
        </p:nvSpPr>
        <p:spPr>
          <a:xfrm>
            <a:off x="9326880" y="1490472"/>
            <a:ext cx="2148841" cy="4056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 sz="3200">
                <a:solidFill>
                  <a:srgbClr val="FFC107"/>
                </a:solidFill>
              </a:defRPr>
            </a:lvl1pPr>
          </a:lstStyle>
          <a:p>
            <a:pPr/>
            <a:r>
              <a:t>7</a:t>
            </a:r>
          </a:p>
        </p:txBody>
      </p:sp>
      <p:sp>
        <p:nvSpPr>
          <p:cNvPr id="112" name="TextBox 19"/>
          <p:cNvSpPr txBox="1"/>
          <p:nvPr/>
        </p:nvSpPr>
        <p:spPr>
          <a:xfrm>
            <a:off x="9326880" y="1975104"/>
            <a:ext cx="2148841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1000">
                <a:solidFill>
                  <a:srgbClr val="7AA3CC"/>
                </a:solidFill>
              </a:defRPr>
            </a:lvl1pPr>
          </a:lstStyle>
          <a:p>
            <a:pPr/>
            <a:r>
              <a:t>ML-моделей</a:t>
            </a:r>
          </a:p>
        </p:txBody>
      </p:sp>
      <p:sp>
        <p:nvSpPr>
          <p:cNvPr id="113" name="Rounded Rectangle 20"/>
          <p:cNvSpPr/>
          <p:nvPr/>
        </p:nvSpPr>
        <p:spPr>
          <a:xfrm>
            <a:off x="6949440" y="2862072"/>
            <a:ext cx="2148841" cy="1325881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635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14" name="TextBox 21"/>
          <p:cNvSpPr txBox="1"/>
          <p:nvPr/>
        </p:nvSpPr>
        <p:spPr>
          <a:xfrm>
            <a:off x="6949440" y="2999232"/>
            <a:ext cx="2148841" cy="4056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 sz="3200">
                <a:solidFill>
                  <a:srgbClr val="FFC107"/>
                </a:solidFill>
              </a:defRPr>
            </a:lvl1pPr>
          </a:lstStyle>
          <a:p>
            <a:pPr/>
            <a:r>
              <a:t>13</a:t>
            </a:r>
          </a:p>
        </p:txBody>
      </p:sp>
      <p:sp>
        <p:nvSpPr>
          <p:cNvPr id="115" name="TextBox 22"/>
          <p:cNvSpPr txBox="1"/>
          <p:nvPr/>
        </p:nvSpPr>
        <p:spPr>
          <a:xfrm>
            <a:off x="6949440" y="3483864"/>
            <a:ext cx="2148841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1000">
                <a:solidFill>
                  <a:srgbClr val="7AA3CC"/>
                </a:solidFill>
              </a:defRPr>
            </a:lvl1pPr>
          </a:lstStyle>
          <a:p>
            <a:pPr/>
            <a:r>
              <a:t>микросервисов</a:t>
            </a:r>
          </a:p>
        </p:txBody>
      </p:sp>
      <p:sp>
        <p:nvSpPr>
          <p:cNvPr id="116" name="Rounded Rectangle 23"/>
          <p:cNvSpPr/>
          <p:nvPr/>
        </p:nvSpPr>
        <p:spPr>
          <a:xfrm>
            <a:off x="9326880" y="2862072"/>
            <a:ext cx="2148841" cy="1325881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635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17" name="TextBox 24"/>
          <p:cNvSpPr txBox="1"/>
          <p:nvPr/>
        </p:nvSpPr>
        <p:spPr>
          <a:xfrm>
            <a:off x="9326880" y="2999232"/>
            <a:ext cx="2148841" cy="4056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 sz="3200">
                <a:solidFill>
                  <a:srgbClr val="FFC107"/>
                </a:solidFill>
              </a:defRPr>
            </a:lvl1pPr>
          </a:lstStyle>
          <a:p>
            <a:pPr/>
            <a:r>
              <a:t>0–1000</a:t>
            </a:r>
          </a:p>
        </p:txBody>
      </p:sp>
      <p:sp>
        <p:nvSpPr>
          <p:cNvPr id="118" name="TextBox 25"/>
          <p:cNvSpPr txBox="1"/>
          <p:nvPr/>
        </p:nvSpPr>
        <p:spPr>
          <a:xfrm>
            <a:off x="9326880" y="3483864"/>
            <a:ext cx="2148841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1000">
                <a:solidFill>
                  <a:srgbClr val="7AA3CC"/>
                </a:solidFill>
              </a:defRPr>
            </a:lvl1pPr>
          </a:lstStyle>
          <a:p>
            <a:pPr/>
            <a:r>
              <a:t>Risk Score</a:t>
            </a:r>
          </a:p>
        </p:txBody>
      </p:sp>
      <p:sp>
        <p:nvSpPr>
          <p:cNvPr id="119" name="TextBox 26"/>
          <p:cNvSpPr txBox="1"/>
          <p:nvPr/>
        </p:nvSpPr>
        <p:spPr>
          <a:xfrm>
            <a:off x="6949440" y="4462271"/>
            <a:ext cx="4846321" cy="1342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100">
                <a:solidFill>
                  <a:srgbClr val="FFC107"/>
                </a:solidFill>
              </a:defRPr>
            </a:lvl1pPr>
          </a:lstStyle>
          <a:p>
            <a:pPr/>
            <a:r>
              <a:t>Внедрена в коммерческом банке — подтверждённый product-market fit</a:t>
            </a:r>
          </a:p>
        </p:txBody>
      </p:sp>
      <p:sp>
        <p:nvSpPr>
          <p:cNvPr id="120" name="TextBox 27"/>
          <p:cNvSpPr txBox="1"/>
          <p:nvPr/>
        </p:nvSpPr>
        <p:spPr>
          <a:xfrm>
            <a:off x="6949440" y="4864608"/>
            <a:ext cx="4846321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7AA3CC"/>
                </a:solidFill>
              </a:defRPr>
            </a:lvl1pPr>
          </a:lstStyle>
          <a:p>
            <a:pPr/>
            <a:r>
              <a:t>FATF · PCI DSS · OWASP  |  6 из 7 фаз завершены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40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TextBox 1"/>
          <p:cNvSpPr txBox="1"/>
          <p:nvPr/>
        </p:nvSpPr>
        <p:spPr>
          <a:xfrm>
            <a:off x="457199" y="201167"/>
            <a:ext cx="11247122" cy="3985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3000">
                <a:solidFill>
                  <a:srgbClr val="FFFFFF"/>
                </a:solidFill>
              </a:defRPr>
            </a:lvl1pPr>
          </a:lstStyle>
          <a:p>
            <a:pPr/>
            <a:r>
              <a:t>Бизнес-модель и инвестиции</a:t>
            </a:r>
          </a:p>
        </p:txBody>
      </p:sp>
      <p:sp>
        <p:nvSpPr>
          <p:cNvPr id="357" name="TextBox 2"/>
          <p:cNvSpPr txBox="1"/>
          <p:nvPr/>
        </p:nvSpPr>
        <p:spPr>
          <a:xfrm>
            <a:off x="457199" y="713231"/>
            <a:ext cx="11247122" cy="166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i="1" sz="1300">
                <a:solidFill>
                  <a:srgbClr val="7AA3CC"/>
                </a:solidFill>
              </a:defRPr>
            </a:lvl1pPr>
          </a:lstStyle>
          <a:p>
            <a:pPr/>
            <a:r>
              <a:t>B2B SaaS: годовая лицензия + внедрение. Необходимые инвестиции: $200 000 | Оценка: $800 000</a:t>
            </a:r>
          </a:p>
        </p:txBody>
      </p:sp>
      <p:sp>
        <p:nvSpPr>
          <p:cNvPr id="358" name="Connector 3"/>
          <p:cNvSpPr/>
          <p:nvPr/>
        </p:nvSpPr>
        <p:spPr>
          <a:xfrm>
            <a:off x="457199" y="1005839"/>
            <a:ext cx="11247121" cy="1"/>
          </a:xfrm>
          <a:prstGeom prst="line">
            <a:avLst/>
          </a:prstGeom>
          <a:ln w="25400">
            <a:solidFill>
              <a:srgbClr val="1A8CFF"/>
            </a:solidFill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359" name="Rounded Rectangle 4"/>
          <p:cNvSpPr/>
          <p:nvPr/>
        </p:nvSpPr>
        <p:spPr>
          <a:xfrm>
            <a:off x="347472" y="1143000"/>
            <a:ext cx="3749040" cy="3520441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762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360" name="TextBox 5"/>
          <p:cNvSpPr txBox="1"/>
          <p:nvPr/>
        </p:nvSpPr>
        <p:spPr>
          <a:xfrm>
            <a:off x="484631" y="1417319"/>
            <a:ext cx="3493010" cy="369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>
              <a:defRPr b="1" sz="1300">
                <a:solidFill>
                  <a:srgbClr val="FFFFFF"/>
                </a:solidFill>
              </a:defRPr>
            </a:pPr>
            <a:r>
              <a:t>Малый банк</a:t>
            </a:r>
          </a:p>
          <a:p>
            <a:pPr algn="ctr">
              <a:defRPr b="1" sz="1300">
                <a:solidFill>
                  <a:srgbClr val="FFFFFF"/>
                </a:solidFill>
              </a:defRPr>
            </a:pPr>
            <a:r>
              <a:t>(до 50K клиентов)</a:t>
            </a:r>
          </a:p>
        </p:txBody>
      </p:sp>
      <p:sp>
        <p:nvSpPr>
          <p:cNvPr id="361" name="TextBox 6"/>
          <p:cNvSpPr txBox="1"/>
          <p:nvPr/>
        </p:nvSpPr>
        <p:spPr>
          <a:xfrm>
            <a:off x="484631" y="1938527"/>
            <a:ext cx="3493010" cy="1865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 sz="1500">
                <a:solidFill>
                  <a:srgbClr val="FFC107"/>
                </a:solidFill>
              </a:defRPr>
            </a:lvl1pPr>
          </a:lstStyle>
          <a:p>
            <a:pPr/>
            <a:r>
              <a:t>$15 000–$25 000 / год</a:t>
            </a:r>
          </a:p>
        </p:txBody>
      </p:sp>
      <p:sp>
        <p:nvSpPr>
          <p:cNvPr id="362" name="TextBox 7"/>
          <p:cNvSpPr txBox="1"/>
          <p:nvPr/>
        </p:nvSpPr>
        <p:spPr>
          <a:xfrm>
            <a:off x="530352" y="2423160"/>
            <a:ext cx="3401568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DCE8FF"/>
                </a:solidFill>
              </a:defRPr>
            </a:lvl1pPr>
          </a:lstStyle>
          <a:p>
            <a:pPr/>
            <a:r>
              <a:t>[+]  Базовые модули AML + KYC</a:t>
            </a:r>
          </a:p>
        </p:txBody>
      </p:sp>
      <p:sp>
        <p:nvSpPr>
          <p:cNvPr id="363" name="TextBox 8"/>
          <p:cNvSpPr txBox="1"/>
          <p:nvPr/>
        </p:nvSpPr>
        <p:spPr>
          <a:xfrm>
            <a:off x="530352" y="2898648"/>
            <a:ext cx="3401568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DCE8FF"/>
                </a:solidFill>
              </a:defRPr>
            </a:lvl1pPr>
          </a:lstStyle>
          <a:p>
            <a:pPr/>
            <a:r>
              <a:t>[+]  До 5 compliance-пользователей</a:t>
            </a:r>
          </a:p>
        </p:txBody>
      </p:sp>
      <p:sp>
        <p:nvSpPr>
          <p:cNvPr id="364" name="TextBox 9"/>
          <p:cNvSpPr txBox="1"/>
          <p:nvPr/>
        </p:nvSpPr>
        <p:spPr>
          <a:xfrm>
            <a:off x="530352" y="3374135"/>
            <a:ext cx="3401568" cy="137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DCE8FF"/>
                </a:solidFill>
              </a:defRPr>
            </a:lvl1pPr>
          </a:lstStyle>
          <a:p>
            <a:pPr/>
            <a:r>
              <a:t>[+]  Техподдержка included в цене</a:t>
            </a:r>
          </a:p>
        </p:txBody>
      </p:sp>
      <p:sp>
        <p:nvSpPr>
          <p:cNvPr id="365" name="Rounded Rectangle 10"/>
          <p:cNvSpPr/>
          <p:nvPr/>
        </p:nvSpPr>
        <p:spPr>
          <a:xfrm>
            <a:off x="4297679" y="1143000"/>
            <a:ext cx="3749040" cy="3520441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15240">
            <a:solidFill>
              <a:srgbClr val="00D4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366" name="TextBox 11"/>
          <p:cNvSpPr txBox="1"/>
          <p:nvPr/>
        </p:nvSpPr>
        <p:spPr>
          <a:xfrm>
            <a:off x="4480559" y="1170432"/>
            <a:ext cx="338328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 sz="800">
                <a:solidFill>
                  <a:srgbClr val="FFC107"/>
                </a:solidFill>
              </a:defRPr>
            </a:lvl1pPr>
          </a:lstStyle>
          <a:p>
            <a:pPr/>
            <a:r>
              <a:t>РЕКОМЕНДУЕМЫЙ ПЛАН</a:t>
            </a:r>
          </a:p>
        </p:txBody>
      </p:sp>
      <p:sp>
        <p:nvSpPr>
          <p:cNvPr id="367" name="TextBox 12"/>
          <p:cNvSpPr txBox="1"/>
          <p:nvPr/>
        </p:nvSpPr>
        <p:spPr>
          <a:xfrm>
            <a:off x="4434840" y="1417319"/>
            <a:ext cx="3493009" cy="369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>
              <a:defRPr b="1" sz="1300">
                <a:solidFill>
                  <a:srgbClr val="FFFFFF"/>
                </a:solidFill>
              </a:defRPr>
            </a:pPr>
            <a:r>
              <a:t>Средний банк</a:t>
            </a:r>
          </a:p>
          <a:p>
            <a:pPr algn="ctr">
              <a:defRPr b="1" sz="1300">
                <a:solidFill>
                  <a:srgbClr val="FFFFFF"/>
                </a:solidFill>
              </a:defRPr>
            </a:pPr>
            <a:r>
              <a:t>(50K–500K клиентов)</a:t>
            </a:r>
          </a:p>
        </p:txBody>
      </p:sp>
      <p:sp>
        <p:nvSpPr>
          <p:cNvPr id="368" name="TextBox 13"/>
          <p:cNvSpPr txBox="1"/>
          <p:nvPr/>
        </p:nvSpPr>
        <p:spPr>
          <a:xfrm>
            <a:off x="4434840" y="1938527"/>
            <a:ext cx="3493009" cy="1865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 sz="1500">
                <a:solidFill>
                  <a:srgbClr val="FFC107"/>
                </a:solidFill>
              </a:defRPr>
            </a:lvl1pPr>
          </a:lstStyle>
          <a:p>
            <a:pPr/>
            <a:r>
              <a:t>$35 000–$70 000 / год</a:t>
            </a:r>
          </a:p>
        </p:txBody>
      </p:sp>
      <p:sp>
        <p:nvSpPr>
          <p:cNvPr id="369" name="TextBox 14"/>
          <p:cNvSpPr txBox="1"/>
          <p:nvPr/>
        </p:nvSpPr>
        <p:spPr>
          <a:xfrm>
            <a:off x="4480559" y="2423160"/>
            <a:ext cx="3401569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DCE8FF"/>
                </a:solidFill>
              </a:defRPr>
            </a:lvl1pPr>
          </a:lstStyle>
          <a:p>
            <a:pPr/>
            <a:r>
              <a:t>[+]  Все модули + SWIFT NLP + Graph</a:t>
            </a:r>
          </a:p>
        </p:txBody>
      </p:sp>
      <p:sp>
        <p:nvSpPr>
          <p:cNvPr id="370" name="TextBox 15"/>
          <p:cNvSpPr txBox="1"/>
          <p:nvPr/>
        </p:nvSpPr>
        <p:spPr>
          <a:xfrm>
            <a:off x="4480559" y="2898648"/>
            <a:ext cx="3401569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DCE8FF"/>
                </a:solidFill>
              </a:defRPr>
            </a:lvl1pPr>
          </a:lstStyle>
          <a:p>
            <a:pPr/>
            <a:r>
              <a:t>[+]  До 20 compliance-пользователей</a:t>
            </a:r>
          </a:p>
        </p:txBody>
      </p:sp>
      <p:sp>
        <p:nvSpPr>
          <p:cNvPr id="371" name="TextBox 16"/>
          <p:cNvSpPr txBox="1"/>
          <p:nvPr/>
        </p:nvSpPr>
        <p:spPr>
          <a:xfrm>
            <a:off x="4480559" y="3374135"/>
            <a:ext cx="3401569" cy="137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DCE8FF"/>
                </a:solidFill>
              </a:defRPr>
            </a:lvl1pPr>
          </a:lstStyle>
          <a:p>
            <a:pPr/>
            <a:r>
              <a:t>[+]  SLA 99.5%, поддержка 24/7</a:t>
            </a:r>
          </a:p>
        </p:txBody>
      </p:sp>
      <p:sp>
        <p:nvSpPr>
          <p:cNvPr id="372" name="Rounded Rectangle 17"/>
          <p:cNvSpPr/>
          <p:nvPr/>
        </p:nvSpPr>
        <p:spPr>
          <a:xfrm>
            <a:off x="8247888" y="1143000"/>
            <a:ext cx="3749040" cy="3520441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762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373" name="TextBox 18"/>
          <p:cNvSpPr txBox="1"/>
          <p:nvPr/>
        </p:nvSpPr>
        <p:spPr>
          <a:xfrm>
            <a:off x="8385047" y="1417319"/>
            <a:ext cx="3493009" cy="369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>
              <a:defRPr b="1" sz="1300">
                <a:solidFill>
                  <a:srgbClr val="FFFFFF"/>
                </a:solidFill>
              </a:defRPr>
            </a:pPr>
            <a:r>
              <a:t>Крупный / гос. банк</a:t>
            </a:r>
          </a:p>
          <a:p>
            <a:pPr algn="ctr">
              <a:defRPr b="1" sz="1300">
                <a:solidFill>
                  <a:srgbClr val="FFFFFF"/>
                </a:solidFill>
              </a:defRPr>
            </a:pPr>
            <a:r>
              <a:t>(500K+ клиентов)</a:t>
            </a:r>
          </a:p>
        </p:txBody>
      </p:sp>
      <p:sp>
        <p:nvSpPr>
          <p:cNvPr id="374" name="TextBox 19"/>
          <p:cNvSpPr txBox="1"/>
          <p:nvPr/>
        </p:nvSpPr>
        <p:spPr>
          <a:xfrm>
            <a:off x="8385047" y="1938527"/>
            <a:ext cx="3493009" cy="1865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 sz="1500">
                <a:solidFill>
                  <a:srgbClr val="FFC107"/>
                </a:solidFill>
              </a:defRPr>
            </a:lvl1pPr>
          </a:lstStyle>
          <a:p>
            <a:pPr/>
            <a:r>
              <a:t>$80 000–$150 000 / год</a:t>
            </a:r>
          </a:p>
        </p:txBody>
      </p:sp>
      <p:sp>
        <p:nvSpPr>
          <p:cNvPr id="375" name="TextBox 20"/>
          <p:cNvSpPr txBox="1"/>
          <p:nvPr/>
        </p:nvSpPr>
        <p:spPr>
          <a:xfrm>
            <a:off x="8430768" y="2423160"/>
            <a:ext cx="3401569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DCE8FF"/>
                </a:solidFill>
              </a:defRPr>
            </a:lvl1pPr>
          </a:lstStyle>
          <a:p>
            <a:pPr/>
            <a:r>
              <a:t>[+]  Полная лицензия + кастомизация</a:t>
            </a:r>
          </a:p>
        </p:txBody>
      </p:sp>
      <p:sp>
        <p:nvSpPr>
          <p:cNvPr id="376" name="TextBox 21"/>
          <p:cNvSpPr txBox="1"/>
          <p:nvPr/>
        </p:nvSpPr>
        <p:spPr>
          <a:xfrm>
            <a:off x="8430768" y="2898648"/>
            <a:ext cx="3401569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DCE8FF"/>
                </a:solidFill>
              </a:defRPr>
            </a:lvl1pPr>
          </a:lstStyle>
          <a:p>
            <a:pPr/>
            <a:r>
              <a:t>[+]  Без ограничений по пользователям</a:t>
            </a:r>
          </a:p>
        </p:txBody>
      </p:sp>
      <p:sp>
        <p:nvSpPr>
          <p:cNvPr id="377" name="TextBox 22"/>
          <p:cNvSpPr txBox="1"/>
          <p:nvPr/>
        </p:nvSpPr>
        <p:spPr>
          <a:xfrm>
            <a:off x="8430768" y="3374135"/>
            <a:ext cx="3401569" cy="137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DCE8FF"/>
                </a:solidFill>
              </a:defRPr>
            </a:lvl1pPr>
          </a:lstStyle>
          <a:p>
            <a:pPr/>
            <a:r>
              <a:t>[+]  Выделенная поддержка + обучение</a:t>
            </a:r>
          </a:p>
        </p:txBody>
      </p:sp>
      <p:sp>
        <p:nvSpPr>
          <p:cNvPr id="378" name="Rounded Rectangle 23"/>
          <p:cNvSpPr/>
          <p:nvPr/>
        </p:nvSpPr>
        <p:spPr>
          <a:xfrm>
            <a:off x="347472" y="4828032"/>
            <a:ext cx="11475720" cy="1874519"/>
          </a:xfrm>
          <a:prstGeom prst="roundRect">
            <a:avLst>
              <a:gd name="adj" fmla="val 5000"/>
            </a:avLst>
          </a:prstGeom>
          <a:solidFill>
            <a:srgbClr val="06142E"/>
          </a:solidFill>
          <a:ln w="6350">
            <a:solidFill>
              <a:srgbClr val="7AA3CC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379" name="TextBox 24"/>
          <p:cNvSpPr txBox="1"/>
          <p:nvPr/>
        </p:nvSpPr>
        <p:spPr>
          <a:xfrm>
            <a:off x="566927" y="4910328"/>
            <a:ext cx="7315201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200">
                <a:solidFill>
                  <a:srgbClr val="00D4FF"/>
                </a:solidFill>
              </a:defRPr>
            </a:lvl1pPr>
          </a:lstStyle>
          <a:p>
            <a:pPr/>
            <a:r>
              <a:t>Дополнительные источники дохода + направления инвестиций</a:t>
            </a:r>
          </a:p>
        </p:txBody>
      </p:sp>
      <p:sp>
        <p:nvSpPr>
          <p:cNvPr id="380" name="TextBox 25"/>
          <p:cNvSpPr txBox="1"/>
          <p:nvPr/>
        </p:nvSpPr>
        <p:spPr>
          <a:xfrm>
            <a:off x="566927" y="5266944"/>
            <a:ext cx="5577842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DCE8FF"/>
                </a:solidFill>
              </a:defRPr>
            </a:lvl1pPr>
          </a:lstStyle>
          <a:p>
            <a:pPr/>
            <a:r>
              <a:t>- Внедрение и интеграция: $20 000–$50 000 (единоразово)</a:t>
            </a:r>
          </a:p>
        </p:txBody>
      </p:sp>
      <p:sp>
        <p:nvSpPr>
          <p:cNvPr id="381" name="TextBox 26"/>
          <p:cNvSpPr txBox="1"/>
          <p:nvPr/>
        </p:nvSpPr>
        <p:spPr>
          <a:xfrm>
            <a:off x="6309359" y="5266944"/>
            <a:ext cx="5577841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DCE8FF"/>
                </a:solidFill>
              </a:defRPr>
            </a:lvl1pPr>
          </a:lstStyle>
          <a:p>
            <a:pPr/>
            <a:r>
              <a:t>- Обучение compliance-команды банка: $3 000–$8 000</a:t>
            </a:r>
          </a:p>
        </p:txBody>
      </p:sp>
      <p:sp>
        <p:nvSpPr>
          <p:cNvPr id="382" name="TextBox 27"/>
          <p:cNvSpPr txBox="1"/>
          <p:nvPr/>
        </p:nvSpPr>
        <p:spPr>
          <a:xfrm>
            <a:off x="566927" y="5705855"/>
            <a:ext cx="5577842" cy="137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DCE8FF"/>
                </a:solidFill>
              </a:defRPr>
            </a:lvl1pPr>
          </a:lstStyle>
          <a:p>
            <a:pPr/>
            <a:r>
              <a:t>- Кастомные AML-сценарии под специфику банка: $5 000–$15 000</a:t>
            </a:r>
          </a:p>
        </p:txBody>
      </p:sp>
      <p:sp>
        <p:nvSpPr>
          <p:cNvPr id="383" name="TextBox 28"/>
          <p:cNvSpPr txBox="1"/>
          <p:nvPr/>
        </p:nvSpPr>
        <p:spPr>
          <a:xfrm>
            <a:off x="6309359" y="5705855"/>
            <a:ext cx="5577841" cy="137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DCE8FF"/>
                </a:solidFill>
              </a:defRPr>
            </a:lvl1pPr>
          </a:lstStyle>
          <a:p>
            <a:pPr/>
            <a:r>
              <a:t>- ISO 27001 сертификация: $35K–$70K — Phase 7 + инвестиции</a:t>
            </a:r>
          </a:p>
        </p:txBody>
      </p:sp>
      <p:sp>
        <p:nvSpPr>
          <p:cNvPr id="384" name="TextBox 29"/>
          <p:cNvSpPr txBox="1"/>
          <p:nvPr/>
        </p:nvSpPr>
        <p:spPr>
          <a:xfrm>
            <a:off x="566927" y="6144767"/>
            <a:ext cx="5577842" cy="137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DCE8FF"/>
                </a:solidFill>
              </a:defRPr>
            </a:lvl1pPr>
          </a:lstStyle>
          <a:p>
            <a:pPr/>
            <a:r>
              <a:t>- Маркетинг и продажи: выход на 30+ банков Узбекистана</a:t>
            </a:r>
          </a:p>
        </p:txBody>
      </p:sp>
      <p:sp>
        <p:nvSpPr>
          <p:cNvPr id="385" name="TextBox 30"/>
          <p:cNvSpPr txBox="1"/>
          <p:nvPr/>
        </p:nvSpPr>
        <p:spPr>
          <a:xfrm>
            <a:off x="6309359" y="6144767"/>
            <a:ext cx="5577841" cy="137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DCE8FF"/>
                </a:solidFill>
              </a:defRPr>
            </a:lvl1pPr>
          </a:lstStyle>
          <a:p>
            <a:pPr/>
            <a:r>
              <a:t>- Расширение команды: DevOps, Sales Manager, QA Engineer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40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TextBox 1"/>
          <p:cNvSpPr txBox="1"/>
          <p:nvPr/>
        </p:nvSpPr>
        <p:spPr>
          <a:xfrm>
            <a:off x="457199" y="201167"/>
            <a:ext cx="11247122" cy="3985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3000">
                <a:solidFill>
                  <a:srgbClr val="FFFFFF"/>
                </a:solidFill>
              </a:defRPr>
            </a:lvl1pPr>
          </a:lstStyle>
          <a:p>
            <a:pPr/>
            <a:r>
              <a:t>Соответствие стандартам безопасности</a:t>
            </a:r>
          </a:p>
        </p:txBody>
      </p:sp>
      <p:sp>
        <p:nvSpPr>
          <p:cNvPr id="388" name="TextBox 2"/>
          <p:cNvSpPr txBox="1"/>
          <p:nvPr/>
        </p:nvSpPr>
        <p:spPr>
          <a:xfrm>
            <a:off x="457199" y="713231"/>
            <a:ext cx="11247122" cy="166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i="1" sz="1300">
                <a:solidFill>
                  <a:srgbClr val="7AA3CC"/>
                </a:solidFill>
              </a:defRPr>
            </a:lvl1pPr>
          </a:lstStyle>
          <a:p>
            <a:pPr/>
            <a:r>
              <a:t>Платформа разработана с соблюдением международных регуляторных требований финансовой отрасли</a:t>
            </a:r>
          </a:p>
        </p:txBody>
      </p:sp>
      <p:sp>
        <p:nvSpPr>
          <p:cNvPr id="389" name="Connector 3"/>
          <p:cNvSpPr/>
          <p:nvPr/>
        </p:nvSpPr>
        <p:spPr>
          <a:xfrm>
            <a:off x="457199" y="1005839"/>
            <a:ext cx="11247121" cy="1"/>
          </a:xfrm>
          <a:prstGeom prst="line">
            <a:avLst/>
          </a:prstGeom>
          <a:ln w="25400">
            <a:solidFill>
              <a:srgbClr val="1A8CFF"/>
            </a:solidFill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390" name="Rounded Rectangle 4"/>
          <p:cNvSpPr/>
          <p:nvPr/>
        </p:nvSpPr>
        <p:spPr>
          <a:xfrm>
            <a:off x="347472" y="1143000"/>
            <a:ext cx="2788921" cy="3520441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1016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391" name="TextBox 5"/>
          <p:cNvSpPr txBox="1"/>
          <p:nvPr/>
        </p:nvSpPr>
        <p:spPr>
          <a:xfrm>
            <a:off x="484631" y="1234439"/>
            <a:ext cx="2542034" cy="166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 sz="1300">
                <a:solidFill>
                  <a:srgbClr val="00D4FF"/>
                </a:solidFill>
              </a:defRPr>
            </a:lvl1pPr>
          </a:lstStyle>
          <a:p>
            <a:pPr/>
            <a:r>
              <a:t>FATF Рекомендации</a:t>
            </a:r>
          </a:p>
        </p:txBody>
      </p:sp>
      <p:sp>
        <p:nvSpPr>
          <p:cNvPr id="392" name="TextBox 6"/>
          <p:cNvSpPr txBox="1"/>
          <p:nvPr/>
        </p:nvSpPr>
        <p:spPr>
          <a:xfrm>
            <a:off x="484631" y="1719072"/>
            <a:ext cx="2542034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DCE8FF"/>
                </a:solidFill>
              </a:defRPr>
            </a:lvl1pPr>
          </a:lstStyle>
          <a:p>
            <a:pPr/>
            <a:r>
              <a:t>- 40 рекомендаций FATF реализованы</a:t>
            </a:r>
          </a:p>
        </p:txBody>
      </p:sp>
      <p:sp>
        <p:nvSpPr>
          <p:cNvPr id="393" name="TextBox 7"/>
          <p:cNvSpPr txBox="1"/>
          <p:nvPr/>
        </p:nvSpPr>
        <p:spPr>
          <a:xfrm>
            <a:off x="484631" y="2359151"/>
            <a:ext cx="2542034" cy="137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DCE8FF"/>
                </a:solidFill>
              </a:defRPr>
            </a:lvl1pPr>
          </a:lstStyle>
          <a:p>
            <a:pPr/>
            <a:r>
              <a:t>- Blacklist: IR, KP, MM (hardcoded)</a:t>
            </a:r>
          </a:p>
        </p:txBody>
      </p:sp>
      <p:sp>
        <p:nvSpPr>
          <p:cNvPr id="394" name="TextBox 8"/>
          <p:cNvSpPr txBox="1"/>
          <p:nvPr/>
        </p:nvSpPr>
        <p:spPr>
          <a:xfrm>
            <a:off x="484631" y="2999232"/>
            <a:ext cx="2542034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DCE8FF"/>
                </a:solidFill>
              </a:defRPr>
            </a:lvl1pPr>
          </a:lstStyle>
          <a:p>
            <a:pPr/>
            <a:r>
              <a:t>- Greylist: 21 юрисдикция</a:t>
            </a:r>
          </a:p>
        </p:txBody>
      </p:sp>
      <p:sp>
        <p:nvSpPr>
          <p:cNvPr id="395" name="TextBox 9"/>
          <p:cNvSpPr txBox="1"/>
          <p:nvPr/>
        </p:nvSpPr>
        <p:spPr>
          <a:xfrm>
            <a:off x="484631" y="3639310"/>
            <a:ext cx="2542034" cy="137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DCE8FF"/>
                </a:solidFill>
              </a:defRPr>
            </a:lvl1pPr>
          </a:lstStyle>
          <a:p>
            <a:pPr/>
            <a:r>
              <a:t>- Автопроверка всех транзакций</a:t>
            </a:r>
          </a:p>
        </p:txBody>
      </p:sp>
      <p:sp>
        <p:nvSpPr>
          <p:cNvPr id="396" name="Rounded Rectangle 10"/>
          <p:cNvSpPr/>
          <p:nvPr/>
        </p:nvSpPr>
        <p:spPr>
          <a:xfrm>
            <a:off x="3319271" y="1143000"/>
            <a:ext cx="2788921" cy="3520441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1016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397" name="TextBox 11"/>
          <p:cNvSpPr txBox="1"/>
          <p:nvPr/>
        </p:nvSpPr>
        <p:spPr>
          <a:xfrm>
            <a:off x="3456432" y="1234439"/>
            <a:ext cx="2542033" cy="166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 sz="1300">
                <a:solidFill>
                  <a:srgbClr val="00D4FF"/>
                </a:solidFill>
              </a:defRPr>
            </a:lvl1pPr>
          </a:lstStyle>
          <a:p>
            <a:pPr/>
            <a:r>
              <a:t>PCI DSS Compliance</a:t>
            </a:r>
          </a:p>
        </p:txBody>
      </p:sp>
      <p:sp>
        <p:nvSpPr>
          <p:cNvPr id="398" name="TextBox 12"/>
          <p:cNvSpPr txBox="1"/>
          <p:nvPr/>
        </p:nvSpPr>
        <p:spPr>
          <a:xfrm>
            <a:off x="3456432" y="1719072"/>
            <a:ext cx="2542033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DCE8FF"/>
                </a:solidFill>
              </a:defRPr>
            </a:lvl1pPr>
          </a:lstStyle>
          <a:p>
            <a:pPr/>
            <a:r>
              <a:t>- Шифрование данных, JWT-ротация</a:t>
            </a:r>
          </a:p>
        </p:txBody>
      </p:sp>
      <p:sp>
        <p:nvSpPr>
          <p:cNvPr id="399" name="TextBox 13"/>
          <p:cNvSpPr txBox="1"/>
          <p:nvPr/>
        </p:nvSpPr>
        <p:spPr>
          <a:xfrm>
            <a:off x="3456432" y="2359151"/>
            <a:ext cx="2542033" cy="137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DCE8FF"/>
                </a:solidFill>
              </a:defRPr>
            </a:lvl1pPr>
          </a:lstStyle>
          <a:p>
            <a:pPr/>
            <a:r>
              <a:t>- Audit logging всех действий</a:t>
            </a:r>
          </a:p>
        </p:txBody>
      </p:sp>
      <p:sp>
        <p:nvSpPr>
          <p:cNvPr id="400" name="TextBox 14"/>
          <p:cNvSpPr txBox="1"/>
          <p:nvPr/>
        </p:nvSpPr>
        <p:spPr>
          <a:xfrm>
            <a:off x="3456432" y="2999232"/>
            <a:ext cx="2542033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DCE8FF"/>
                </a:solidFill>
              </a:defRPr>
            </a:lvl1pPr>
          </a:lstStyle>
          <a:p>
            <a:pPr/>
            <a:r>
              <a:t>- OWASP Top-10 checklist пройден</a:t>
            </a:r>
          </a:p>
        </p:txBody>
      </p:sp>
      <p:sp>
        <p:nvSpPr>
          <p:cNvPr id="401" name="TextBox 15"/>
          <p:cNvSpPr txBox="1"/>
          <p:nvPr/>
        </p:nvSpPr>
        <p:spPr>
          <a:xfrm>
            <a:off x="3456432" y="3639310"/>
            <a:ext cx="2542033" cy="137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DCE8FF"/>
                </a:solidFill>
              </a:defRPr>
            </a:lvl1pPr>
          </a:lstStyle>
          <a:p>
            <a:pPr/>
            <a:r>
              <a:t>- Разграничение доступа по ролям</a:t>
            </a:r>
          </a:p>
        </p:txBody>
      </p:sp>
      <p:sp>
        <p:nvSpPr>
          <p:cNvPr id="402" name="Rounded Rectangle 16"/>
          <p:cNvSpPr/>
          <p:nvPr/>
        </p:nvSpPr>
        <p:spPr>
          <a:xfrm>
            <a:off x="6291071" y="1143000"/>
            <a:ext cx="2788921" cy="3520441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1016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403" name="TextBox 17"/>
          <p:cNvSpPr txBox="1"/>
          <p:nvPr/>
        </p:nvSpPr>
        <p:spPr>
          <a:xfrm>
            <a:off x="6428232" y="1234439"/>
            <a:ext cx="2542033" cy="166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 sz="1300">
                <a:solidFill>
                  <a:srgbClr val="00D4FF"/>
                </a:solidFill>
              </a:defRPr>
            </a:lvl1pPr>
          </a:lstStyle>
          <a:p>
            <a:pPr/>
            <a:r>
              <a:t>ЦБ РУ Стандарты</a:t>
            </a:r>
          </a:p>
        </p:txBody>
      </p:sp>
      <p:sp>
        <p:nvSpPr>
          <p:cNvPr id="404" name="TextBox 18"/>
          <p:cNvSpPr txBox="1"/>
          <p:nvPr/>
        </p:nvSpPr>
        <p:spPr>
          <a:xfrm>
            <a:off x="6428232" y="1719072"/>
            <a:ext cx="2542033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DCE8FF"/>
                </a:solidFill>
              </a:defRPr>
            </a:lvl1pPr>
          </a:lstStyle>
          <a:p>
            <a:pPr/>
            <a:r>
              <a:t>- SAR в XML-формате ЦБ РУ</a:t>
            </a:r>
          </a:p>
        </p:txBody>
      </p:sp>
      <p:sp>
        <p:nvSpPr>
          <p:cNvPr id="405" name="TextBox 19"/>
          <p:cNvSpPr txBox="1"/>
          <p:nvPr/>
        </p:nvSpPr>
        <p:spPr>
          <a:xfrm>
            <a:off x="6428232" y="2359151"/>
            <a:ext cx="2542033" cy="137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DCE8FF"/>
                </a:solidFill>
              </a:defRPr>
            </a:lvl1pPr>
          </a:lstStyle>
          <a:p>
            <a:pPr/>
            <a:r>
              <a:t>- ЭЦП симуляция для SAR</a:t>
            </a:r>
          </a:p>
        </p:txBody>
      </p:sp>
      <p:sp>
        <p:nvSpPr>
          <p:cNvPr id="406" name="TextBox 20"/>
          <p:cNvSpPr txBox="1"/>
          <p:nvPr/>
        </p:nvSpPr>
        <p:spPr>
          <a:xfrm>
            <a:off x="6428232" y="2999232"/>
            <a:ext cx="2542033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DCE8FF"/>
                </a:solidFill>
              </a:defRPr>
            </a:lvl1pPr>
          </a:lstStyle>
          <a:p>
            <a:pPr/>
            <a:r>
              <a:t>- Отправка в АСБТ интегрирована</a:t>
            </a:r>
          </a:p>
        </p:txBody>
      </p:sp>
      <p:sp>
        <p:nvSpPr>
          <p:cNvPr id="407" name="TextBox 21"/>
          <p:cNvSpPr txBox="1"/>
          <p:nvPr/>
        </p:nvSpPr>
        <p:spPr>
          <a:xfrm>
            <a:off x="6428232" y="3639310"/>
            <a:ext cx="2542033" cy="137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DCE8FF"/>
                </a:solidFill>
              </a:defRPr>
            </a:lvl1pPr>
          </a:lstStyle>
          <a:p>
            <a:pPr/>
            <a:r>
              <a:t>- Порог 50 000 000 UZS учтён</a:t>
            </a:r>
          </a:p>
        </p:txBody>
      </p:sp>
      <p:sp>
        <p:nvSpPr>
          <p:cNvPr id="408" name="Rounded Rectangle 22"/>
          <p:cNvSpPr/>
          <p:nvPr/>
        </p:nvSpPr>
        <p:spPr>
          <a:xfrm>
            <a:off x="9262871" y="1143000"/>
            <a:ext cx="2788921" cy="3520441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1016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409" name="TextBox 23"/>
          <p:cNvSpPr txBox="1"/>
          <p:nvPr/>
        </p:nvSpPr>
        <p:spPr>
          <a:xfrm>
            <a:off x="9400031" y="1234439"/>
            <a:ext cx="2542033" cy="166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 sz="1300">
                <a:solidFill>
                  <a:srgbClr val="00D4FF"/>
                </a:solidFill>
              </a:defRPr>
            </a:lvl1pPr>
          </a:lstStyle>
          <a:p>
            <a:pPr/>
            <a:r>
              <a:t>ISO 27001 Ready</a:t>
            </a:r>
          </a:p>
        </p:txBody>
      </p:sp>
      <p:sp>
        <p:nvSpPr>
          <p:cNvPr id="410" name="TextBox 24"/>
          <p:cNvSpPr txBox="1"/>
          <p:nvPr/>
        </p:nvSpPr>
        <p:spPr>
          <a:xfrm>
            <a:off x="9400031" y="1719072"/>
            <a:ext cx="2542033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DCE8FF"/>
                </a:solidFill>
              </a:defRPr>
            </a:lvl1pPr>
          </a:lstStyle>
          <a:p>
            <a:pPr/>
            <a:r>
              <a:t>- Gap Assessment выполнен</a:t>
            </a:r>
          </a:p>
        </p:txBody>
      </p:sp>
      <p:sp>
        <p:nvSpPr>
          <p:cNvPr id="411" name="TextBox 25"/>
          <p:cNvSpPr txBox="1"/>
          <p:nvPr/>
        </p:nvSpPr>
        <p:spPr>
          <a:xfrm>
            <a:off x="9400031" y="2359151"/>
            <a:ext cx="2542033" cy="137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DCE8FF"/>
                </a:solidFill>
              </a:defRPr>
            </a:lvl1pPr>
          </a:lstStyle>
          <a:p>
            <a:pPr/>
            <a:r>
              <a:t>- ISMS политики задокументированы</a:t>
            </a:r>
          </a:p>
        </p:txBody>
      </p:sp>
      <p:sp>
        <p:nvSpPr>
          <p:cNvPr id="412" name="TextBox 26"/>
          <p:cNvSpPr txBox="1"/>
          <p:nvPr/>
        </p:nvSpPr>
        <p:spPr>
          <a:xfrm>
            <a:off x="9400031" y="2999232"/>
            <a:ext cx="2542033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DCE8FF"/>
                </a:solidFill>
              </a:defRPr>
            </a:lvl1pPr>
          </a:lstStyle>
          <a:p>
            <a:pPr/>
            <a:r>
              <a:t>- SOC 2 Type II запланирован</a:t>
            </a:r>
          </a:p>
        </p:txBody>
      </p:sp>
      <p:sp>
        <p:nvSpPr>
          <p:cNvPr id="413" name="TextBox 27"/>
          <p:cNvSpPr txBox="1"/>
          <p:nvPr/>
        </p:nvSpPr>
        <p:spPr>
          <a:xfrm>
            <a:off x="9400031" y="3639310"/>
            <a:ext cx="2542033" cy="137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DCE8FF"/>
                </a:solidFill>
              </a:defRPr>
            </a:lvl1pPr>
          </a:lstStyle>
          <a:p>
            <a:pPr/>
            <a:r>
              <a:t>- Бюджет: $35K–$70K (Phase 7)</a:t>
            </a:r>
          </a:p>
        </p:txBody>
      </p:sp>
      <p:sp>
        <p:nvSpPr>
          <p:cNvPr id="414" name="Rounded Rectangle 28"/>
          <p:cNvSpPr/>
          <p:nvPr/>
        </p:nvSpPr>
        <p:spPr>
          <a:xfrm>
            <a:off x="347472" y="4828032"/>
            <a:ext cx="11475720" cy="1874519"/>
          </a:xfrm>
          <a:prstGeom prst="roundRect">
            <a:avLst>
              <a:gd name="adj" fmla="val 5000"/>
            </a:avLst>
          </a:prstGeom>
          <a:solidFill>
            <a:srgbClr val="06142E"/>
          </a:solidFill>
          <a:ln w="6350">
            <a:solidFill>
              <a:srgbClr val="7AA3CC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415" name="TextBox 29"/>
          <p:cNvSpPr txBox="1"/>
          <p:nvPr/>
        </p:nvSpPr>
        <p:spPr>
          <a:xfrm>
            <a:off x="566927" y="4910328"/>
            <a:ext cx="5029201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200">
                <a:solidFill>
                  <a:srgbClr val="00D4FF"/>
                </a:solidFill>
              </a:defRPr>
            </a:lvl1pPr>
          </a:lstStyle>
          <a:p>
            <a:pPr/>
            <a:r>
              <a:t>Архитектурная безопасность</a:t>
            </a:r>
          </a:p>
        </p:txBody>
      </p:sp>
      <p:sp>
        <p:nvSpPr>
          <p:cNvPr id="416" name="TextBox 30"/>
          <p:cNvSpPr txBox="1"/>
          <p:nvPr/>
        </p:nvSpPr>
        <p:spPr>
          <a:xfrm>
            <a:off x="566927" y="5257799"/>
            <a:ext cx="2103122" cy="137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000">
                <a:solidFill>
                  <a:srgbClr val="00D4FF"/>
                </a:solidFill>
              </a:defRPr>
            </a:lvl1pPr>
          </a:lstStyle>
          <a:p>
            <a:pPr/>
            <a:r>
              <a:t>Spring Security + JWT: </a:t>
            </a:r>
          </a:p>
        </p:txBody>
      </p:sp>
      <p:sp>
        <p:nvSpPr>
          <p:cNvPr id="417" name="TextBox 31"/>
          <p:cNvSpPr txBox="1"/>
          <p:nvPr/>
        </p:nvSpPr>
        <p:spPr>
          <a:xfrm>
            <a:off x="2578607" y="5257799"/>
            <a:ext cx="3566160" cy="2541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DCE8FF"/>
                </a:solidFill>
              </a:defRPr>
            </a:lvl1pPr>
          </a:lstStyle>
          <a:p>
            <a:pPr/>
            <a:r>
              <a:t>Аутентификация и авторизация всех REST-эндпоинтов, роли ADMIN/ANALYST/VIEWER</a:t>
            </a:r>
          </a:p>
        </p:txBody>
      </p:sp>
      <p:sp>
        <p:nvSpPr>
          <p:cNvPr id="418" name="TextBox 32"/>
          <p:cNvSpPr txBox="1"/>
          <p:nvPr/>
        </p:nvSpPr>
        <p:spPr>
          <a:xfrm>
            <a:off x="6309359" y="5257799"/>
            <a:ext cx="2103121" cy="137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000">
                <a:solidFill>
                  <a:srgbClr val="00D4FF"/>
                </a:solidFill>
              </a:defRPr>
            </a:lvl1pPr>
          </a:lstStyle>
          <a:p>
            <a:pPr/>
            <a:r>
              <a:t>4-Eyes Principle: </a:t>
            </a:r>
          </a:p>
        </p:txBody>
      </p:sp>
      <p:sp>
        <p:nvSpPr>
          <p:cNvPr id="419" name="TextBox 33"/>
          <p:cNvSpPr txBox="1"/>
          <p:nvPr/>
        </p:nvSpPr>
        <p:spPr>
          <a:xfrm>
            <a:off x="8321040" y="5257799"/>
            <a:ext cx="3566160" cy="2541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DCE8FF"/>
                </a:solidFill>
              </a:defRPr>
            </a:lvl1pPr>
          </a:lstStyle>
          <a:p>
            <a:pPr/>
            <a:r>
              <a:t>Maker/Checker для THRESHOLD_CHANGE, WHITELIST_ADD/REMOVE, SAR_BULK_EXPORT, ML_ROLLBACK</a:t>
            </a:r>
          </a:p>
        </p:txBody>
      </p:sp>
      <p:sp>
        <p:nvSpPr>
          <p:cNvPr id="420" name="TextBox 34"/>
          <p:cNvSpPr txBox="1"/>
          <p:nvPr/>
        </p:nvSpPr>
        <p:spPr>
          <a:xfrm>
            <a:off x="566927" y="5696711"/>
            <a:ext cx="2103122" cy="137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000">
                <a:solidFill>
                  <a:srgbClr val="00D4FF"/>
                </a:solidFill>
              </a:defRPr>
            </a:lvl1pPr>
          </a:lstStyle>
          <a:p>
            <a:pPr/>
            <a:r>
              <a:t>Audit Trail: </a:t>
            </a:r>
          </a:p>
        </p:txBody>
      </p:sp>
      <p:sp>
        <p:nvSpPr>
          <p:cNvPr id="421" name="TextBox 35"/>
          <p:cNvSpPr txBox="1"/>
          <p:nvPr/>
        </p:nvSpPr>
        <p:spPr>
          <a:xfrm>
            <a:off x="2578607" y="5696711"/>
            <a:ext cx="3566160" cy="2541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DCE8FF"/>
                </a:solidFill>
              </a:defRPr>
            </a:lvl1pPr>
          </a:lstStyle>
          <a:p>
            <a:pPr/>
            <a:r>
              <a:t>Полный журнал каждого действия пользователя с timestamp и IP — неизменяемый</a:t>
            </a:r>
          </a:p>
        </p:txBody>
      </p:sp>
      <p:sp>
        <p:nvSpPr>
          <p:cNvPr id="422" name="TextBox 36"/>
          <p:cNvSpPr txBox="1"/>
          <p:nvPr/>
        </p:nvSpPr>
        <p:spPr>
          <a:xfrm>
            <a:off x="6309359" y="5696711"/>
            <a:ext cx="2103121" cy="137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000">
                <a:solidFill>
                  <a:srgbClr val="00D4FF"/>
                </a:solidFill>
              </a:defRPr>
            </a:lvl1pPr>
          </a:lstStyle>
          <a:p>
            <a:pPr/>
            <a:r>
              <a:t>Data Isolation: </a:t>
            </a:r>
          </a:p>
        </p:txBody>
      </p:sp>
      <p:sp>
        <p:nvSpPr>
          <p:cNvPr id="423" name="TextBox 37"/>
          <p:cNvSpPr txBox="1"/>
          <p:nvPr/>
        </p:nvSpPr>
        <p:spPr>
          <a:xfrm>
            <a:off x="8321040" y="5696711"/>
            <a:ext cx="3566160" cy="2541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DCE8FF"/>
                </a:solidFill>
              </a:defRPr>
            </a:lvl1pPr>
          </a:lstStyle>
          <a:p>
            <a:pPr/>
            <a:r>
              <a:t>13 отдельных PostgreSQL-схем (одна на сервис) — нет cross-service DB доступа</a:t>
            </a:r>
          </a:p>
        </p:txBody>
      </p:sp>
      <p:sp>
        <p:nvSpPr>
          <p:cNvPr id="424" name="TextBox 38"/>
          <p:cNvSpPr txBox="1"/>
          <p:nvPr/>
        </p:nvSpPr>
        <p:spPr>
          <a:xfrm>
            <a:off x="566927" y="6135623"/>
            <a:ext cx="2103122" cy="137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000">
                <a:solidFill>
                  <a:srgbClr val="00D4FF"/>
                </a:solidFill>
              </a:defRPr>
            </a:lvl1pPr>
          </a:lstStyle>
          <a:p>
            <a:pPr/>
            <a:r>
              <a:t>Kafka Security: </a:t>
            </a:r>
          </a:p>
        </p:txBody>
      </p:sp>
      <p:sp>
        <p:nvSpPr>
          <p:cNvPr id="425" name="TextBox 39"/>
          <p:cNvSpPr txBox="1"/>
          <p:nvPr/>
        </p:nvSpPr>
        <p:spPr>
          <a:xfrm>
            <a:off x="2578607" y="6135623"/>
            <a:ext cx="356616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DCE8FF"/>
                </a:solidFill>
              </a:defRPr>
            </a:lvl1pPr>
          </a:lstStyle>
          <a:p>
            <a:pPr/>
            <a:r>
              <a:t>Топики с ACL, JSON Schema Registry для валидации форматов событий</a:t>
            </a:r>
          </a:p>
        </p:txBody>
      </p:sp>
      <p:sp>
        <p:nvSpPr>
          <p:cNvPr id="426" name="TextBox 40"/>
          <p:cNvSpPr txBox="1"/>
          <p:nvPr/>
        </p:nvSpPr>
        <p:spPr>
          <a:xfrm>
            <a:off x="6309359" y="6135623"/>
            <a:ext cx="2103121" cy="137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000">
                <a:solidFill>
                  <a:srgbClr val="00D4FF"/>
                </a:solidFill>
              </a:defRPr>
            </a:lvl1pPr>
          </a:lstStyle>
          <a:p>
            <a:pPr/>
            <a:r>
              <a:t>TLS / mTLS: </a:t>
            </a:r>
          </a:p>
        </p:txBody>
      </p:sp>
      <p:sp>
        <p:nvSpPr>
          <p:cNvPr id="427" name="TextBox 41"/>
          <p:cNvSpPr txBox="1"/>
          <p:nvPr/>
        </p:nvSpPr>
        <p:spPr>
          <a:xfrm>
            <a:off x="8321040" y="6135623"/>
            <a:ext cx="3566160" cy="2541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DCE8FF"/>
                </a:solidFill>
              </a:defRPr>
            </a:lvl1pPr>
          </a:lstStyle>
          <a:p>
            <a:pPr/>
            <a:r>
              <a:t>Все внешние соединения через HTTPS/TLS; mTLS между сервисами — запланировано Phase 7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40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Rectangle 1"/>
          <p:cNvSpPr/>
          <p:nvPr/>
        </p:nvSpPr>
        <p:spPr>
          <a:xfrm>
            <a:off x="-1" y="0"/>
            <a:ext cx="12188954" cy="6858000"/>
          </a:xfrm>
          <a:prstGeom prst="rect">
            <a:avLst/>
          </a:prstGeom>
          <a:solidFill>
            <a:srgbClr val="0A1F44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430" name="TextBox 2"/>
          <p:cNvSpPr txBox="1"/>
          <p:nvPr/>
        </p:nvSpPr>
        <p:spPr>
          <a:xfrm>
            <a:off x="914399" y="1005839"/>
            <a:ext cx="10332722" cy="8564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 sz="6600">
                <a:solidFill>
                  <a:srgbClr val="FFFFFF"/>
                </a:solidFill>
              </a:defRPr>
            </a:lvl1pPr>
          </a:lstStyle>
          <a:p>
            <a:pPr/>
            <a:r>
              <a:t>SVRN-ENGINE</a:t>
            </a:r>
          </a:p>
        </p:txBody>
      </p:sp>
      <p:sp>
        <p:nvSpPr>
          <p:cNvPr id="431" name="TextBox 3"/>
          <p:cNvSpPr txBox="1"/>
          <p:nvPr/>
        </p:nvSpPr>
        <p:spPr>
          <a:xfrm>
            <a:off x="914399" y="2011679"/>
            <a:ext cx="10332722" cy="241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>
                <a:solidFill>
                  <a:srgbClr val="DCE8FF"/>
                </a:solidFill>
              </a:defRPr>
            </a:lvl1pPr>
          </a:lstStyle>
          <a:p>
            <a:pPr/>
            <a:r>
              <a:t>Отечественная AI-платформа для финансовой безопасности Узбекистана</a:t>
            </a:r>
          </a:p>
        </p:txBody>
      </p:sp>
      <p:sp>
        <p:nvSpPr>
          <p:cNvPr id="432" name="Connector 4"/>
          <p:cNvSpPr/>
          <p:nvPr/>
        </p:nvSpPr>
        <p:spPr>
          <a:xfrm>
            <a:off x="2286000" y="2633472"/>
            <a:ext cx="7589520" cy="1"/>
          </a:xfrm>
          <a:prstGeom prst="line">
            <a:avLst/>
          </a:prstGeom>
          <a:ln w="25400">
            <a:solidFill>
              <a:srgbClr val="00D4FF"/>
            </a:solidFill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433" name="TextBox 5"/>
          <p:cNvSpPr txBox="1"/>
          <p:nvPr/>
        </p:nvSpPr>
        <p:spPr>
          <a:xfrm>
            <a:off x="1371600" y="2834639"/>
            <a:ext cx="9418320" cy="166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300">
                <a:solidFill>
                  <a:srgbClr val="DCE8FF"/>
                </a:solidFill>
              </a:defRPr>
            </a:lvl1pPr>
          </a:lstStyle>
          <a:p>
            <a:pPr/>
            <a:r>
              <a:t>[DONE]  6 фаз разработки завершены — платформа в продакшн-готовности</a:t>
            </a:r>
          </a:p>
        </p:txBody>
      </p:sp>
      <p:sp>
        <p:nvSpPr>
          <p:cNvPr id="434" name="TextBox 6"/>
          <p:cNvSpPr txBox="1"/>
          <p:nvPr/>
        </p:nvSpPr>
        <p:spPr>
          <a:xfrm>
            <a:off x="1371600" y="3328415"/>
            <a:ext cx="9418320" cy="166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300">
                <a:solidFill>
                  <a:srgbClr val="DCE8FF"/>
                </a:solidFill>
              </a:defRPr>
            </a:lvl1pPr>
          </a:lstStyle>
          <a:p>
            <a:pPr/>
            <a:r>
              <a:t>[DONE]  Реальное внедрение в коммерческом банке — подтверждённый product-market fit</a:t>
            </a:r>
          </a:p>
        </p:txBody>
      </p:sp>
      <p:sp>
        <p:nvSpPr>
          <p:cNvPr id="435" name="TextBox 7"/>
          <p:cNvSpPr txBox="1"/>
          <p:nvPr/>
        </p:nvSpPr>
        <p:spPr>
          <a:xfrm>
            <a:off x="1371600" y="3822191"/>
            <a:ext cx="9418320" cy="166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300">
                <a:solidFill>
                  <a:srgbClr val="DCE8FF"/>
                </a:solidFill>
              </a:defRPr>
            </a:lvl1pPr>
          </a:lstStyle>
          <a:p>
            <a:pPr/>
            <a:r>
              <a:t>[DONE]  50 AML-сценариев + 7 ML-моделей с ансамблевым голосованием за каждую транзакцию</a:t>
            </a:r>
          </a:p>
        </p:txBody>
      </p:sp>
      <p:sp>
        <p:nvSpPr>
          <p:cNvPr id="436" name="TextBox 8"/>
          <p:cNvSpPr txBox="1"/>
          <p:nvPr/>
        </p:nvSpPr>
        <p:spPr>
          <a:xfrm>
            <a:off x="1371600" y="4315967"/>
            <a:ext cx="9418320" cy="166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300">
                <a:solidFill>
                  <a:srgbClr val="DCE8FF"/>
                </a:solidFill>
              </a:defRPr>
            </a:lvl1pPr>
          </a:lstStyle>
          <a:p>
            <a:pPr/>
            <a:r>
              <a:t>[DONE]  Полное соответствие FATF, ЦБ РУ, PCI DSS — готов к регуляторной проверке</a:t>
            </a:r>
          </a:p>
        </p:txBody>
      </p:sp>
      <p:sp>
        <p:nvSpPr>
          <p:cNvPr id="437" name="TextBox 9"/>
          <p:cNvSpPr txBox="1"/>
          <p:nvPr/>
        </p:nvSpPr>
        <p:spPr>
          <a:xfrm>
            <a:off x="1371600" y="4809744"/>
            <a:ext cx="9418320" cy="166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300">
                <a:solidFill>
                  <a:srgbClr val="DCE8FF"/>
                </a:solidFill>
              </a:defRPr>
            </a:lvl1pPr>
          </a:lstStyle>
          <a:p>
            <a:pPr/>
            <a:r>
              <a:t>[DONE]  В 5–10 раз дешевле иностранных аналогов — сильное конкурентное преимущество</a:t>
            </a:r>
          </a:p>
        </p:txBody>
      </p:sp>
      <p:sp>
        <p:nvSpPr>
          <p:cNvPr id="438" name="Connector 10"/>
          <p:cNvSpPr/>
          <p:nvPr/>
        </p:nvSpPr>
        <p:spPr>
          <a:xfrm>
            <a:off x="2286000" y="5440679"/>
            <a:ext cx="7589520" cy="1"/>
          </a:xfrm>
          <a:prstGeom prst="line">
            <a:avLst/>
          </a:prstGeom>
          <a:ln w="12700">
            <a:solidFill>
              <a:srgbClr val="00D4FF"/>
            </a:solidFill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439" name="TextBox 11"/>
          <p:cNvSpPr txBox="1"/>
          <p:nvPr/>
        </p:nvSpPr>
        <p:spPr>
          <a:xfrm>
            <a:off x="914399" y="5577840"/>
            <a:ext cx="10332722" cy="189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 sz="1400">
                <a:solidFill>
                  <a:srgbClr val="FFC107"/>
                </a:solidFill>
              </a:defRPr>
            </a:lvl1pPr>
          </a:lstStyle>
          <a:p>
            <a:pPr/>
            <a:r>
              <a:t>Необходимые инвестиции: $200 000  |  Оценка компании: $800 000  |  Стадия: Pre-Seed</a:t>
            </a:r>
          </a:p>
        </p:txBody>
      </p:sp>
      <p:sp>
        <p:nvSpPr>
          <p:cNvPr id="440" name="TextBox 12"/>
          <p:cNvSpPr txBox="1"/>
          <p:nvPr/>
        </p:nvSpPr>
        <p:spPr>
          <a:xfrm>
            <a:off x="914399" y="6016752"/>
            <a:ext cx="10332722" cy="134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1100">
                <a:solidFill>
                  <a:srgbClr val="7AA3CC"/>
                </a:solidFill>
              </a:defRPr>
            </a:lvl1pPr>
          </a:lstStyle>
          <a:p>
            <a:pPr/>
            <a:r>
              <a:t>Контакт: diyor.khakimov18@gmail.com  |  awards.gov.uz  |  2026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40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extBox 1"/>
          <p:cNvSpPr txBox="1"/>
          <p:nvPr/>
        </p:nvSpPr>
        <p:spPr>
          <a:xfrm>
            <a:off x="457199" y="201167"/>
            <a:ext cx="11247122" cy="3985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3000">
                <a:solidFill>
                  <a:srgbClr val="FFFFFF"/>
                </a:solidFill>
              </a:defRPr>
            </a:lvl1pPr>
          </a:lstStyle>
          <a:p>
            <a:pPr/>
            <a:r>
              <a:t>Проблема</a:t>
            </a:r>
          </a:p>
        </p:txBody>
      </p:sp>
      <p:sp>
        <p:nvSpPr>
          <p:cNvPr id="123" name="TextBox 2"/>
          <p:cNvSpPr txBox="1"/>
          <p:nvPr/>
        </p:nvSpPr>
        <p:spPr>
          <a:xfrm>
            <a:off x="457199" y="713231"/>
            <a:ext cx="11247122" cy="166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i="1" sz="1300">
                <a:solidFill>
                  <a:srgbClr val="7AA3CC"/>
                </a:solidFill>
              </a:defRPr>
            </a:lvl1pPr>
          </a:lstStyle>
          <a:p>
            <a:pPr/>
            <a:r>
              <a:t>Банковский сектор Узбекистана лишён доступных и адаптированных инструментов AML-комплаенса</a:t>
            </a:r>
          </a:p>
        </p:txBody>
      </p:sp>
      <p:sp>
        <p:nvSpPr>
          <p:cNvPr id="124" name="Connector 3"/>
          <p:cNvSpPr/>
          <p:nvPr/>
        </p:nvSpPr>
        <p:spPr>
          <a:xfrm>
            <a:off x="457199" y="1005839"/>
            <a:ext cx="11247121" cy="1"/>
          </a:xfrm>
          <a:prstGeom prst="line">
            <a:avLst/>
          </a:prstGeom>
          <a:ln w="25400">
            <a:solidFill>
              <a:srgbClr val="1A8CFF"/>
            </a:solidFill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25" name="Rounded Rectangle 4"/>
          <p:cNvSpPr/>
          <p:nvPr/>
        </p:nvSpPr>
        <p:spPr>
          <a:xfrm>
            <a:off x="457200" y="1170432"/>
            <a:ext cx="5577841" cy="2468880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635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26" name="TextBox 5"/>
          <p:cNvSpPr txBox="1"/>
          <p:nvPr/>
        </p:nvSpPr>
        <p:spPr>
          <a:xfrm>
            <a:off x="594359" y="1261872"/>
            <a:ext cx="5303522" cy="166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300">
                <a:solidFill>
                  <a:srgbClr val="00D4FF"/>
                </a:solidFill>
              </a:defRPr>
            </a:lvl1pPr>
          </a:lstStyle>
          <a:p>
            <a:pPr/>
            <a:r>
              <a:t>Законодательное требование без инструментов</a:t>
            </a:r>
          </a:p>
        </p:txBody>
      </p:sp>
      <p:sp>
        <p:nvSpPr>
          <p:cNvPr id="127" name="TextBox 6"/>
          <p:cNvSpPr txBox="1"/>
          <p:nvPr/>
        </p:nvSpPr>
        <p:spPr>
          <a:xfrm>
            <a:off x="594359" y="1682495"/>
            <a:ext cx="5303522" cy="4644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1100">
                <a:solidFill>
                  <a:srgbClr val="DCE8FF"/>
                </a:solidFill>
              </a:defRPr>
            </a:pPr>
            <a:r>
              <a:t>Закон «О ПОД/ФТ» обязывает каждый банк</a:t>
            </a:r>
          </a:p>
          <a:p>
            <a:pPr>
              <a:defRPr sz="1100">
                <a:solidFill>
                  <a:srgbClr val="DCE8FF"/>
                </a:solidFill>
              </a:defRPr>
            </a:pPr>
            <a:r>
              <a:t>вести финансовый мониторинг</a:t>
            </a:r>
          </a:p>
          <a:p>
            <a:pPr>
              <a:defRPr sz="1100">
                <a:solidFill>
                  <a:srgbClr val="DCE8FF"/>
                </a:solidFill>
              </a:defRPr>
            </a:pPr>
            <a:r>
              <a:t>Отечественных инструментов не существует</a:t>
            </a:r>
          </a:p>
        </p:txBody>
      </p:sp>
      <p:sp>
        <p:nvSpPr>
          <p:cNvPr id="128" name="Rounded Rectangle 7"/>
          <p:cNvSpPr/>
          <p:nvPr/>
        </p:nvSpPr>
        <p:spPr>
          <a:xfrm>
            <a:off x="6309359" y="1170432"/>
            <a:ext cx="5577841" cy="2468880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635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29" name="TextBox 8"/>
          <p:cNvSpPr txBox="1"/>
          <p:nvPr/>
        </p:nvSpPr>
        <p:spPr>
          <a:xfrm>
            <a:off x="6446520" y="1261872"/>
            <a:ext cx="5303521" cy="166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300">
                <a:solidFill>
                  <a:srgbClr val="00D4FF"/>
                </a:solidFill>
              </a:defRPr>
            </a:lvl1pPr>
          </a:lstStyle>
          <a:p>
            <a:pPr/>
            <a:r>
              <a:t>Иностранные решения недоступны</a:t>
            </a:r>
          </a:p>
        </p:txBody>
      </p:sp>
      <p:sp>
        <p:nvSpPr>
          <p:cNvPr id="130" name="TextBox 9"/>
          <p:cNvSpPr txBox="1"/>
          <p:nvPr/>
        </p:nvSpPr>
        <p:spPr>
          <a:xfrm>
            <a:off x="6446520" y="1682495"/>
            <a:ext cx="5303521" cy="4644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1100">
                <a:solidFill>
                  <a:srgbClr val="DCE8FF"/>
                </a:solidFill>
              </a:defRPr>
            </a:pPr>
            <a:r>
              <a:t>Temenos, Oracle FCCM, FICO — от $500 000</a:t>
            </a:r>
          </a:p>
          <a:p>
            <a:pPr>
              <a:defRPr sz="1100">
                <a:solidFill>
                  <a:srgbClr val="DCE8FF"/>
                </a:solidFill>
              </a:defRPr>
            </a:pPr>
            <a:r>
              <a:t>Не адаптированы под ТНВЭД СНГ</a:t>
            </a:r>
          </a:p>
          <a:p>
            <a:pPr>
              <a:defRPr sz="1100">
                <a:solidFill>
                  <a:srgbClr val="DCE8FF"/>
                </a:solidFill>
              </a:defRPr>
            </a:pPr>
            <a:r>
              <a:t>Не поддерживают форматы ЦБ РУ и АСБТ</a:t>
            </a:r>
          </a:p>
        </p:txBody>
      </p:sp>
      <p:sp>
        <p:nvSpPr>
          <p:cNvPr id="131" name="Rounded Rectangle 10"/>
          <p:cNvSpPr/>
          <p:nvPr/>
        </p:nvSpPr>
        <p:spPr>
          <a:xfrm>
            <a:off x="457200" y="3822191"/>
            <a:ext cx="5577841" cy="2468881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635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32" name="TextBox 11"/>
          <p:cNvSpPr txBox="1"/>
          <p:nvPr/>
        </p:nvSpPr>
        <p:spPr>
          <a:xfrm>
            <a:off x="594359" y="3913630"/>
            <a:ext cx="5303522" cy="166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300">
                <a:solidFill>
                  <a:srgbClr val="00D4FF"/>
                </a:solidFill>
              </a:defRPr>
            </a:lvl1pPr>
          </a:lstStyle>
          <a:p>
            <a:pPr/>
            <a:r>
              <a:t>Ручной мониторинг неэффективен</a:t>
            </a:r>
          </a:p>
        </p:txBody>
      </p:sp>
      <p:sp>
        <p:nvSpPr>
          <p:cNvPr id="133" name="TextBox 12"/>
          <p:cNvSpPr txBox="1"/>
          <p:nvPr/>
        </p:nvSpPr>
        <p:spPr>
          <a:xfrm>
            <a:off x="594359" y="4334254"/>
            <a:ext cx="5303522" cy="4644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1100">
                <a:solidFill>
                  <a:srgbClr val="DCE8FF"/>
                </a:solidFill>
              </a:defRPr>
            </a:pPr>
            <a:r>
              <a:t>Compliance-офицеры вручную проверяют</a:t>
            </a:r>
          </a:p>
          <a:p>
            <a:pPr>
              <a:defRPr sz="1100">
                <a:solidFill>
                  <a:srgbClr val="DCE8FF"/>
                </a:solidFill>
              </a:defRPr>
            </a:pPr>
            <a:r>
              <a:t>тысячи транзакций ежедневно</a:t>
            </a:r>
          </a:p>
          <a:p>
            <a:pPr>
              <a:defRPr sz="1100">
                <a:solidFill>
                  <a:srgbClr val="DCE8FF"/>
                </a:solidFill>
              </a:defRPr>
            </a:pPr>
            <a:r>
              <a:t>Высокий процент ошибок и пропусков</a:t>
            </a:r>
          </a:p>
        </p:txBody>
      </p:sp>
      <p:sp>
        <p:nvSpPr>
          <p:cNvPr id="134" name="Rounded Rectangle 13"/>
          <p:cNvSpPr/>
          <p:nvPr/>
        </p:nvSpPr>
        <p:spPr>
          <a:xfrm>
            <a:off x="6309359" y="3822191"/>
            <a:ext cx="5577841" cy="2468881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635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35" name="TextBox 14"/>
          <p:cNvSpPr txBox="1"/>
          <p:nvPr/>
        </p:nvSpPr>
        <p:spPr>
          <a:xfrm>
            <a:off x="6446520" y="3913630"/>
            <a:ext cx="5303521" cy="166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300">
                <a:solidFill>
                  <a:srgbClr val="00D4FF"/>
                </a:solidFill>
              </a:defRPr>
            </a:lvl1pPr>
          </a:lstStyle>
          <a:p>
            <a:pPr/>
            <a:r>
              <a:t>Регуляторные риски и штрафы</a:t>
            </a:r>
          </a:p>
        </p:txBody>
      </p:sp>
      <p:sp>
        <p:nvSpPr>
          <p:cNvPr id="136" name="TextBox 15"/>
          <p:cNvSpPr txBox="1"/>
          <p:nvPr/>
        </p:nvSpPr>
        <p:spPr>
          <a:xfrm>
            <a:off x="6446520" y="4334254"/>
            <a:ext cx="5303521" cy="4644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1100">
                <a:solidFill>
                  <a:srgbClr val="DCE8FF"/>
                </a:solidFill>
              </a:defRPr>
            </a:pPr>
            <a:r>
              <a:t>ЦБ РУ усиливает контроль в 2025–2026 гг.</a:t>
            </a:r>
          </a:p>
          <a:p>
            <a:pPr>
              <a:defRPr sz="1100">
                <a:solidFill>
                  <a:srgbClr val="DCE8FF"/>
                </a:solidFill>
              </a:defRPr>
            </a:pPr>
            <a:r>
              <a:t>Банки рискуют санкциями ЦБ РУ</a:t>
            </a:r>
          </a:p>
          <a:p>
            <a:pPr>
              <a:defRPr sz="1100">
                <a:solidFill>
                  <a:srgbClr val="DCE8FF"/>
                </a:solidFill>
              </a:defRPr>
            </a:pPr>
            <a:r>
              <a:t>Возможен отзыв банковской лицензии</a:t>
            </a:r>
          </a:p>
        </p:txBody>
      </p:sp>
      <p:sp>
        <p:nvSpPr>
          <p:cNvPr id="137" name="TextBox 16"/>
          <p:cNvSpPr txBox="1"/>
          <p:nvPr/>
        </p:nvSpPr>
        <p:spPr>
          <a:xfrm>
            <a:off x="457199" y="6446520"/>
            <a:ext cx="11247122" cy="166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 sz="1300">
                <a:solidFill>
                  <a:srgbClr val="FFC107"/>
                </a:solidFill>
              </a:defRPr>
            </a:lvl1pPr>
          </a:lstStyle>
          <a:p>
            <a:pPr/>
            <a:r>
              <a:t>==&gt;  Рынок требует отечественного, доступного и сертифицированного AML-решения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40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TextBox 1"/>
          <p:cNvSpPr txBox="1"/>
          <p:nvPr/>
        </p:nvSpPr>
        <p:spPr>
          <a:xfrm>
            <a:off x="457199" y="201167"/>
            <a:ext cx="11247122" cy="3985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3000">
                <a:solidFill>
                  <a:srgbClr val="FFFFFF"/>
                </a:solidFill>
              </a:defRPr>
            </a:lvl1pPr>
          </a:lstStyle>
          <a:p>
            <a:pPr/>
            <a:r>
              <a:t>Решение — SVRN-ENGINE</a:t>
            </a:r>
          </a:p>
        </p:txBody>
      </p:sp>
      <p:sp>
        <p:nvSpPr>
          <p:cNvPr id="140" name="TextBox 2"/>
          <p:cNvSpPr txBox="1"/>
          <p:nvPr/>
        </p:nvSpPr>
        <p:spPr>
          <a:xfrm>
            <a:off x="457199" y="713231"/>
            <a:ext cx="11247122" cy="166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i="1" sz="1300">
                <a:solidFill>
                  <a:srgbClr val="7AA3CC"/>
                </a:solidFill>
              </a:defRPr>
            </a:lvl1pPr>
          </a:lstStyle>
          <a:p>
            <a:pPr/>
            <a:r>
              <a:t>Единая AI/ML-платформа полного цикла: от транзакции до регуляторной подачи</a:t>
            </a:r>
          </a:p>
        </p:txBody>
      </p:sp>
      <p:sp>
        <p:nvSpPr>
          <p:cNvPr id="141" name="Connector 3"/>
          <p:cNvSpPr/>
          <p:nvPr/>
        </p:nvSpPr>
        <p:spPr>
          <a:xfrm>
            <a:off x="457199" y="1005839"/>
            <a:ext cx="11247121" cy="1"/>
          </a:xfrm>
          <a:prstGeom prst="line">
            <a:avLst/>
          </a:prstGeom>
          <a:ln w="25400">
            <a:solidFill>
              <a:srgbClr val="1A8CFF"/>
            </a:solidFill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42" name="Rounded Rectangle 4"/>
          <p:cNvSpPr/>
          <p:nvPr/>
        </p:nvSpPr>
        <p:spPr>
          <a:xfrm>
            <a:off x="365759" y="1170432"/>
            <a:ext cx="3703322" cy="2542033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635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43" name="TextBox 5"/>
          <p:cNvSpPr txBox="1"/>
          <p:nvPr/>
        </p:nvSpPr>
        <p:spPr>
          <a:xfrm>
            <a:off x="502919" y="1261872"/>
            <a:ext cx="3429001" cy="156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200">
                <a:solidFill>
                  <a:srgbClr val="00D4FF"/>
                </a:solidFill>
              </a:defRPr>
            </a:lvl1pPr>
          </a:lstStyle>
          <a:p>
            <a:pPr/>
            <a:r>
              <a:t>[RT Monitor]  Real-Time Monitoring</a:t>
            </a:r>
          </a:p>
        </p:txBody>
      </p:sp>
      <p:sp>
        <p:nvSpPr>
          <p:cNvPr id="144" name="TextBox 6"/>
          <p:cNvSpPr txBox="1"/>
          <p:nvPr/>
        </p:nvSpPr>
        <p:spPr>
          <a:xfrm>
            <a:off x="502919" y="1655064"/>
            <a:ext cx="3429001" cy="4644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1100">
                <a:solidFill>
                  <a:srgbClr val="DCE8FF"/>
                </a:solidFill>
              </a:defRPr>
            </a:pPr>
            <a:r>
              <a:t>50 AML-сценариев в реальном времени</a:t>
            </a:r>
          </a:p>
          <a:p>
            <a:pPr>
              <a:defRPr sz="1100">
                <a:solidFill>
                  <a:srgbClr val="DCE8FF"/>
                </a:solidFill>
              </a:defRPr>
            </a:pPr>
            <a:r>
              <a:t>Приоритеты: CRITICAL / HIGH / MEDIUM / LOW</a:t>
            </a:r>
          </a:p>
          <a:p>
            <a:pPr>
              <a:defRPr sz="1100">
                <a:solidFill>
                  <a:srgbClr val="DCE8FF"/>
                </a:solidFill>
              </a:defRPr>
            </a:pPr>
            <a:r>
              <a:t>Kafka pipeline: transaction.raw → alert</a:t>
            </a:r>
          </a:p>
        </p:txBody>
      </p:sp>
      <p:sp>
        <p:nvSpPr>
          <p:cNvPr id="145" name="Rounded Rectangle 7"/>
          <p:cNvSpPr/>
          <p:nvPr/>
        </p:nvSpPr>
        <p:spPr>
          <a:xfrm>
            <a:off x="4306823" y="1170432"/>
            <a:ext cx="3703322" cy="2542033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635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46" name="TextBox 8"/>
          <p:cNvSpPr txBox="1"/>
          <p:nvPr/>
        </p:nvSpPr>
        <p:spPr>
          <a:xfrm>
            <a:off x="4443984" y="1261872"/>
            <a:ext cx="3429001" cy="156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200">
                <a:solidFill>
                  <a:srgbClr val="00D4FF"/>
                </a:solidFill>
              </a:defRPr>
            </a:lvl1pPr>
          </a:lstStyle>
          <a:p>
            <a:pPr/>
            <a:r>
              <a:t>[ML]  AI Ensemble Voting</a:t>
            </a:r>
          </a:p>
        </p:txBody>
      </p:sp>
      <p:sp>
        <p:nvSpPr>
          <p:cNvPr id="147" name="TextBox 9"/>
          <p:cNvSpPr txBox="1"/>
          <p:nvPr/>
        </p:nvSpPr>
        <p:spPr>
          <a:xfrm>
            <a:off x="4443984" y="1655064"/>
            <a:ext cx="3429001" cy="4644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1100">
                <a:solidFill>
                  <a:srgbClr val="DCE8FF"/>
                </a:solidFill>
              </a:defRPr>
            </a:pPr>
            <a:r>
              <a:t>7 ML-моделей голосуют за каждую транзакцию</a:t>
            </a:r>
          </a:p>
          <a:p>
            <a:pPr>
              <a:defRPr sz="1100">
                <a:solidFill>
                  <a:srgbClr val="DCE8FF"/>
                </a:solidFill>
              </a:defRPr>
            </a:pPr>
            <a:r>
              <a:t>LOF, IForest, KNN, EE, PCA, HDBSCAN, RF</a:t>
            </a:r>
          </a:p>
          <a:p>
            <a:pPr>
              <a:defRPr sz="1100">
                <a:solidFill>
                  <a:srgbClr val="DCE8FF"/>
                </a:solidFill>
              </a:defRPr>
            </a:pPr>
            <a:r>
              <a:t>Confidence score + объяснение факторов</a:t>
            </a:r>
          </a:p>
        </p:txBody>
      </p:sp>
      <p:sp>
        <p:nvSpPr>
          <p:cNvPr id="148" name="Rounded Rectangle 10"/>
          <p:cNvSpPr/>
          <p:nvPr/>
        </p:nvSpPr>
        <p:spPr>
          <a:xfrm>
            <a:off x="8247888" y="1170432"/>
            <a:ext cx="3703321" cy="2542033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635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49" name="TextBox 11"/>
          <p:cNvSpPr txBox="1"/>
          <p:nvPr/>
        </p:nvSpPr>
        <p:spPr>
          <a:xfrm>
            <a:off x="8385047" y="1261872"/>
            <a:ext cx="3429001" cy="156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200">
                <a:solidFill>
                  <a:srgbClr val="00D4FF"/>
                </a:solidFill>
              </a:defRPr>
            </a:lvl1pPr>
          </a:lstStyle>
          <a:p>
            <a:pPr/>
            <a:r>
              <a:t>[0-1000]  Risk Score Engine</a:t>
            </a:r>
          </a:p>
        </p:txBody>
      </p:sp>
      <p:sp>
        <p:nvSpPr>
          <p:cNvPr id="150" name="TextBox 12"/>
          <p:cNvSpPr txBox="1"/>
          <p:nvPr/>
        </p:nvSpPr>
        <p:spPr>
          <a:xfrm>
            <a:off x="8385047" y="1655064"/>
            <a:ext cx="3429001" cy="4644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1100">
                <a:solidFill>
                  <a:srgbClr val="DCE8FF"/>
                </a:solidFill>
              </a:defRPr>
            </a:pPr>
            <a:r>
              <a:t>12 факторов риска с весами (сумма весов 166)</a:t>
            </a:r>
          </a:p>
          <a:p>
            <a:pPr>
              <a:defRPr sz="1100">
                <a:solidFill>
                  <a:srgbClr val="DCE8FF"/>
                </a:solidFill>
              </a:defRPr>
            </a:pPr>
            <a:r>
              <a:t>PEP-связи, санкционные списки, геориск</a:t>
            </a:r>
          </a:p>
          <a:p>
            <a:pPr>
              <a:defRPr sz="1100">
                <a:solidFill>
                  <a:srgbClr val="DCE8FF"/>
                </a:solidFill>
              </a:defRPr>
            </a:pPr>
            <a:r>
              <a:t>История изменений профиля клиента</a:t>
            </a:r>
          </a:p>
        </p:txBody>
      </p:sp>
      <p:sp>
        <p:nvSpPr>
          <p:cNvPr id="151" name="Rounded Rectangle 13"/>
          <p:cNvSpPr/>
          <p:nvPr/>
        </p:nvSpPr>
        <p:spPr>
          <a:xfrm>
            <a:off x="365759" y="3867911"/>
            <a:ext cx="3703322" cy="2542034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635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52" name="TextBox 14"/>
          <p:cNvSpPr txBox="1"/>
          <p:nvPr/>
        </p:nvSpPr>
        <p:spPr>
          <a:xfrm>
            <a:off x="502919" y="3959352"/>
            <a:ext cx="3429001" cy="156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200">
                <a:solidFill>
                  <a:srgbClr val="00D4FF"/>
                </a:solidFill>
              </a:defRPr>
            </a:lvl1pPr>
          </a:lstStyle>
          <a:p>
            <a:pPr/>
            <a:r>
              <a:t>[Neo4j]  Graph Analytics</a:t>
            </a:r>
          </a:p>
        </p:txBody>
      </p:sp>
      <p:sp>
        <p:nvSpPr>
          <p:cNvPr id="153" name="TextBox 15"/>
          <p:cNvSpPr txBox="1"/>
          <p:nvPr/>
        </p:nvSpPr>
        <p:spPr>
          <a:xfrm>
            <a:off x="502919" y="4352544"/>
            <a:ext cx="3429001" cy="4644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1100">
                <a:solidFill>
                  <a:srgbClr val="DCE8FF"/>
                </a:solidFill>
              </a:defRPr>
            </a:pPr>
            <a:r>
              <a:t>Граф транзакционных связей в Neo4j</a:t>
            </a:r>
          </a:p>
          <a:p>
            <a:pPr>
              <a:defRPr sz="1100">
                <a:solidFill>
                  <a:srgbClr val="DCE8FF"/>
                </a:solidFill>
              </a:defRPr>
            </a:pPr>
            <a:r>
              <a:t>Автовыявление дропперских сетей</a:t>
            </a:r>
          </a:p>
          <a:p>
            <a:pPr>
              <a:defRPr sz="1100">
                <a:solidFill>
                  <a:srgbClr val="DCE8FF"/>
                </a:solidFill>
              </a:defRPr>
            </a:pPr>
            <a:r>
              <a:t>Транзитные цепочки — визуализация</a:t>
            </a:r>
          </a:p>
        </p:txBody>
      </p:sp>
      <p:sp>
        <p:nvSpPr>
          <p:cNvPr id="154" name="Rounded Rectangle 16"/>
          <p:cNvSpPr/>
          <p:nvPr/>
        </p:nvSpPr>
        <p:spPr>
          <a:xfrm>
            <a:off x="4306823" y="3867911"/>
            <a:ext cx="3703322" cy="2542034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635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55" name="TextBox 17"/>
          <p:cNvSpPr txBox="1"/>
          <p:nvPr/>
        </p:nvSpPr>
        <p:spPr>
          <a:xfrm>
            <a:off x="4443984" y="3959352"/>
            <a:ext cx="3429001" cy="156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200">
                <a:solidFill>
                  <a:srgbClr val="00D4FF"/>
                </a:solidFill>
              </a:defRPr>
            </a:lvl1pPr>
          </a:lstStyle>
          <a:p>
            <a:pPr/>
            <a:r>
              <a:t>[NLP]  SWIFT Analytics</a:t>
            </a:r>
          </a:p>
        </p:txBody>
      </p:sp>
      <p:sp>
        <p:nvSpPr>
          <p:cNvPr id="156" name="TextBox 18"/>
          <p:cNvSpPr txBox="1"/>
          <p:nvPr/>
        </p:nvSpPr>
        <p:spPr>
          <a:xfrm>
            <a:off x="4443984" y="4352544"/>
            <a:ext cx="3429001" cy="4644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1100">
                <a:solidFill>
                  <a:srgbClr val="DCE8FF"/>
                </a:solidFill>
              </a:defRPr>
            </a:pPr>
            <a:r>
              <a:t>MT103/MT202, ТНВЭД NLP-классификация</a:t>
            </a:r>
          </a:p>
          <a:p>
            <a:pPr>
              <a:defRPr sz="1100">
                <a:solidFill>
                  <a:srgbClr val="DCE8FF"/>
                </a:solidFill>
              </a:defRPr>
            </a:pPr>
            <a:r>
              <a:t>24 высокорисковых товарных кода</a:t>
            </a:r>
          </a:p>
          <a:p>
            <a:pPr>
              <a:defRPr sz="1100">
                <a:solidFill>
                  <a:srgbClr val="DCE8FF"/>
                </a:solidFill>
              </a:defRPr>
            </a:pPr>
            <a:r>
              <a:t>Trade-Based Money Laundering detection</a:t>
            </a:r>
          </a:p>
        </p:txBody>
      </p:sp>
      <p:sp>
        <p:nvSpPr>
          <p:cNvPr id="157" name="Rounded Rectangle 19"/>
          <p:cNvSpPr/>
          <p:nvPr/>
        </p:nvSpPr>
        <p:spPr>
          <a:xfrm>
            <a:off x="8247888" y="3867911"/>
            <a:ext cx="3703321" cy="2542034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635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58" name="TextBox 20"/>
          <p:cNvSpPr txBox="1"/>
          <p:nvPr/>
        </p:nvSpPr>
        <p:spPr>
          <a:xfrm>
            <a:off x="8385047" y="3959352"/>
            <a:ext cx="3429001" cy="156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200">
                <a:solidFill>
                  <a:srgbClr val="00D4FF"/>
                </a:solidFill>
              </a:defRPr>
            </a:lvl1pPr>
          </a:lstStyle>
          <a:p>
            <a:pPr/>
            <a:r>
              <a:t>[SAR]  Case Management</a:t>
            </a:r>
          </a:p>
        </p:txBody>
      </p:sp>
      <p:sp>
        <p:nvSpPr>
          <p:cNvPr id="159" name="TextBox 21"/>
          <p:cNvSpPr txBox="1"/>
          <p:nvPr/>
        </p:nvSpPr>
        <p:spPr>
          <a:xfrm>
            <a:off x="8385047" y="4352544"/>
            <a:ext cx="3429001" cy="4644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1100">
                <a:solidFill>
                  <a:srgbClr val="DCE8FF"/>
                </a:solidFill>
              </a:defRPr>
            </a:pPr>
            <a:r>
              <a:t>Workflow: OPEN → SAR_FILED → CLOSED</a:t>
            </a:r>
          </a:p>
          <a:p>
            <a:pPr>
              <a:defRPr sz="1100">
                <a:solidFill>
                  <a:srgbClr val="DCE8FF"/>
                </a:solidFill>
              </a:defRPr>
            </a:pPr>
            <a:r>
              <a:t>SAR-отчётность в формате ЦБ РУ + ЭЦП</a:t>
            </a:r>
          </a:p>
          <a:p>
            <a:pPr>
              <a:defRPr sz="1100">
                <a:solidFill>
                  <a:srgbClr val="DCE8FF"/>
                </a:solidFill>
              </a:defRPr>
            </a:pPr>
            <a:r>
              <a:t>Автоподача в АСБТ, Maker/Checker 4-eyes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40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TextBox 1"/>
          <p:cNvSpPr txBox="1"/>
          <p:nvPr/>
        </p:nvSpPr>
        <p:spPr>
          <a:xfrm>
            <a:off x="457199" y="201167"/>
            <a:ext cx="11247122" cy="3985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3000">
                <a:solidFill>
                  <a:srgbClr val="FFFFFF"/>
                </a:solidFill>
              </a:defRPr>
            </a:lvl1pPr>
          </a:lstStyle>
          <a:p>
            <a:pPr/>
            <a:r>
              <a:t>AI Voting Engine — Ансамблевое голосование 7 ML-моделей</a:t>
            </a:r>
          </a:p>
        </p:txBody>
      </p:sp>
      <p:sp>
        <p:nvSpPr>
          <p:cNvPr id="162" name="TextBox 2"/>
          <p:cNvSpPr txBox="1"/>
          <p:nvPr/>
        </p:nvSpPr>
        <p:spPr>
          <a:xfrm>
            <a:off x="457199" y="713231"/>
            <a:ext cx="11247122" cy="166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i="1" sz="1300">
                <a:solidFill>
                  <a:srgbClr val="7AA3CC"/>
                </a:solidFill>
              </a:defRPr>
            </a:lvl1pPr>
          </a:lstStyle>
          <a:p>
            <a:pPr/>
            <a:r>
              <a:t>Каждая транзакция проходит через независимый голос 7 алгоритмов. Решение принимается большинством.</a:t>
            </a:r>
          </a:p>
        </p:txBody>
      </p:sp>
      <p:sp>
        <p:nvSpPr>
          <p:cNvPr id="163" name="Connector 3"/>
          <p:cNvSpPr/>
          <p:nvPr/>
        </p:nvSpPr>
        <p:spPr>
          <a:xfrm>
            <a:off x="457199" y="1005839"/>
            <a:ext cx="11247121" cy="1"/>
          </a:xfrm>
          <a:prstGeom prst="line">
            <a:avLst/>
          </a:prstGeom>
          <a:ln w="25400">
            <a:solidFill>
              <a:srgbClr val="1A8CFF"/>
            </a:solidFill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64" name="TextBox 4"/>
          <p:cNvSpPr txBox="1"/>
          <p:nvPr/>
        </p:nvSpPr>
        <p:spPr>
          <a:xfrm>
            <a:off x="4754879" y="1115567"/>
            <a:ext cx="2651761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 sz="1200">
                <a:solidFill>
                  <a:srgbClr val="00D4FF"/>
                </a:solidFill>
              </a:defRPr>
            </a:lvl1pPr>
          </a:lstStyle>
          <a:p>
            <a:pPr/>
            <a:r>
              <a:t>ВХОДЯЩАЯ ТРАНЗАКЦИЯ</a:t>
            </a:r>
          </a:p>
        </p:txBody>
      </p:sp>
      <p:sp>
        <p:nvSpPr>
          <p:cNvPr id="165" name="Rounded Rectangle 5"/>
          <p:cNvSpPr/>
          <p:nvPr/>
        </p:nvSpPr>
        <p:spPr>
          <a:xfrm>
            <a:off x="4864608" y="1444752"/>
            <a:ext cx="2450593" cy="548641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12700">
            <a:solidFill>
              <a:srgbClr val="00D4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66" name="TextBox 6"/>
          <p:cNvSpPr txBox="1"/>
          <p:nvPr/>
        </p:nvSpPr>
        <p:spPr>
          <a:xfrm>
            <a:off x="4882896" y="1463039"/>
            <a:ext cx="2414017" cy="2541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>
              <a:defRPr sz="900">
                <a:solidFill>
                  <a:srgbClr val="DCE8FF"/>
                </a:solidFill>
              </a:defRPr>
            </a:pPr>
            <a:r>
              <a:t>12 признаков: сумма, час, P2P,</a:t>
            </a:r>
          </a:p>
          <a:p>
            <a:pPr algn="ctr">
              <a:defRPr sz="900">
                <a:solidFill>
                  <a:srgbClr val="DCE8FF"/>
                </a:solidFill>
              </a:defRPr>
            </a:pPr>
            <a:r>
              <a:t>география, скорость, ATM, структуризация...</a:t>
            </a:r>
          </a:p>
        </p:txBody>
      </p:sp>
      <p:sp>
        <p:nvSpPr>
          <p:cNvPr id="167" name="TextBox 7"/>
          <p:cNvSpPr txBox="1"/>
          <p:nvPr/>
        </p:nvSpPr>
        <p:spPr>
          <a:xfrm>
            <a:off x="5989320" y="2029967"/>
            <a:ext cx="274321" cy="266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>
                <a:solidFill>
                  <a:srgbClr val="1A8CFF"/>
                </a:solidFill>
              </a:defRPr>
            </a:lvl1pPr>
          </a:lstStyle>
          <a:p>
            <a:pPr/>
            <a:r>
              <a:t>▼</a:t>
            </a:r>
          </a:p>
        </p:txBody>
      </p:sp>
      <p:sp>
        <p:nvSpPr>
          <p:cNvPr id="168" name="Rounded Rectangle 8"/>
          <p:cNvSpPr/>
          <p:nvPr/>
        </p:nvSpPr>
        <p:spPr>
          <a:xfrm>
            <a:off x="320040" y="2377439"/>
            <a:ext cx="1389889" cy="1417321"/>
          </a:xfrm>
          <a:prstGeom prst="roundRect">
            <a:avLst>
              <a:gd name="adj" fmla="val 5000"/>
            </a:avLst>
          </a:prstGeom>
          <a:solidFill>
            <a:srgbClr val="0A2555"/>
          </a:solidFill>
          <a:ln w="1016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69" name="TextBox 9"/>
          <p:cNvSpPr txBox="1"/>
          <p:nvPr/>
        </p:nvSpPr>
        <p:spPr>
          <a:xfrm>
            <a:off x="365759" y="2450592"/>
            <a:ext cx="1298448" cy="189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 sz="1400">
                <a:solidFill>
                  <a:srgbClr val="00D4FF"/>
                </a:solidFill>
              </a:defRPr>
            </a:lvl1pPr>
          </a:lstStyle>
          <a:p>
            <a:pPr/>
            <a:r>
              <a:t>LOF</a:t>
            </a:r>
          </a:p>
        </p:txBody>
      </p:sp>
      <p:sp>
        <p:nvSpPr>
          <p:cNvPr id="170" name="TextBox 10"/>
          <p:cNvSpPr txBox="1"/>
          <p:nvPr/>
        </p:nvSpPr>
        <p:spPr>
          <a:xfrm>
            <a:off x="365759" y="2798064"/>
            <a:ext cx="1298448" cy="2315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>
              <a:defRPr sz="800">
                <a:solidFill>
                  <a:srgbClr val="DCE8FF"/>
                </a:solidFill>
              </a:defRPr>
            </a:pPr>
            <a:r>
              <a:t>Local Outlier Factor</a:t>
            </a:r>
          </a:p>
          <a:p>
            <a:pPr algn="ctr">
              <a:defRPr sz="800">
                <a:solidFill>
                  <a:srgbClr val="DCE8FF"/>
                </a:solidFill>
              </a:defRPr>
            </a:pPr>
            <a:r>
              <a:t>Плотностные аномалии</a:t>
            </a:r>
          </a:p>
        </p:txBody>
      </p:sp>
      <p:sp>
        <p:nvSpPr>
          <p:cNvPr id="171" name="Rounded Rectangle 11"/>
          <p:cNvSpPr/>
          <p:nvPr/>
        </p:nvSpPr>
        <p:spPr>
          <a:xfrm>
            <a:off x="1828800" y="2377439"/>
            <a:ext cx="1389889" cy="1417321"/>
          </a:xfrm>
          <a:prstGeom prst="roundRect">
            <a:avLst>
              <a:gd name="adj" fmla="val 5000"/>
            </a:avLst>
          </a:prstGeom>
          <a:solidFill>
            <a:srgbClr val="0A2555"/>
          </a:solidFill>
          <a:ln w="1016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72" name="TextBox 12"/>
          <p:cNvSpPr txBox="1"/>
          <p:nvPr/>
        </p:nvSpPr>
        <p:spPr>
          <a:xfrm>
            <a:off x="1874518" y="2450592"/>
            <a:ext cx="1298449" cy="189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 sz="1400">
                <a:solidFill>
                  <a:srgbClr val="00D4FF"/>
                </a:solidFill>
              </a:defRPr>
            </a:lvl1pPr>
          </a:lstStyle>
          <a:p>
            <a:pPr/>
            <a:r>
              <a:t>IForest</a:t>
            </a:r>
          </a:p>
        </p:txBody>
      </p:sp>
      <p:sp>
        <p:nvSpPr>
          <p:cNvPr id="173" name="TextBox 13"/>
          <p:cNvSpPr txBox="1"/>
          <p:nvPr/>
        </p:nvSpPr>
        <p:spPr>
          <a:xfrm>
            <a:off x="1874518" y="2798064"/>
            <a:ext cx="1298449" cy="2315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>
              <a:defRPr sz="800">
                <a:solidFill>
                  <a:srgbClr val="DCE8FF"/>
                </a:solidFill>
              </a:defRPr>
            </a:pPr>
            <a:r>
              <a:t>Isolation Forest</a:t>
            </a:r>
          </a:p>
          <a:p>
            <a:pPr algn="ctr">
              <a:defRPr sz="800">
                <a:solidFill>
                  <a:srgbClr val="DCE8FF"/>
                </a:solidFill>
              </a:defRPr>
            </a:pPr>
            <a:r>
              <a:t>Дерево-изоляция</a:t>
            </a:r>
          </a:p>
        </p:txBody>
      </p:sp>
      <p:sp>
        <p:nvSpPr>
          <p:cNvPr id="174" name="Rounded Rectangle 14"/>
          <p:cNvSpPr/>
          <p:nvPr/>
        </p:nvSpPr>
        <p:spPr>
          <a:xfrm>
            <a:off x="3337559" y="2377439"/>
            <a:ext cx="1389889" cy="1417321"/>
          </a:xfrm>
          <a:prstGeom prst="roundRect">
            <a:avLst>
              <a:gd name="adj" fmla="val 5000"/>
            </a:avLst>
          </a:prstGeom>
          <a:solidFill>
            <a:srgbClr val="0A2555"/>
          </a:solidFill>
          <a:ln w="1016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75" name="TextBox 15"/>
          <p:cNvSpPr txBox="1"/>
          <p:nvPr/>
        </p:nvSpPr>
        <p:spPr>
          <a:xfrm>
            <a:off x="3383279" y="2450592"/>
            <a:ext cx="1298449" cy="189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 sz="1400">
                <a:solidFill>
                  <a:srgbClr val="00D4FF"/>
                </a:solidFill>
              </a:defRPr>
            </a:lvl1pPr>
          </a:lstStyle>
          <a:p>
            <a:pPr/>
            <a:r>
              <a:t>KNN</a:t>
            </a:r>
          </a:p>
        </p:txBody>
      </p:sp>
      <p:sp>
        <p:nvSpPr>
          <p:cNvPr id="176" name="TextBox 16"/>
          <p:cNvSpPr txBox="1"/>
          <p:nvPr/>
        </p:nvSpPr>
        <p:spPr>
          <a:xfrm>
            <a:off x="3383279" y="2798064"/>
            <a:ext cx="1298449" cy="2315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>
              <a:defRPr sz="800">
                <a:solidFill>
                  <a:srgbClr val="DCE8FF"/>
                </a:solidFill>
              </a:defRPr>
            </a:pPr>
            <a:r>
              <a:t>K-Nearest Neighbors</a:t>
            </a:r>
          </a:p>
          <a:p>
            <a:pPr algn="ctr">
              <a:defRPr sz="800">
                <a:solidFill>
                  <a:srgbClr val="DCE8FF"/>
                </a:solidFill>
              </a:defRPr>
            </a:pPr>
            <a:r>
              <a:t>Дистанционные аном.</a:t>
            </a:r>
          </a:p>
        </p:txBody>
      </p:sp>
      <p:sp>
        <p:nvSpPr>
          <p:cNvPr id="177" name="Rounded Rectangle 17"/>
          <p:cNvSpPr/>
          <p:nvPr/>
        </p:nvSpPr>
        <p:spPr>
          <a:xfrm>
            <a:off x="4846320" y="2377439"/>
            <a:ext cx="1389889" cy="1417321"/>
          </a:xfrm>
          <a:prstGeom prst="roundRect">
            <a:avLst>
              <a:gd name="adj" fmla="val 5000"/>
            </a:avLst>
          </a:prstGeom>
          <a:solidFill>
            <a:srgbClr val="0A2555"/>
          </a:solidFill>
          <a:ln w="1016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78" name="TextBox 18"/>
          <p:cNvSpPr txBox="1"/>
          <p:nvPr/>
        </p:nvSpPr>
        <p:spPr>
          <a:xfrm>
            <a:off x="4892040" y="2450592"/>
            <a:ext cx="1298449" cy="189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 sz="1400">
                <a:solidFill>
                  <a:srgbClr val="00D4FF"/>
                </a:solidFill>
              </a:defRPr>
            </a:lvl1pPr>
          </a:lstStyle>
          <a:p>
            <a:pPr/>
            <a:r>
              <a:t>EE</a:t>
            </a:r>
          </a:p>
        </p:txBody>
      </p:sp>
      <p:sp>
        <p:nvSpPr>
          <p:cNvPr id="179" name="TextBox 19"/>
          <p:cNvSpPr txBox="1"/>
          <p:nvPr/>
        </p:nvSpPr>
        <p:spPr>
          <a:xfrm>
            <a:off x="4892040" y="2798064"/>
            <a:ext cx="1298449" cy="2315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>
              <a:defRPr sz="800">
                <a:solidFill>
                  <a:srgbClr val="DCE8FF"/>
                </a:solidFill>
              </a:defRPr>
            </a:pPr>
            <a:r>
              <a:t>Elliptic Envelope</a:t>
            </a:r>
          </a:p>
          <a:p>
            <a:pPr algn="ctr">
              <a:defRPr sz="800">
                <a:solidFill>
                  <a:srgbClr val="DCE8FF"/>
                </a:solidFill>
              </a:defRPr>
            </a:pPr>
            <a:r>
              <a:t>Ковариац. аномалии</a:t>
            </a:r>
          </a:p>
        </p:txBody>
      </p:sp>
      <p:sp>
        <p:nvSpPr>
          <p:cNvPr id="180" name="Rounded Rectangle 20"/>
          <p:cNvSpPr/>
          <p:nvPr/>
        </p:nvSpPr>
        <p:spPr>
          <a:xfrm>
            <a:off x="1078991" y="3977638"/>
            <a:ext cx="1389890" cy="1417321"/>
          </a:xfrm>
          <a:prstGeom prst="roundRect">
            <a:avLst>
              <a:gd name="adj" fmla="val 5000"/>
            </a:avLst>
          </a:prstGeom>
          <a:solidFill>
            <a:srgbClr val="0A2555"/>
          </a:solidFill>
          <a:ln w="1016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81" name="TextBox 21"/>
          <p:cNvSpPr txBox="1"/>
          <p:nvPr/>
        </p:nvSpPr>
        <p:spPr>
          <a:xfrm>
            <a:off x="1124711" y="4050791"/>
            <a:ext cx="1298449" cy="189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 sz="1400">
                <a:solidFill>
                  <a:srgbClr val="00D4FF"/>
                </a:solidFill>
              </a:defRPr>
            </a:lvl1pPr>
          </a:lstStyle>
          <a:p>
            <a:pPr/>
            <a:r>
              <a:t>PCA</a:t>
            </a:r>
          </a:p>
        </p:txBody>
      </p:sp>
      <p:sp>
        <p:nvSpPr>
          <p:cNvPr id="182" name="TextBox 22"/>
          <p:cNvSpPr txBox="1"/>
          <p:nvPr/>
        </p:nvSpPr>
        <p:spPr>
          <a:xfrm>
            <a:off x="1124711" y="4398264"/>
            <a:ext cx="1298449" cy="2315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>
              <a:defRPr sz="800">
                <a:solidFill>
                  <a:srgbClr val="DCE8FF"/>
                </a:solidFill>
              </a:defRPr>
            </a:pPr>
            <a:r>
              <a:t>PCA Outlier</a:t>
            </a:r>
          </a:p>
          <a:p>
            <a:pPr algn="ctr">
              <a:defRPr sz="800">
                <a:solidFill>
                  <a:srgbClr val="DCE8FF"/>
                </a:solidFill>
              </a:defRPr>
            </a:pPr>
            <a:r>
              <a:t>Ошибка реконструкции</a:t>
            </a:r>
          </a:p>
        </p:txBody>
      </p:sp>
      <p:sp>
        <p:nvSpPr>
          <p:cNvPr id="183" name="Rounded Rectangle 23"/>
          <p:cNvSpPr/>
          <p:nvPr/>
        </p:nvSpPr>
        <p:spPr>
          <a:xfrm>
            <a:off x="2651760" y="3977638"/>
            <a:ext cx="1389889" cy="1417321"/>
          </a:xfrm>
          <a:prstGeom prst="roundRect">
            <a:avLst>
              <a:gd name="adj" fmla="val 5000"/>
            </a:avLst>
          </a:prstGeom>
          <a:solidFill>
            <a:srgbClr val="0A2555"/>
          </a:solidFill>
          <a:ln w="1016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84" name="TextBox 24"/>
          <p:cNvSpPr txBox="1"/>
          <p:nvPr/>
        </p:nvSpPr>
        <p:spPr>
          <a:xfrm>
            <a:off x="2697478" y="4050791"/>
            <a:ext cx="1298449" cy="189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 sz="1400">
                <a:solidFill>
                  <a:srgbClr val="00D4FF"/>
                </a:solidFill>
              </a:defRPr>
            </a:lvl1pPr>
          </a:lstStyle>
          <a:p>
            <a:pPr/>
            <a:r>
              <a:t>HDBSCAN</a:t>
            </a:r>
          </a:p>
        </p:txBody>
      </p:sp>
      <p:sp>
        <p:nvSpPr>
          <p:cNvPr id="185" name="TextBox 25"/>
          <p:cNvSpPr txBox="1"/>
          <p:nvPr/>
        </p:nvSpPr>
        <p:spPr>
          <a:xfrm>
            <a:off x="2697478" y="4398264"/>
            <a:ext cx="1298449" cy="2315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>
              <a:defRPr sz="800">
                <a:solidFill>
                  <a:srgbClr val="DCE8FF"/>
                </a:solidFill>
              </a:defRPr>
            </a:pPr>
            <a:r>
              <a:t>Кластеризация HDBSCAN</a:t>
            </a:r>
          </a:p>
          <a:p>
            <a:pPr algn="ctr">
              <a:defRPr sz="800">
                <a:solidFill>
                  <a:srgbClr val="DCE8FF"/>
                </a:solidFill>
              </a:defRPr>
            </a:pPr>
            <a:r>
              <a:t>Шум. точки = риск</a:t>
            </a:r>
          </a:p>
        </p:txBody>
      </p:sp>
      <p:sp>
        <p:nvSpPr>
          <p:cNvPr id="186" name="Rounded Rectangle 26"/>
          <p:cNvSpPr/>
          <p:nvPr/>
        </p:nvSpPr>
        <p:spPr>
          <a:xfrm>
            <a:off x="4224528" y="3977638"/>
            <a:ext cx="1389889" cy="1417321"/>
          </a:xfrm>
          <a:prstGeom prst="roundRect">
            <a:avLst>
              <a:gd name="adj" fmla="val 5000"/>
            </a:avLst>
          </a:prstGeom>
          <a:solidFill>
            <a:srgbClr val="0A2555"/>
          </a:solidFill>
          <a:ln w="1016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87" name="TextBox 27"/>
          <p:cNvSpPr txBox="1"/>
          <p:nvPr/>
        </p:nvSpPr>
        <p:spPr>
          <a:xfrm>
            <a:off x="4270247" y="4050791"/>
            <a:ext cx="1298449" cy="189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 sz="1400">
                <a:solidFill>
                  <a:srgbClr val="00D4FF"/>
                </a:solidFill>
              </a:defRPr>
            </a:lvl1pPr>
          </a:lstStyle>
          <a:p>
            <a:pPr/>
            <a:r>
              <a:t>RF</a:t>
            </a:r>
          </a:p>
        </p:txBody>
      </p:sp>
      <p:sp>
        <p:nvSpPr>
          <p:cNvPr id="188" name="TextBox 28"/>
          <p:cNvSpPr txBox="1"/>
          <p:nvPr/>
        </p:nvSpPr>
        <p:spPr>
          <a:xfrm>
            <a:off x="4270247" y="4398264"/>
            <a:ext cx="1298449" cy="2315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>
              <a:defRPr sz="800">
                <a:solidFill>
                  <a:srgbClr val="DCE8FF"/>
                </a:solidFill>
              </a:defRPr>
            </a:pPr>
            <a:r>
              <a:t>Random Forest</a:t>
            </a:r>
          </a:p>
          <a:p>
            <a:pPr algn="ctr">
              <a:defRPr sz="800">
                <a:solidFill>
                  <a:srgbClr val="DCE8FF"/>
                </a:solidFill>
              </a:defRPr>
            </a:pPr>
            <a:r>
              <a:t>Класс. риска клиента</a:t>
            </a:r>
          </a:p>
        </p:txBody>
      </p:sp>
      <p:sp>
        <p:nvSpPr>
          <p:cNvPr id="189" name="TextBox 29"/>
          <p:cNvSpPr txBox="1"/>
          <p:nvPr/>
        </p:nvSpPr>
        <p:spPr>
          <a:xfrm>
            <a:off x="4937759" y="5486399"/>
            <a:ext cx="1920241" cy="17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 sz="1100">
                <a:solidFill>
                  <a:srgbClr val="1A8CFF"/>
                </a:solidFill>
              </a:defRPr>
            </a:lvl1pPr>
          </a:lstStyle>
          <a:p>
            <a:pPr/>
            <a:r>
              <a:t>▼  ГОЛОСОВАНИЕ  ▼</a:t>
            </a:r>
          </a:p>
        </p:txBody>
      </p:sp>
      <p:sp>
        <p:nvSpPr>
          <p:cNvPr id="190" name="Rounded Rectangle 30"/>
          <p:cNvSpPr/>
          <p:nvPr/>
        </p:nvSpPr>
        <p:spPr>
          <a:xfrm>
            <a:off x="6629400" y="2304288"/>
            <a:ext cx="1417320" cy="3429001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19050">
            <a:solidFill>
              <a:srgbClr val="00CC66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91" name="TextBox 31"/>
          <p:cNvSpPr txBox="1"/>
          <p:nvPr/>
        </p:nvSpPr>
        <p:spPr>
          <a:xfrm>
            <a:off x="6629400" y="3730752"/>
            <a:ext cx="1417320" cy="134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 sz="1100">
                <a:solidFill>
                  <a:srgbClr val="00CC66"/>
                </a:solidFill>
              </a:defRPr>
            </a:lvl1pPr>
          </a:lstStyle>
          <a:p>
            <a:pPr/>
            <a:r>
              <a:t>APPROVE</a:t>
            </a:r>
          </a:p>
        </p:txBody>
      </p:sp>
      <p:sp>
        <p:nvSpPr>
          <p:cNvPr id="192" name="Rounded Rectangle 32"/>
          <p:cNvSpPr/>
          <p:nvPr/>
        </p:nvSpPr>
        <p:spPr>
          <a:xfrm>
            <a:off x="8257030" y="2304288"/>
            <a:ext cx="1417321" cy="3429001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19050">
            <a:solidFill>
              <a:srgbClr val="FFC107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93" name="TextBox 33"/>
          <p:cNvSpPr txBox="1"/>
          <p:nvPr/>
        </p:nvSpPr>
        <p:spPr>
          <a:xfrm>
            <a:off x="8257030" y="3730752"/>
            <a:ext cx="1417321" cy="134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 sz="1100">
                <a:solidFill>
                  <a:srgbClr val="FFC107"/>
                </a:solidFill>
              </a:defRPr>
            </a:lvl1pPr>
          </a:lstStyle>
          <a:p>
            <a:pPr/>
            <a:r>
              <a:t>REVIEW</a:t>
            </a:r>
          </a:p>
        </p:txBody>
      </p:sp>
      <p:sp>
        <p:nvSpPr>
          <p:cNvPr id="194" name="Rounded Rectangle 34"/>
          <p:cNvSpPr/>
          <p:nvPr/>
        </p:nvSpPr>
        <p:spPr>
          <a:xfrm>
            <a:off x="9884664" y="2304288"/>
            <a:ext cx="1417321" cy="3429001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19050">
            <a:solidFill>
              <a:srgbClr val="CC2020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95" name="TextBox 35"/>
          <p:cNvSpPr txBox="1"/>
          <p:nvPr/>
        </p:nvSpPr>
        <p:spPr>
          <a:xfrm>
            <a:off x="9884664" y="3730752"/>
            <a:ext cx="1417321" cy="134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 sz="1100">
                <a:solidFill>
                  <a:srgbClr val="CC2020"/>
                </a:solidFill>
              </a:defRPr>
            </a:lvl1pPr>
          </a:lstStyle>
          <a:p>
            <a:pPr/>
            <a:r>
              <a:t>REJECT</a:t>
            </a:r>
          </a:p>
        </p:txBody>
      </p:sp>
      <p:sp>
        <p:nvSpPr>
          <p:cNvPr id="196" name="TextBox 36"/>
          <p:cNvSpPr txBox="1"/>
          <p:nvPr/>
        </p:nvSpPr>
        <p:spPr>
          <a:xfrm>
            <a:off x="6583680" y="5806440"/>
            <a:ext cx="5394961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1000">
                <a:solidFill>
                  <a:srgbClr val="7AA3CC"/>
                </a:solidFill>
              </a:defRPr>
            </a:lvl1pPr>
          </a:lstStyle>
          <a:p>
            <a:pPr/>
            <a:r>
              <a:t>Финальное решение = наибольшее число голосов из 7 моделей</a:t>
            </a:r>
          </a:p>
        </p:txBody>
      </p:sp>
      <p:sp>
        <p:nvSpPr>
          <p:cNvPr id="197" name="TextBox 37"/>
          <p:cNvSpPr txBox="1"/>
          <p:nvPr/>
        </p:nvSpPr>
        <p:spPr>
          <a:xfrm>
            <a:off x="457199" y="6400799"/>
            <a:ext cx="11247122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 sz="1200">
                <a:solidFill>
                  <a:srgbClr val="FFC107"/>
                </a:solidFill>
              </a:defRPr>
            </a:lvl1pPr>
          </a:lstStyle>
          <a:p>
            <a:pPr/>
            <a:r>
              <a:t>Результат: APPROVE / REVIEW / REJECT  +  confidence score  +  объяснение ключевых факторов риска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40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TextBox 1"/>
          <p:cNvSpPr txBox="1"/>
          <p:nvPr/>
        </p:nvSpPr>
        <p:spPr>
          <a:xfrm>
            <a:off x="457199" y="201167"/>
            <a:ext cx="11247122" cy="3985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3000">
                <a:solidFill>
                  <a:srgbClr val="FFFFFF"/>
                </a:solidFill>
              </a:defRPr>
            </a:lvl1pPr>
          </a:lstStyle>
          <a:p>
            <a:pPr/>
            <a:r>
              <a:t>AI/ML Архитектура — конвейер обработки транзакций</a:t>
            </a:r>
          </a:p>
        </p:txBody>
      </p:sp>
      <p:sp>
        <p:nvSpPr>
          <p:cNvPr id="200" name="TextBox 2"/>
          <p:cNvSpPr txBox="1"/>
          <p:nvPr/>
        </p:nvSpPr>
        <p:spPr>
          <a:xfrm>
            <a:off x="457199" y="713231"/>
            <a:ext cx="11247122" cy="166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i="1" sz="1300">
                <a:solidFill>
                  <a:srgbClr val="7AA3CC"/>
                </a:solidFill>
              </a:defRPr>
            </a:lvl1pPr>
          </a:lstStyle>
          <a:p>
            <a:pPr/>
            <a:r>
              <a:t>Многоуровневый pipeline от сырой транзакции до регуляторного решения в реальном времени</a:t>
            </a:r>
          </a:p>
        </p:txBody>
      </p:sp>
      <p:sp>
        <p:nvSpPr>
          <p:cNvPr id="201" name="Connector 3"/>
          <p:cNvSpPr/>
          <p:nvPr/>
        </p:nvSpPr>
        <p:spPr>
          <a:xfrm>
            <a:off x="457199" y="1005839"/>
            <a:ext cx="11247121" cy="1"/>
          </a:xfrm>
          <a:prstGeom prst="line">
            <a:avLst/>
          </a:prstGeom>
          <a:ln w="25400">
            <a:solidFill>
              <a:srgbClr val="1A8CFF"/>
            </a:solidFill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202" name="Rounded Rectangle 4"/>
          <p:cNvSpPr/>
          <p:nvPr/>
        </p:nvSpPr>
        <p:spPr>
          <a:xfrm>
            <a:off x="292608" y="1170432"/>
            <a:ext cx="2148840" cy="2971801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1016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03" name="TextBox 5"/>
          <p:cNvSpPr txBox="1"/>
          <p:nvPr/>
        </p:nvSpPr>
        <p:spPr>
          <a:xfrm>
            <a:off x="384047" y="1243583"/>
            <a:ext cx="1965962" cy="1342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100">
                <a:solidFill>
                  <a:srgbClr val="00D4FF"/>
                </a:solidFill>
              </a:defRPr>
            </a:lvl1pPr>
          </a:lstStyle>
          <a:p>
            <a:pPr/>
            <a:r>
              <a:t>1. Сбор данных</a:t>
            </a:r>
          </a:p>
        </p:txBody>
      </p:sp>
      <p:sp>
        <p:nvSpPr>
          <p:cNvPr id="204" name="TextBox 6"/>
          <p:cNvSpPr txBox="1"/>
          <p:nvPr/>
        </p:nvSpPr>
        <p:spPr>
          <a:xfrm>
            <a:off x="384047" y="1609344"/>
            <a:ext cx="1965962" cy="4672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1000">
                <a:solidFill>
                  <a:srgbClr val="DCE8FF"/>
                </a:solidFill>
              </a:defRPr>
            </a:pPr>
            <a:r>
              <a:t>Transaction Generator:</a:t>
            </a:r>
          </a:p>
          <a:p>
            <a:pPr>
              <a:defRPr sz="1000">
                <a:solidFill>
                  <a:srgbClr val="DCE8FF"/>
                </a:solidFill>
              </a:defRPr>
            </a:pPr>
            <a:r>
              <a:t>P2P, ATM, SWIFT паттерны</a:t>
            </a:r>
          </a:p>
          <a:p>
            <a:pPr>
              <a:defRPr sz="1000">
                <a:solidFill>
                  <a:srgbClr val="DCE8FF"/>
                </a:solidFill>
              </a:defRPr>
            </a:pPr>
            <a:r>
              <a:t>Kafka: transaction.raw</a:t>
            </a:r>
          </a:p>
        </p:txBody>
      </p:sp>
      <p:sp>
        <p:nvSpPr>
          <p:cNvPr id="205" name="TextBox 7"/>
          <p:cNvSpPr txBox="1"/>
          <p:nvPr/>
        </p:nvSpPr>
        <p:spPr>
          <a:xfrm>
            <a:off x="2441448" y="2423160"/>
            <a:ext cx="201169" cy="2091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600">
                <a:solidFill>
                  <a:srgbClr val="1A8CFF"/>
                </a:solidFill>
              </a:defRPr>
            </a:lvl1pPr>
          </a:lstStyle>
          <a:p>
            <a:pPr/>
            <a:r>
              <a:t>-&gt;</a:t>
            </a:r>
          </a:p>
        </p:txBody>
      </p:sp>
      <p:sp>
        <p:nvSpPr>
          <p:cNvPr id="206" name="Rounded Rectangle 8"/>
          <p:cNvSpPr/>
          <p:nvPr/>
        </p:nvSpPr>
        <p:spPr>
          <a:xfrm>
            <a:off x="2615183" y="1170432"/>
            <a:ext cx="2148841" cy="2971801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1016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07" name="TextBox 9"/>
          <p:cNvSpPr txBox="1"/>
          <p:nvPr/>
        </p:nvSpPr>
        <p:spPr>
          <a:xfrm>
            <a:off x="2706623" y="1243583"/>
            <a:ext cx="1965961" cy="1342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100">
                <a:solidFill>
                  <a:srgbClr val="00D4FF"/>
                </a:solidFill>
              </a:defRPr>
            </a:lvl1pPr>
          </a:lstStyle>
          <a:p>
            <a:pPr/>
            <a:r>
              <a:t>2. Обогащение</a:t>
            </a:r>
          </a:p>
        </p:txBody>
      </p:sp>
      <p:sp>
        <p:nvSpPr>
          <p:cNvPr id="208" name="TextBox 10"/>
          <p:cNvSpPr txBox="1"/>
          <p:nvPr/>
        </p:nvSpPr>
        <p:spPr>
          <a:xfrm>
            <a:off x="2706623" y="1609344"/>
            <a:ext cx="1965961" cy="4672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1000">
                <a:solidFill>
                  <a:srgbClr val="DCE8FF"/>
                </a:solidFill>
              </a:defRPr>
            </a:pPr>
            <a:r>
              <a:t>AI-TX Monitor (8087):</a:t>
            </a:r>
          </a:p>
          <a:p>
            <a:pPr>
              <a:defRPr sz="1000">
                <a:solidFill>
                  <a:srgbClr val="DCE8FF"/>
                </a:solidFill>
              </a:defRPr>
            </a:pPr>
            <a:r>
              <a:t>Feature engineering,</a:t>
            </a:r>
          </a:p>
          <a:p>
            <a:pPr>
              <a:defRPr sz="1000">
                <a:solidFill>
                  <a:srgbClr val="DCE8FF"/>
                </a:solidFill>
              </a:defRPr>
            </a:pPr>
            <a:r>
              <a:t>50 AML-сценариев, скоринг</a:t>
            </a:r>
          </a:p>
        </p:txBody>
      </p:sp>
      <p:sp>
        <p:nvSpPr>
          <p:cNvPr id="209" name="TextBox 11"/>
          <p:cNvSpPr txBox="1"/>
          <p:nvPr/>
        </p:nvSpPr>
        <p:spPr>
          <a:xfrm>
            <a:off x="4764023" y="2423160"/>
            <a:ext cx="201169" cy="2091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600">
                <a:solidFill>
                  <a:srgbClr val="1A8CFF"/>
                </a:solidFill>
              </a:defRPr>
            </a:lvl1pPr>
          </a:lstStyle>
          <a:p>
            <a:pPr/>
            <a:r>
              <a:t>-&gt;</a:t>
            </a:r>
          </a:p>
        </p:txBody>
      </p:sp>
      <p:sp>
        <p:nvSpPr>
          <p:cNvPr id="210" name="Rounded Rectangle 12"/>
          <p:cNvSpPr/>
          <p:nvPr/>
        </p:nvSpPr>
        <p:spPr>
          <a:xfrm>
            <a:off x="4937759" y="1170432"/>
            <a:ext cx="2148841" cy="2971801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1016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11" name="TextBox 13"/>
          <p:cNvSpPr txBox="1"/>
          <p:nvPr/>
        </p:nvSpPr>
        <p:spPr>
          <a:xfrm>
            <a:off x="5029199" y="1243583"/>
            <a:ext cx="1965962" cy="1342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100">
                <a:solidFill>
                  <a:srgbClr val="00D4FF"/>
                </a:solidFill>
              </a:defRPr>
            </a:lvl1pPr>
          </a:lstStyle>
          <a:p>
            <a:pPr/>
            <a:r>
              <a:t>3. ML Voting</a:t>
            </a:r>
          </a:p>
        </p:txBody>
      </p:sp>
      <p:sp>
        <p:nvSpPr>
          <p:cNvPr id="212" name="TextBox 14"/>
          <p:cNvSpPr txBox="1"/>
          <p:nvPr/>
        </p:nvSpPr>
        <p:spPr>
          <a:xfrm>
            <a:off x="5029199" y="1609344"/>
            <a:ext cx="1965962" cy="4672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1000">
                <a:solidFill>
                  <a:srgbClr val="DCE8FF"/>
                </a:solidFill>
              </a:defRPr>
            </a:pPr>
            <a:r>
              <a:t>7 моделей параллельно:</a:t>
            </a:r>
          </a:p>
          <a:p>
            <a:pPr>
              <a:defRPr sz="1000">
                <a:solidFill>
                  <a:srgbClr val="DCE8FF"/>
                </a:solidFill>
              </a:defRPr>
            </a:pPr>
            <a:r>
              <a:t>LOF IForest KNN EE</a:t>
            </a:r>
          </a:p>
          <a:p>
            <a:pPr>
              <a:defRPr sz="1000">
                <a:solidFill>
                  <a:srgbClr val="DCE8FF"/>
                </a:solidFill>
              </a:defRPr>
            </a:pPr>
            <a:r>
              <a:t>PCA HDBSCAN RandomForest</a:t>
            </a:r>
          </a:p>
        </p:txBody>
      </p:sp>
      <p:sp>
        <p:nvSpPr>
          <p:cNvPr id="213" name="TextBox 15"/>
          <p:cNvSpPr txBox="1"/>
          <p:nvPr/>
        </p:nvSpPr>
        <p:spPr>
          <a:xfrm>
            <a:off x="7086599" y="2423160"/>
            <a:ext cx="201170" cy="2091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600">
                <a:solidFill>
                  <a:srgbClr val="1A8CFF"/>
                </a:solidFill>
              </a:defRPr>
            </a:lvl1pPr>
          </a:lstStyle>
          <a:p>
            <a:pPr/>
            <a:r>
              <a:t>-&gt;</a:t>
            </a:r>
          </a:p>
        </p:txBody>
      </p:sp>
      <p:sp>
        <p:nvSpPr>
          <p:cNvPr id="214" name="Rounded Rectangle 16"/>
          <p:cNvSpPr/>
          <p:nvPr/>
        </p:nvSpPr>
        <p:spPr>
          <a:xfrm>
            <a:off x="7260335" y="1170432"/>
            <a:ext cx="2148841" cy="2971801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1016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15" name="TextBox 17"/>
          <p:cNvSpPr txBox="1"/>
          <p:nvPr/>
        </p:nvSpPr>
        <p:spPr>
          <a:xfrm>
            <a:off x="7351776" y="1243583"/>
            <a:ext cx="1965961" cy="1342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100">
                <a:solidFill>
                  <a:srgbClr val="00D4FF"/>
                </a:solidFill>
              </a:defRPr>
            </a:lvl1pPr>
          </a:lstStyle>
          <a:p>
            <a:pPr/>
            <a:r>
              <a:t>4. Risk Score</a:t>
            </a:r>
          </a:p>
        </p:txBody>
      </p:sp>
      <p:sp>
        <p:nvSpPr>
          <p:cNvPr id="216" name="TextBox 18"/>
          <p:cNvSpPr txBox="1"/>
          <p:nvPr/>
        </p:nvSpPr>
        <p:spPr>
          <a:xfrm>
            <a:off x="7351776" y="1609344"/>
            <a:ext cx="1965961" cy="4672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1000">
                <a:solidFill>
                  <a:srgbClr val="DCE8FF"/>
                </a:solidFill>
              </a:defRPr>
            </a:pPr>
            <a:r>
              <a:t>12 факторов → 0–1000</a:t>
            </a:r>
          </a:p>
          <a:p>
            <a:pPr>
              <a:defRPr sz="1000">
                <a:solidFill>
                  <a:srgbClr val="DCE8FF"/>
                </a:solidFill>
              </a:defRPr>
            </a:pPr>
            <a:r>
              <a:t>FATF + PEP screening</a:t>
            </a:r>
          </a:p>
          <a:p>
            <a:pPr>
              <a:defRPr sz="1000">
                <a:solidFill>
                  <a:srgbClr val="DCE8FF"/>
                </a:solidFill>
              </a:defRPr>
            </a:pPr>
            <a:r>
              <a:t>Neo4j graph lookup</a:t>
            </a:r>
          </a:p>
        </p:txBody>
      </p:sp>
      <p:sp>
        <p:nvSpPr>
          <p:cNvPr id="217" name="TextBox 19"/>
          <p:cNvSpPr txBox="1"/>
          <p:nvPr/>
        </p:nvSpPr>
        <p:spPr>
          <a:xfrm>
            <a:off x="9409176" y="2423160"/>
            <a:ext cx="201169" cy="2091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600">
                <a:solidFill>
                  <a:srgbClr val="1A8CFF"/>
                </a:solidFill>
              </a:defRPr>
            </a:lvl1pPr>
          </a:lstStyle>
          <a:p>
            <a:pPr/>
            <a:r>
              <a:t>-&gt;</a:t>
            </a:r>
          </a:p>
        </p:txBody>
      </p:sp>
      <p:sp>
        <p:nvSpPr>
          <p:cNvPr id="218" name="Rounded Rectangle 20"/>
          <p:cNvSpPr/>
          <p:nvPr/>
        </p:nvSpPr>
        <p:spPr>
          <a:xfrm>
            <a:off x="9582911" y="1170432"/>
            <a:ext cx="2148841" cy="2971801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1016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19" name="TextBox 21"/>
          <p:cNvSpPr txBox="1"/>
          <p:nvPr/>
        </p:nvSpPr>
        <p:spPr>
          <a:xfrm>
            <a:off x="9674352" y="1243583"/>
            <a:ext cx="1965961" cy="1342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100">
                <a:solidFill>
                  <a:srgbClr val="00D4FF"/>
                </a:solidFill>
              </a:defRPr>
            </a:lvl1pPr>
          </a:lstStyle>
          <a:p>
            <a:pPr/>
            <a:r>
              <a:t>5. Решение</a:t>
            </a:r>
          </a:p>
        </p:txBody>
      </p:sp>
      <p:sp>
        <p:nvSpPr>
          <p:cNvPr id="220" name="TextBox 22"/>
          <p:cNvSpPr txBox="1"/>
          <p:nvPr/>
        </p:nvSpPr>
        <p:spPr>
          <a:xfrm>
            <a:off x="9674352" y="1609344"/>
            <a:ext cx="1965961" cy="4672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1000">
                <a:solidFill>
                  <a:srgbClr val="DCE8FF"/>
                </a:solidFill>
              </a:defRPr>
            </a:pPr>
            <a:r>
              <a:t>APPROVE / REVIEW / REJECT</a:t>
            </a:r>
          </a:p>
          <a:p>
            <a:pPr>
              <a:defRPr sz="1000">
                <a:solidFill>
                  <a:srgbClr val="DCE8FF"/>
                </a:solidFill>
              </a:defRPr>
            </a:pPr>
            <a:r>
              <a:t>Alert + Case creation</a:t>
            </a:r>
          </a:p>
          <a:p>
            <a:pPr>
              <a:defRPr sz="1000">
                <a:solidFill>
                  <a:srgbClr val="DCE8FF"/>
                </a:solidFill>
              </a:defRPr>
            </a:pPr>
            <a:r>
              <a:t>SAR generation ЦБ РУ</a:t>
            </a:r>
          </a:p>
        </p:txBody>
      </p:sp>
      <p:sp>
        <p:nvSpPr>
          <p:cNvPr id="221" name="Rounded Rectangle 23"/>
          <p:cNvSpPr/>
          <p:nvPr/>
        </p:nvSpPr>
        <p:spPr>
          <a:xfrm>
            <a:off x="292608" y="4315967"/>
            <a:ext cx="11594593" cy="2331722"/>
          </a:xfrm>
          <a:prstGeom prst="roundRect">
            <a:avLst>
              <a:gd name="adj" fmla="val 5000"/>
            </a:avLst>
          </a:prstGeom>
          <a:solidFill>
            <a:srgbClr val="06142E"/>
          </a:solidFill>
          <a:ln w="6350">
            <a:solidFill>
              <a:srgbClr val="7AA3CC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22" name="TextBox 24"/>
          <p:cNvSpPr txBox="1"/>
          <p:nvPr/>
        </p:nvSpPr>
        <p:spPr>
          <a:xfrm>
            <a:off x="548640" y="4407408"/>
            <a:ext cx="6400801" cy="166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300">
                <a:solidFill>
                  <a:srgbClr val="00D4FF"/>
                </a:solidFill>
              </a:defRPr>
            </a:lvl1pPr>
          </a:lstStyle>
          <a:p>
            <a:pPr/>
            <a:r>
              <a:t>ML Training Pipeline  (offline, MinIO storage)</a:t>
            </a:r>
          </a:p>
        </p:txBody>
      </p:sp>
      <p:sp>
        <p:nvSpPr>
          <p:cNvPr id="223" name="TextBox 25"/>
          <p:cNvSpPr txBox="1"/>
          <p:nvPr/>
        </p:nvSpPr>
        <p:spPr>
          <a:xfrm>
            <a:off x="548640" y="4773167"/>
            <a:ext cx="1133856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7AA3CC"/>
                </a:solidFill>
              </a:defRPr>
            </a:lvl1pPr>
          </a:lstStyle>
          <a:p>
            <a:pPr/>
            <a:r>
              <a:t>MinIO: хранилище обученных моделей в форматах .pkl (scikit-learn) и ONNX</a:t>
            </a:r>
          </a:p>
        </p:txBody>
      </p:sp>
      <p:sp>
        <p:nvSpPr>
          <p:cNvPr id="224" name="TextBox 26"/>
          <p:cNvSpPr txBox="1"/>
          <p:nvPr/>
        </p:nvSpPr>
        <p:spPr>
          <a:xfrm>
            <a:off x="548640" y="5120640"/>
            <a:ext cx="1133856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DCE8FF"/>
                </a:solidFill>
              </a:defRPr>
            </a:lvl1pPr>
          </a:lstStyle>
          <a:p>
            <a:pPr/>
            <a:r>
              <a:t>Алгоритмы: LOF, Isolation Forest, KNN Anomaly, Elliptic Envelope, PCA Outlier, HDBSCAN, Random Forest Classifier</a:t>
            </a:r>
          </a:p>
        </p:txBody>
      </p:sp>
      <p:sp>
        <p:nvSpPr>
          <p:cNvPr id="225" name="TextBox 27"/>
          <p:cNvSpPr txBox="1"/>
          <p:nvPr/>
        </p:nvSpPr>
        <p:spPr>
          <a:xfrm>
            <a:off x="548640" y="5468111"/>
            <a:ext cx="1133856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DCE8FF"/>
                </a:solidFill>
              </a:defRPr>
            </a:lvl1pPr>
          </a:lstStyle>
          <a:p>
            <a:pPr/>
            <a:r>
              <a:t>Feature set (12 признаков): amount, hour, day_of_week, p2p_flag, counterparty_count_30d, daily_tx_count,</a:t>
            </a:r>
          </a:p>
        </p:txBody>
      </p:sp>
      <p:sp>
        <p:nvSpPr>
          <p:cNvPr id="226" name="TextBox 28"/>
          <p:cNvSpPr txBox="1"/>
          <p:nvPr/>
        </p:nvSpPr>
        <p:spPr>
          <a:xfrm>
            <a:off x="510540" y="5815583"/>
            <a:ext cx="1133856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DCE8FF"/>
                </a:solidFill>
              </a:defRPr>
            </a:lvl1pPr>
          </a:lstStyle>
          <a:p>
            <a:pPr/>
            <a:r>
              <a:t>  monthly_tx_sum, atm_withdrawal_flag, cross_border_flag, structuring_score, velocity_score, geographic_risk</a:t>
            </a:r>
          </a:p>
        </p:txBody>
      </p:sp>
      <p:sp>
        <p:nvSpPr>
          <p:cNvPr id="227" name="TextBox 29"/>
          <p:cNvSpPr txBox="1"/>
          <p:nvPr/>
        </p:nvSpPr>
        <p:spPr>
          <a:xfrm>
            <a:off x="548640" y="6163055"/>
            <a:ext cx="1133856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DCE8FF"/>
                </a:solidFill>
              </a:defRPr>
            </a:lvl1pPr>
          </a:lstStyle>
          <a:p>
            <a:pPr/>
            <a:r>
              <a:t>ml-voting-service (8091): агрегирует предсказания → confidence score → финальное решение с объяснением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40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TextBox 1"/>
          <p:cNvSpPr txBox="1"/>
          <p:nvPr/>
        </p:nvSpPr>
        <p:spPr>
          <a:xfrm>
            <a:off x="457199" y="201167"/>
            <a:ext cx="11247122" cy="3985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3000">
                <a:solidFill>
                  <a:srgbClr val="FFFFFF"/>
                </a:solidFill>
              </a:defRPr>
            </a:lvl1pPr>
          </a:lstStyle>
          <a:p>
            <a:pPr/>
            <a:r>
              <a:t>50 AML-сценариев — полный охват угроз финансовой системы</a:t>
            </a:r>
          </a:p>
        </p:txBody>
      </p:sp>
      <p:sp>
        <p:nvSpPr>
          <p:cNvPr id="230" name="TextBox 2"/>
          <p:cNvSpPr txBox="1"/>
          <p:nvPr/>
        </p:nvSpPr>
        <p:spPr>
          <a:xfrm>
            <a:off x="457199" y="713231"/>
            <a:ext cx="11247122" cy="166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i="1" sz="1300">
                <a:solidFill>
                  <a:srgbClr val="7AA3CC"/>
                </a:solidFill>
              </a:defRPr>
            </a:lvl1pPr>
          </a:lstStyle>
          <a:p>
            <a:pPr/>
            <a:r>
              <a:t>Каждый сценарий генерирует Alert с приоритетом CRITICAL / HIGH / MEDIUM / LOW  |  Порог ЦБ РУ: 50 000 000 UZS</a:t>
            </a:r>
          </a:p>
        </p:txBody>
      </p:sp>
      <p:sp>
        <p:nvSpPr>
          <p:cNvPr id="231" name="Connector 3"/>
          <p:cNvSpPr/>
          <p:nvPr/>
        </p:nvSpPr>
        <p:spPr>
          <a:xfrm>
            <a:off x="457199" y="1005839"/>
            <a:ext cx="11247121" cy="1"/>
          </a:xfrm>
          <a:prstGeom prst="line">
            <a:avLst/>
          </a:prstGeom>
          <a:ln w="25400">
            <a:solidFill>
              <a:srgbClr val="1A8CFF"/>
            </a:solidFill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232" name="Rounded Rectangle 4"/>
          <p:cNvSpPr/>
          <p:nvPr/>
        </p:nvSpPr>
        <p:spPr>
          <a:xfrm>
            <a:off x="347472" y="1143000"/>
            <a:ext cx="3749040" cy="5166360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12700">
            <a:solidFill>
              <a:srgbClr val="CC2020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33" name="TextBox 5"/>
          <p:cNvSpPr txBox="1"/>
          <p:nvPr/>
        </p:nvSpPr>
        <p:spPr>
          <a:xfrm>
            <a:off x="484631" y="1234439"/>
            <a:ext cx="3493010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200">
                <a:solidFill>
                  <a:srgbClr val="CC2020"/>
                </a:solidFill>
              </a:defRPr>
            </a:lvl1pPr>
          </a:lstStyle>
          <a:p>
            <a:pPr/>
            <a:r>
              <a:t>CRITICAL — немедленное действие</a:t>
            </a:r>
          </a:p>
        </p:txBody>
      </p:sp>
      <p:sp>
        <p:nvSpPr>
          <p:cNvPr id="234" name="TextBox 6"/>
          <p:cNvSpPr txBox="1"/>
          <p:nvPr/>
        </p:nvSpPr>
        <p:spPr>
          <a:xfrm>
            <a:off x="457199" y="1664207"/>
            <a:ext cx="3529586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DCE8FF"/>
                </a:solidFill>
              </a:defRPr>
            </a:lvl1pPr>
          </a:lstStyle>
          <a:p>
            <a:pPr/>
            <a:r>
              <a:t>- SCN_004 — Круговой перевод: TX возвращается к источнику &lt;24ч</a:t>
            </a:r>
          </a:p>
        </p:txBody>
      </p:sp>
      <p:sp>
        <p:nvSpPr>
          <p:cNvPr id="235" name="TextBox 7"/>
          <p:cNvSpPr txBox="1"/>
          <p:nvPr/>
        </p:nvSpPr>
        <p:spPr>
          <a:xfrm>
            <a:off x="457199" y="2276855"/>
            <a:ext cx="3529586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DCE8FF"/>
                </a:solidFill>
              </a:defRPr>
            </a:lvl1pPr>
          </a:lstStyle>
          <a:p>
            <a:pPr/>
            <a:r>
              <a:t>- SCN_014 — Ипотечная схема: раздробленная ипотечная цепочка</a:t>
            </a:r>
          </a:p>
        </p:txBody>
      </p:sp>
      <p:sp>
        <p:nvSpPr>
          <p:cNvPr id="236" name="TextBox 8"/>
          <p:cNvSpPr txBox="1"/>
          <p:nvPr/>
        </p:nvSpPr>
        <p:spPr>
          <a:xfrm>
            <a:off x="457199" y="2889504"/>
            <a:ext cx="3529586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DCE8FF"/>
                </a:solidFill>
              </a:defRPr>
            </a:lvl1pPr>
          </a:lstStyle>
          <a:p>
            <a:pPr/>
            <a:r>
              <a:t>- SCN_016 — Санкционное лицо: совпадение с санкционным списком</a:t>
            </a:r>
          </a:p>
        </p:txBody>
      </p:sp>
      <p:sp>
        <p:nvSpPr>
          <p:cNvPr id="237" name="TextBox 9"/>
          <p:cNvSpPr txBox="1"/>
          <p:nvPr/>
        </p:nvSpPr>
        <p:spPr>
          <a:xfrm>
            <a:off x="457199" y="3502152"/>
            <a:ext cx="3529586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DCE8FF"/>
                </a:solidFill>
              </a:defRPr>
            </a:lvl1pPr>
          </a:lstStyle>
          <a:p>
            <a:pPr/>
            <a:r>
              <a:t>- SCN_021 — FATF Blacklist: Iran, DPRK, Myanmar (hardcoded)</a:t>
            </a:r>
          </a:p>
        </p:txBody>
      </p:sp>
      <p:sp>
        <p:nvSpPr>
          <p:cNvPr id="238" name="TextBox 10"/>
          <p:cNvSpPr txBox="1"/>
          <p:nvPr/>
        </p:nvSpPr>
        <p:spPr>
          <a:xfrm>
            <a:off x="457199" y="4114800"/>
            <a:ext cx="3529586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DCE8FF"/>
                </a:solidFill>
              </a:defRPr>
            </a:lvl1pPr>
          </a:lstStyle>
          <a:p>
            <a:pPr/>
            <a:r>
              <a:t>- SCN_027 — Credit Layering: кредит разбивается в разные каналы</a:t>
            </a:r>
          </a:p>
        </p:txBody>
      </p:sp>
      <p:sp>
        <p:nvSpPr>
          <p:cNvPr id="239" name="Rounded Rectangle 11"/>
          <p:cNvSpPr/>
          <p:nvPr/>
        </p:nvSpPr>
        <p:spPr>
          <a:xfrm>
            <a:off x="4297679" y="1143000"/>
            <a:ext cx="3749040" cy="5166360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12700">
            <a:solidFill>
              <a:srgbClr val="FFC107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40" name="TextBox 12"/>
          <p:cNvSpPr txBox="1"/>
          <p:nvPr/>
        </p:nvSpPr>
        <p:spPr>
          <a:xfrm>
            <a:off x="4434840" y="1234439"/>
            <a:ext cx="3493009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200">
                <a:solidFill>
                  <a:srgbClr val="FFC107"/>
                </a:solidFill>
              </a:defRPr>
            </a:lvl1pPr>
          </a:lstStyle>
          <a:p>
            <a:pPr/>
            <a:r>
              <a:t>HIGH — приоритетная проверка</a:t>
            </a:r>
          </a:p>
        </p:txBody>
      </p:sp>
      <p:sp>
        <p:nvSpPr>
          <p:cNvPr id="241" name="TextBox 13"/>
          <p:cNvSpPr txBox="1"/>
          <p:nvPr/>
        </p:nvSpPr>
        <p:spPr>
          <a:xfrm>
            <a:off x="4407408" y="1664207"/>
            <a:ext cx="3529585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DCE8FF"/>
                </a:solidFill>
              </a:defRPr>
            </a:lvl1pPr>
          </a:lstStyle>
          <a:p>
            <a:pPr/>
            <a:r>
              <a:t>- SCN_003 — P2P Fan-Out: отправитель -&gt; &gt;10 получателей за 24ч</a:t>
            </a:r>
          </a:p>
        </p:txBody>
      </p:sp>
      <p:sp>
        <p:nvSpPr>
          <p:cNvPr id="242" name="TextBox 14"/>
          <p:cNvSpPr txBox="1"/>
          <p:nvPr/>
        </p:nvSpPr>
        <p:spPr>
          <a:xfrm>
            <a:off x="4407408" y="2276855"/>
            <a:ext cx="3529585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DCE8FF"/>
                </a:solidFill>
              </a:defRPr>
            </a:lvl1pPr>
          </a:lstStyle>
          <a:p>
            <a:pPr/>
            <a:r>
              <a:t>- SCN_006 — Нетипичная страна: контрагент в blacklist FATF</a:t>
            </a:r>
          </a:p>
        </p:txBody>
      </p:sp>
      <p:sp>
        <p:nvSpPr>
          <p:cNvPr id="243" name="TextBox 15"/>
          <p:cNvSpPr txBox="1"/>
          <p:nvPr/>
        </p:nvSpPr>
        <p:spPr>
          <a:xfrm>
            <a:off x="4407408" y="2889504"/>
            <a:ext cx="3529585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DCE8FF"/>
                </a:solidFill>
              </a:defRPr>
            </a:lvl1pPr>
          </a:lstStyle>
          <a:p>
            <a:pPr/>
            <a:r>
              <a:t>- SCN_007 — Резкий рост: объём &gt;10x среднего за 30 дней</a:t>
            </a:r>
          </a:p>
        </p:txBody>
      </p:sp>
      <p:sp>
        <p:nvSpPr>
          <p:cNvPr id="244" name="TextBox 16"/>
          <p:cNvSpPr txBox="1"/>
          <p:nvPr/>
        </p:nvSpPr>
        <p:spPr>
          <a:xfrm>
            <a:off x="4407408" y="3502152"/>
            <a:ext cx="3529585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DCE8FF"/>
                </a:solidFill>
              </a:defRPr>
            </a:lvl1pPr>
          </a:lstStyle>
          <a:p>
            <a:pPr/>
            <a:r>
              <a:t>- SCN_009 — ATM каскад: &gt;5 ATM-снятий за 24ч</a:t>
            </a:r>
          </a:p>
        </p:txBody>
      </p:sp>
      <p:sp>
        <p:nvSpPr>
          <p:cNvPr id="245" name="TextBox 17"/>
          <p:cNvSpPr txBox="1"/>
          <p:nvPr/>
        </p:nvSpPr>
        <p:spPr>
          <a:xfrm>
            <a:off x="4407408" y="4114800"/>
            <a:ext cx="3529585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DCE8FF"/>
                </a:solidFill>
              </a:defRPr>
            </a:lvl1pPr>
          </a:lstStyle>
          <a:p>
            <a:pPr/>
            <a:r>
              <a:t>- SCN_010 — Транзит: вход + выход &gt;80% суммы менее чем за 1ч</a:t>
            </a:r>
          </a:p>
        </p:txBody>
      </p:sp>
      <p:sp>
        <p:nvSpPr>
          <p:cNvPr id="246" name="TextBox 18"/>
          <p:cNvSpPr txBox="1"/>
          <p:nvPr/>
        </p:nvSpPr>
        <p:spPr>
          <a:xfrm>
            <a:off x="4407408" y="4727447"/>
            <a:ext cx="3529585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DCE8FF"/>
                </a:solidFill>
              </a:defRPr>
            </a:lvl1pPr>
          </a:lstStyle>
          <a:p>
            <a:pPr/>
            <a:r>
              <a:t>- SCN_015 — PEP транзакция: участник — политически значимое лицо</a:t>
            </a:r>
          </a:p>
        </p:txBody>
      </p:sp>
      <p:sp>
        <p:nvSpPr>
          <p:cNvPr id="247" name="TextBox 19"/>
          <p:cNvSpPr txBox="1"/>
          <p:nvPr/>
        </p:nvSpPr>
        <p:spPr>
          <a:xfrm>
            <a:off x="4407408" y="5340096"/>
            <a:ext cx="3529585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DCE8FF"/>
                </a:solidFill>
              </a:defRPr>
            </a:lvl1pPr>
          </a:lstStyle>
          <a:p>
            <a:pPr/>
            <a:r>
              <a:t>- SCN_022 — FATF Greylist: 21 юрисдикция повышенного риска</a:t>
            </a:r>
          </a:p>
        </p:txBody>
      </p:sp>
      <p:sp>
        <p:nvSpPr>
          <p:cNvPr id="248" name="Rounded Rectangle 20"/>
          <p:cNvSpPr/>
          <p:nvPr/>
        </p:nvSpPr>
        <p:spPr>
          <a:xfrm>
            <a:off x="8247888" y="1143000"/>
            <a:ext cx="3749040" cy="5166360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12700">
            <a:solidFill>
              <a:srgbClr val="00D4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49" name="TextBox 21"/>
          <p:cNvSpPr txBox="1"/>
          <p:nvPr/>
        </p:nvSpPr>
        <p:spPr>
          <a:xfrm>
            <a:off x="8385047" y="1234439"/>
            <a:ext cx="3493009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200">
                <a:solidFill>
                  <a:srgbClr val="00D4FF"/>
                </a:solidFill>
              </a:defRPr>
            </a:lvl1pPr>
          </a:lstStyle>
          <a:p>
            <a:pPr/>
            <a:r>
              <a:t>MEDIUM + расширенные (21-50)</a:t>
            </a:r>
          </a:p>
        </p:txBody>
      </p:sp>
      <p:sp>
        <p:nvSpPr>
          <p:cNvPr id="250" name="TextBox 22"/>
          <p:cNvSpPr txBox="1"/>
          <p:nvPr/>
        </p:nvSpPr>
        <p:spPr>
          <a:xfrm>
            <a:off x="8357616" y="1664207"/>
            <a:ext cx="3529585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DCE8FF"/>
                </a:solidFill>
              </a:defRPr>
            </a:lvl1pPr>
          </a:lstStyle>
          <a:p>
            <a:pPr/>
            <a:r>
              <a:t>- SCN_001 — Структуризация: серия платежей ниже порога 50 млн UZS</a:t>
            </a:r>
          </a:p>
        </p:txBody>
      </p:sp>
      <p:sp>
        <p:nvSpPr>
          <p:cNvPr id="251" name="TextBox 23"/>
          <p:cNvSpPr txBox="1"/>
          <p:nvPr/>
        </p:nvSpPr>
        <p:spPr>
          <a:xfrm>
            <a:off x="8357616" y="2276855"/>
            <a:ext cx="3529585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DCE8FF"/>
                </a:solidFill>
              </a:defRPr>
            </a:lvl1pPr>
          </a:lstStyle>
          <a:p>
            <a:pPr/>
            <a:r>
              <a:t>- SCN_005 — Ночные переводы: &gt;3 переводов в 00:00–05:00</a:t>
            </a:r>
          </a:p>
        </p:txBody>
      </p:sp>
      <p:sp>
        <p:nvSpPr>
          <p:cNvPr id="252" name="TextBox 24"/>
          <p:cNvSpPr txBox="1"/>
          <p:nvPr/>
        </p:nvSpPr>
        <p:spPr>
          <a:xfrm>
            <a:off x="8357616" y="2889504"/>
            <a:ext cx="3529585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DCE8FF"/>
                </a:solidFill>
              </a:defRPr>
            </a:lvl1pPr>
          </a:lstStyle>
          <a:p>
            <a:pPr/>
            <a:r>
              <a:t>- SCN_025 — ТНВЭД несоответствие: товар не соответствует бизнесу</a:t>
            </a:r>
          </a:p>
        </p:txBody>
      </p:sp>
      <p:sp>
        <p:nvSpPr>
          <p:cNvPr id="253" name="TextBox 25"/>
          <p:cNvSpPr txBox="1"/>
          <p:nvPr/>
        </p:nvSpPr>
        <p:spPr>
          <a:xfrm>
            <a:off x="8357616" y="3502152"/>
            <a:ext cx="3529585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DCE8FF"/>
                </a:solidFill>
              </a:defRPr>
            </a:lvl1pPr>
          </a:lstStyle>
          <a:p>
            <a:pPr/>
            <a:r>
              <a:t>- SCN_026–028 — Mortgage/Credit схемы, P2P возвраты кредитов</a:t>
            </a:r>
          </a:p>
        </p:txBody>
      </p:sp>
      <p:sp>
        <p:nvSpPr>
          <p:cNvPr id="254" name="TextBox 26"/>
          <p:cNvSpPr txBox="1"/>
          <p:nvPr/>
        </p:nvSpPr>
        <p:spPr>
          <a:xfrm>
            <a:off x="8357616" y="4114800"/>
            <a:ext cx="3529585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DCE8FF"/>
                </a:solidFill>
              </a:defRPr>
            </a:lvl1pPr>
          </a:lstStyle>
          <a:p>
            <a:pPr/>
            <a:r>
              <a:t>- SCN_030–050 — Shell companies, TBML, Mirror Trade,</a:t>
            </a:r>
          </a:p>
        </p:txBody>
      </p:sp>
      <p:sp>
        <p:nvSpPr>
          <p:cNvPr id="255" name="TextBox 27"/>
          <p:cNvSpPr txBox="1"/>
          <p:nvPr/>
        </p:nvSpPr>
        <p:spPr>
          <a:xfrm>
            <a:off x="8357616" y="4727447"/>
            <a:ext cx="3529585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DCE8FF"/>
                </a:solidFill>
              </a:defRPr>
            </a:lvl1pPr>
          </a:lstStyle>
          <a:p>
            <a:pPr/>
            <a:r>
              <a:t>-   PEP Family, Card Structuring, Insider, Crypto Mixer...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40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TextBox 1"/>
          <p:cNvSpPr txBox="1"/>
          <p:nvPr/>
        </p:nvSpPr>
        <p:spPr>
          <a:xfrm>
            <a:off x="457199" y="201167"/>
            <a:ext cx="11247122" cy="3985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3000">
                <a:solidFill>
                  <a:srgbClr val="FFFFFF"/>
                </a:solidFill>
              </a:defRPr>
            </a:lvl1pPr>
          </a:lstStyle>
          <a:p>
            <a:pPr/>
            <a:r>
              <a:t>Технологический стек</a:t>
            </a:r>
          </a:p>
        </p:txBody>
      </p:sp>
      <p:sp>
        <p:nvSpPr>
          <p:cNvPr id="258" name="TextBox 2"/>
          <p:cNvSpPr txBox="1"/>
          <p:nvPr/>
        </p:nvSpPr>
        <p:spPr>
          <a:xfrm>
            <a:off x="457199" y="713231"/>
            <a:ext cx="11247122" cy="166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i="1" sz="1300">
                <a:solidFill>
                  <a:srgbClr val="7AA3CC"/>
                </a:solidFill>
              </a:defRPr>
            </a:lvl1pPr>
          </a:lstStyle>
          <a:p>
            <a:pPr/>
            <a:r>
              <a:t>Enterprise-архитектура: 13 микросервисов, event-driven, Spring Boot 3.2.5 / Java 21 / Next.js 14</a:t>
            </a:r>
          </a:p>
        </p:txBody>
      </p:sp>
      <p:sp>
        <p:nvSpPr>
          <p:cNvPr id="259" name="Connector 3"/>
          <p:cNvSpPr/>
          <p:nvPr/>
        </p:nvSpPr>
        <p:spPr>
          <a:xfrm>
            <a:off x="457199" y="1005839"/>
            <a:ext cx="11247121" cy="1"/>
          </a:xfrm>
          <a:prstGeom prst="line">
            <a:avLst/>
          </a:prstGeom>
          <a:ln w="25400">
            <a:solidFill>
              <a:srgbClr val="1A8CFF"/>
            </a:solidFill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260" name="Rounded Rectangle 4"/>
          <p:cNvSpPr/>
          <p:nvPr/>
        </p:nvSpPr>
        <p:spPr>
          <a:xfrm>
            <a:off x="347472" y="1143000"/>
            <a:ext cx="11475720" cy="731520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508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61" name="TextBox 5"/>
          <p:cNvSpPr txBox="1"/>
          <p:nvPr/>
        </p:nvSpPr>
        <p:spPr>
          <a:xfrm>
            <a:off x="502920" y="1234439"/>
            <a:ext cx="1691640" cy="137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000">
                <a:solidFill>
                  <a:srgbClr val="00D4FF"/>
                </a:solidFill>
              </a:defRPr>
            </a:lvl1pPr>
          </a:lstStyle>
          <a:p>
            <a:pPr/>
            <a:r>
              <a:t>Frontend</a:t>
            </a:r>
          </a:p>
        </p:txBody>
      </p:sp>
      <p:sp>
        <p:nvSpPr>
          <p:cNvPr id="262" name="TextBox 6"/>
          <p:cNvSpPr txBox="1"/>
          <p:nvPr/>
        </p:nvSpPr>
        <p:spPr>
          <a:xfrm>
            <a:off x="2240279" y="1234439"/>
            <a:ext cx="4937762" cy="137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000">
                <a:solidFill>
                  <a:srgbClr val="FFFFFF"/>
                </a:solidFill>
              </a:defRPr>
            </a:lvl1pPr>
          </a:lstStyle>
          <a:p>
            <a:pPr/>
            <a:r>
              <a:t>Next.js 14 / TypeScript / Tailwind CSS / React</a:t>
            </a:r>
          </a:p>
        </p:txBody>
      </p:sp>
      <p:sp>
        <p:nvSpPr>
          <p:cNvPr id="263" name="TextBox 7"/>
          <p:cNvSpPr txBox="1"/>
          <p:nvPr/>
        </p:nvSpPr>
        <p:spPr>
          <a:xfrm>
            <a:off x="2240280" y="1527047"/>
            <a:ext cx="941832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7AA3CC"/>
                </a:solidFill>
              </a:defRPr>
            </a:lvl1pPr>
          </a:lstStyle>
          <a:p>
            <a:pPr/>
            <a:r>
              <a:t>14 страниц дашборда: AML Monitor, KYC, SAR, ML Voting, Graph, SWIFT Analytics, Case Mgmt, Audit, Rule Simulator...</a:t>
            </a:r>
          </a:p>
        </p:txBody>
      </p:sp>
      <p:sp>
        <p:nvSpPr>
          <p:cNvPr id="264" name="Rounded Rectangle 8"/>
          <p:cNvSpPr/>
          <p:nvPr/>
        </p:nvSpPr>
        <p:spPr>
          <a:xfrm>
            <a:off x="347472" y="1924811"/>
            <a:ext cx="11475720" cy="731521"/>
          </a:xfrm>
          <a:prstGeom prst="roundRect">
            <a:avLst>
              <a:gd name="adj" fmla="val 5000"/>
            </a:avLst>
          </a:prstGeom>
          <a:solidFill>
            <a:srgbClr val="081D40"/>
          </a:solidFill>
          <a:ln w="508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65" name="TextBox 9"/>
          <p:cNvSpPr txBox="1"/>
          <p:nvPr/>
        </p:nvSpPr>
        <p:spPr>
          <a:xfrm>
            <a:off x="502920" y="2016251"/>
            <a:ext cx="1691640" cy="137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000">
                <a:solidFill>
                  <a:srgbClr val="00D4FF"/>
                </a:solidFill>
              </a:defRPr>
            </a:lvl1pPr>
          </a:lstStyle>
          <a:p>
            <a:pPr/>
            <a:r>
              <a:t>API / Core</a:t>
            </a:r>
          </a:p>
        </p:txBody>
      </p:sp>
      <p:sp>
        <p:nvSpPr>
          <p:cNvPr id="266" name="TextBox 10"/>
          <p:cNvSpPr txBox="1"/>
          <p:nvPr/>
        </p:nvSpPr>
        <p:spPr>
          <a:xfrm>
            <a:off x="2240279" y="2016251"/>
            <a:ext cx="4937762" cy="137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000">
                <a:solidFill>
                  <a:srgbClr val="FFFFFF"/>
                </a:solidFill>
              </a:defRPr>
            </a:lvl1pPr>
          </a:lstStyle>
          <a:p>
            <a:pPr/>
            <a:r>
              <a:t>Spring Boot 3.2.5 / Java 21 / JWT Auth / Spring Security 6</a:t>
            </a:r>
          </a:p>
        </p:txBody>
      </p:sp>
      <p:sp>
        <p:nvSpPr>
          <p:cNvPr id="267" name="TextBox 11"/>
          <p:cNvSpPr txBox="1"/>
          <p:nvPr/>
        </p:nvSpPr>
        <p:spPr>
          <a:xfrm>
            <a:off x="2240280" y="2308860"/>
            <a:ext cx="941832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7AA3CC"/>
                </a:solidFill>
              </a:defRPr>
            </a:lvl1pPr>
          </a:lstStyle>
          <a:p>
            <a:pPr/>
            <a:r>
              <a:t>ai-core-service :8080 — реестр ONNX-моделей, инференс Trust Score, JWT аутентификация, CORS</a:t>
            </a:r>
          </a:p>
        </p:txBody>
      </p:sp>
      <p:sp>
        <p:nvSpPr>
          <p:cNvPr id="268" name="Rounded Rectangle 12"/>
          <p:cNvSpPr/>
          <p:nvPr/>
        </p:nvSpPr>
        <p:spPr>
          <a:xfrm>
            <a:off x="347472" y="2706623"/>
            <a:ext cx="11475720" cy="731521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508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69" name="TextBox 13"/>
          <p:cNvSpPr txBox="1"/>
          <p:nvPr/>
        </p:nvSpPr>
        <p:spPr>
          <a:xfrm>
            <a:off x="502920" y="2798064"/>
            <a:ext cx="1691640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000">
                <a:solidFill>
                  <a:srgbClr val="00D4FF"/>
                </a:solidFill>
              </a:defRPr>
            </a:lvl1pPr>
          </a:lstStyle>
          <a:p>
            <a:pPr/>
            <a:r>
              <a:t>Микросервисы Java</a:t>
            </a:r>
          </a:p>
        </p:txBody>
      </p:sp>
      <p:sp>
        <p:nvSpPr>
          <p:cNvPr id="270" name="TextBox 14"/>
          <p:cNvSpPr txBox="1"/>
          <p:nvPr/>
        </p:nvSpPr>
        <p:spPr>
          <a:xfrm>
            <a:off x="2240279" y="2798064"/>
            <a:ext cx="4937762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000">
                <a:solidFill>
                  <a:srgbClr val="FFFFFF"/>
                </a:solidFill>
              </a:defRPr>
            </a:lvl1pPr>
          </a:lstStyle>
          <a:p>
            <a:pPr/>
            <a:r>
              <a:t>11 Spring Boot сервисов / Virtual Threads / Hibernate 6 / HikariCP</a:t>
            </a:r>
          </a:p>
        </p:txBody>
      </p:sp>
      <p:sp>
        <p:nvSpPr>
          <p:cNvPr id="271" name="TextBox 15"/>
          <p:cNvSpPr txBox="1"/>
          <p:nvPr/>
        </p:nvSpPr>
        <p:spPr>
          <a:xfrm>
            <a:off x="2240280" y="3090672"/>
            <a:ext cx="941832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7AA3CC"/>
                </a:solidFill>
              </a:defRPr>
            </a:lvl1pPr>
          </a:lstStyle>
          <a:p>
            <a:pPr/>
            <a:r>
              <a:t>ai-risk :8081, ai-aml :8083, ai-kyc :8088, ai-rt-screening :8089, ai-graph :8092, ai-swift :8093, ai-case :8094, ai-audit :8095</a:t>
            </a:r>
          </a:p>
        </p:txBody>
      </p:sp>
      <p:sp>
        <p:nvSpPr>
          <p:cNvPr id="272" name="Rounded Rectangle 16"/>
          <p:cNvSpPr/>
          <p:nvPr/>
        </p:nvSpPr>
        <p:spPr>
          <a:xfrm>
            <a:off x="347472" y="3488435"/>
            <a:ext cx="11475720" cy="731521"/>
          </a:xfrm>
          <a:prstGeom prst="roundRect">
            <a:avLst>
              <a:gd name="adj" fmla="val 5000"/>
            </a:avLst>
          </a:prstGeom>
          <a:solidFill>
            <a:srgbClr val="081D40"/>
          </a:solidFill>
          <a:ln w="508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73" name="TextBox 17"/>
          <p:cNvSpPr txBox="1"/>
          <p:nvPr/>
        </p:nvSpPr>
        <p:spPr>
          <a:xfrm>
            <a:off x="502920" y="3579876"/>
            <a:ext cx="1691640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000">
                <a:solidFill>
                  <a:srgbClr val="00D4FF"/>
                </a:solidFill>
              </a:defRPr>
            </a:lvl1pPr>
          </a:lstStyle>
          <a:p>
            <a:pPr/>
            <a:r>
              <a:t>ML Services Python</a:t>
            </a:r>
          </a:p>
        </p:txBody>
      </p:sp>
      <p:sp>
        <p:nvSpPr>
          <p:cNvPr id="274" name="TextBox 18"/>
          <p:cNvSpPr txBox="1"/>
          <p:nvPr/>
        </p:nvSpPr>
        <p:spPr>
          <a:xfrm>
            <a:off x="2240279" y="3579876"/>
            <a:ext cx="4937762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000">
                <a:solidFill>
                  <a:srgbClr val="FFFFFF"/>
                </a:solidFill>
              </a:defRPr>
            </a:lvl1pPr>
          </a:lstStyle>
          <a:p>
            <a:pPr/>
            <a:r>
              <a:t>FastAPI / scikit-learn / ONNX / PyTorch / MinIO S3</a:t>
            </a:r>
          </a:p>
        </p:txBody>
      </p:sp>
      <p:sp>
        <p:nvSpPr>
          <p:cNvPr id="275" name="TextBox 19"/>
          <p:cNvSpPr txBox="1"/>
          <p:nvPr/>
        </p:nvSpPr>
        <p:spPr>
          <a:xfrm>
            <a:off x="2240280" y="3872484"/>
            <a:ext cx="941832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7AA3CC"/>
                </a:solidFill>
              </a:defRPr>
            </a:lvl1pPr>
          </a:lstStyle>
          <a:p>
            <a:pPr/>
            <a:r>
              <a:t>ml-training-service :8086 — обучение 7 моделей  |  ml-voting-service :8091 — ансамблевый инференс в реальном времени</a:t>
            </a:r>
          </a:p>
        </p:txBody>
      </p:sp>
      <p:sp>
        <p:nvSpPr>
          <p:cNvPr id="276" name="Rounded Rectangle 20"/>
          <p:cNvSpPr/>
          <p:nvPr/>
        </p:nvSpPr>
        <p:spPr>
          <a:xfrm>
            <a:off x="347472" y="4270247"/>
            <a:ext cx="11475720" cy="731521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508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77" name="TextBox 21"/>
          <p:cNvSpPr txBox="1"/>
          <p:nvPr/>
        </p:nvSpPr>
        <p:spPr>
          <a:xfrm>
            <a:off x="502920" y="4361688"/>
            <a:ext cx="1691640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000">
                <a:solidFill>
                  <a:srgbClr val="00D4FF"/>
                </a:solidFill>
              </a:defRPr>
            </a:lvl1pPr>
          </a:lstStyle>
          <a:p>
            <a:pPr/>
            <a:r>
              <a:t>Messaging</a:t>
            </a:r>
          </a:p>
        </p:txBody>
      </p:sp>
      <p:sp>
        <p:nvSpPr>
          <p:cNvPr id="278" name="TextBox 22"/>
          <p:cNvSpPr txBox="1"/>
          <p:nvPr/>
        </p:nvSpPr>
        <p:spPr>
          <a:xfrm>
            <a:off x="2240279" y="4361688"/>
            <a:ext cx="4937762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000">
                <a:solidFill>
                  <a:srgbClr val="FFFFFF"/>
                </a:solidFill>
              </a:defRPr>
            </a:lvl1pPr>
          </a:lstStyle>
          <a:p>
            <a:pPr/>
            <a:r>
              <a:t>Apache Kafka / 8 топиков / JSON Schema</a:t>
            </a:r>
          </a:p>
        </p:txBody>
      </p:sp>
      <p:sp>
        <p:nvSpPr>
          <p:cNvPr id="279" name="TextBox 23"/>
          <p:cNvSpPr txBox="1"/>
          <p:nvPr/>
        </p:nvSpPr>
        <p:spPr>
          <a:xfrm>
            <a:off x="2240280" y="4654296"/>
            <a:ext cx="941832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7AA3CC"/>
                </a:solidFill>
              </a:defRPr>
            </a:lvl1pPr>
          </a:lstStyle>
          <a:p>
            <a:pPr/>
            <a:r>
              <a:t>transaction.raw -&gt; transaction.enriched -&gt; alert.created -&gt; screening.result -&gt; aml.case.events -&gt; ...</a:t>
            </a:r>
          </a:p>
        </p:txBody>
      </p:sp>
      <p:sp>
        <p:nvSpPr>
          <p:cNvPr id="280" name="Rounded Rectangle 24"/>
          <p:cNvSpPr/>
          <p:nvPr/>
        </p:nvSpPr>
        <p:spPr>
          <a:xfrm>
            <a:off x="347472" y="5052059"/>
            <a:ext cx="11475720" cy="731521"/>
          </a:xfrm>
          <a:prstGeom prst="roundRect">
            <a:avLst>
              <a:gd name="adj" fmla="val 5000"/>
            </a:avLst>
          </a:prstGeom>
          <a:solidFill>
            <a:srgbClr val="081D40"/>
          </a:solidFill>
          <a:ln w="508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81" name="TextBox 25"/>
          <p:cNvSpPr txBox="1"/>
          <p:nvPr/>
        </p:nvSpPr>
        <p:spPr>
          <a:xfrm>
            <a:off x="502920" y="5143500"/>
            <a:ext cx="1691640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000">
                <a:solidFill>
                  <a:srgbClr val="00D4FF"/>
                </a:solidFill>
              </a:defRPr>
            </a:lvl1pPr>
          </a:lstStyle>
          <a:p>
            <a:pPr/>
            <a:r>
              <a:t>Data Layer</a:t>
            </a:r>
          </a:p>
        </p:txBody>
      </p:sp>
      <p:sp>
        <p:nvSpPr>
          <p:cNvPr id="282" name="TextBox 26"/>
          <p:cNvSpPr txBox="1"/>
          <p:nvPr/>
        </p:nvSpPr>
        <p:spPr>
          <a:xfrm>
            <a:off x="2240279" y="5143500"/>
            <a:ext cx="4937762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000">
                <a:solidFill>
                  <a:srgbClr val="FFFFFF"/>
                </a:solidFill>
              </a:defRPr>
            </a:lvl1pPr>
          </a:lstStyle>
          <a:p>
            <a:pPr/>
            <a:r>
              <a:t>PostgreSQL 16 / Neo4j (граф) / Redis (кэш) / MinIO (ML модели)</a:t>
            </a:r>
          </a:p>
        </p:txBody>
      </p:sp>
      <p:sp>
        <p:nvSpPr>
          <p:cNvPr id="283" name="TextBox 27"/>
          <p:cNvSpPr txBox="1"/>
          <p:nvPr/>
        </p:nvSpPr>
        <p:spPr>
          <a:xfrm>
            <a:off x="2240280" y="5436108"/>
            <a:ext cx="941832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7AA3CC"/>
                </a:solidFill>
              </a:defRPr>
            </a:lvl1pPr>
          </a:lstStyle>
          <a:p>
            <a:pPr/>
            <a:r>
              <a:t>13 отдельных схем БД: ai_core_db, risk_db, kyc_db, swift_db, case_db, audit_db, graph_metadata, txmon_db...</a:t>
            </a:r>
          </a:p>
        </p:txBody>
      </p:sp>
      <p:sp>
        <p:nvSpPr>
          <p:cNvPr id="284" name="Rounded Rectangle 28"/>
          <p:cNvSpPr/>
          <p:nvPr/>
        </p:nvSpPr>
        <p:spPr>
          <a:xfrm>
            <a:off x="347472" y="5833871"/>
            <a:ext cx="11475720" cy="731521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508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85" name="TextBox 29"/>
          <p:cNvSpPr txBox="1"/>
          <p:nvPr/>
        </p:nvSpPr>
        <p:spPr>
          <a:xfrm>
            <a:off x="502920" y="5925311"/>
            <a:ext cx="1691640" cy="137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000">
                <a:solidFill>
                  <a:srgbClr val="00D4FF"/>
                </a:solidFill>
              </a:defRPr>
            </a:lvl1pPr>
          </a:lstStyle>
          <a:p>
            <a:pPr/>
            <a:r>
              <a:t>Observability</a:t>
            </a:r>
          </a:p>
        </p:txBody>
      </p:sp>
      <p:sp>
        <p:nvSpPr>
          <p:cNvPr id="286" name="TextBox 30"/>
          <p:cNvSpPr txBox="1"/>
          <p:nvPr/>
        </p:nvSpPr>
        <p:spPr>
          <a:xfrm>
            <a:off x="2240279" y="5925311"/>
            <a:ext cx="4937762" cy="137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000">
                <a:solidFill>
                  <a:srgbClr val="FFFFFF"/>
                </a:solidFill>
              </a:defRPr>
            </a:lvl1pPr>
          </a:lstStyle>
          <a:p>
            <a:pPr/>
            <a:r>
              <a:t>Prometheus / Grafana / Actuator / Structured Logging</a:t>
            </a:r>
          </a:p>
        </p:txBody>
      </p:sp>
      <p:sp>
        <p:nvSpPr>
          <p:cNvPr id="287" name="TextBox 31"/>
          <p:cNvSpPr txBox="1"/>
          <p:nvPr/>
        </p:nvSpPr>
        <p:spPr>
          <a:xfrm>
            <a:off x="2240280" y="6217920"/>
            <a:ext cx="941832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7AA3CC"/>
                </a:solidFill>
              </a:defRPr>
            </a:lvl1pPr>
          </a:lstStyle>
          <a:p>
            <a:pPr/>
            <a:r>
              <a:t>Health /actuator/health, metrics /actuator/metrics | Grafana: бизнес-метрики, Kafka lag, DB pool, Redis hits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40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TextBox 1"/>
          <p:cNvSpPr txBox="1"/>
          <p:nvPr/>
        </p:nvSpPr>
        <p:spPr>
          <a:xfrm>
            <a:off x="457199" y="201167"/>
            <a:ext cx="11247122" cy="3985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3000">
                <a:solidFill>
                  <a:srgbClr val="FFFFFF"/>
                </a:solidFill>
              </a:defRPr>
            </a:lvl1pPr>
          </a:lstStyle>
          <a:p>
            <a:pPr/>
            <a:r>
              <a:t>Целевой рынок</a:t>
            </a:r>
          </a:p>
        </p:txBody>
      </p:sp>
      <p:sp>
        <p:nvSpPr>
          <p:cNvPr id="290" name="TextBox 2"/>
          <p:cNvSpPr txBox="1"/>
          <p:nvPr/>
        </p:nvSpPr>
        <p:spPr>
          <a:xfrm>
            <a:off x="457199" y="713231"/>
            <a:ext cx="11247122" cy="166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i="1" sz="1300">
                <a:solidFill>
                  <a:srgbClr val="7AA3CC"/>
                </a:solidFill>
              </a:defRPr>
            </a:lvl1pPr>
          </a:lstStyle>
          <a:p>
            <a:pPr/>
            <a:r>
              <a:t>Регуляторно-обязательный сегмент — AML-система нужна каждому банку по закону</a:t>
            </a:r>
          </a:p>
        </p:txBody>
      </p:sp>
      <p:sp>
        <p:nvSpPr>
          <p:cNvPr id="291" name="Connector 3"/>
          <p:cNvSpPr/>
          <p:nvPr/>
        </p:nvSpPr>
        <p:spPr>
          <a:xfrm>
            <a:off x="457199" y="1005839"/>
            <a:ext cx="11247121" cy="1"/>
          </a:xfrm>
          <a:prstGeom prst="line">
            <a:avLst/>
          </a:prstGeom>
          <a:ln w="25400">
            <a:solidFill>
              <a:srgbClr val="1A8CFF"/>
            </a:solidFill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292" name="Rounded Rectangle 4"/>
          <p:cNvSpPr/>
          <p:nvPr/>
        </p:nvSpPr>
        <p:spPr>
          <a:xfrm>
            <a:off x="347472" y="1170432"/>
            <a:ext cx="2670049" cy="1481329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635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93" name="TextBox 5"/>
          <p:cNvSpPr txBox="1"/>
          <p:nvPr/>
        </p:nvSpPr>
        <p:spPr>
          <a:xfrm>
            <a:off x="347471" y="1307591"/>
            <a:ext cx="2670050" cy="4056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 sz="3200">
                <a:solidFill>
                  <a:srgbClr val="FFC107"/>
                </a:solidFill>
              </a:defRPr>
            </a:lvl1pPr>
          </a:lstStyle>
          <a:p>
            <a:pPr/>
            <a:r>
              <a:t>30+</a:t>
            </a:r>
          </a:p>
        </p:txBody>
      </p:sp>
      <p:sp>
        <p:nvSpPr>
          <p:cNvPr id="294" name="TextBox 6"/>
          <p:cNvSpPr txBox="1"/>
          <p:nvPr/>
        </p:nvSpPr>
        <p:spPr>
          <a:xfrm>
            <a:off x="347471" y="1792223"/>
            <a:ext cx="2670050" cy="3021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>
              <a:defRPr sz="1000">
                <a:solidFill>
                  <a:srgbClr val="7AA3CC"/>
                </a:solidFill>
              </a:defRPr>
            </a:pPr>
            <a:r>
              <a:t>банков</a:t>
            </a:r>
          </a:p>
          <a:p>
            <a:pPr algn="ctr">
              <a:defRPr sz="1000">
                <a:solidFill>
                  <a:srgbClr val="7AA3CC"/>
                </a:solidFill>
              </a:defRPr>
            </a:pPr>
            <a:r>
              <a:t>Узбекистана</a:t>
            </a:r>
          </a:p>
        </p:txBody>
      </p:sp>
      <p:sp>
        <p:nvSpPr>
          <p:cNvPr id="295" name="Rounded Rectangle 7"/>
          <p:cNvSpPr/>
          <p:nvPr/>
        </p:nvSpPr>
        <p:spPr>
          <a:xfrm>
            <a:off x="3246120" y="1170432"/>
            <a:ext cx="2670049" cy="1481329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635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96" name="TextBox 8"/>
          <p:cNvSpPr txBox="1"/>
          <p:nvPr/>
        </p:nvSpPr>
        <p:spPr>
          <a:xfrm>
            <a:off x="3246120" y="1307591"/>
            <a:ext cx="2670049" cy="4056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 sz="3200">
                <a:solidFill>
                  <a:srgbClr val="FFC107"/>
                </a:solidFill>
              </a:defRPr>
            </a:lvl1pPr>
          </a:lstStyle>
          <a:p>
            <a:pPr/>
            <a:r>
              <a:t>$15M+</a:t>
            </a:r>
          </a:p>
        </p:txBody>
      </p:sp>
      <p:sp>
        <p:nvSpPr>
          <p:cNvPr id="297" name="TextBox 9"/>
          <p:cNvSpPr txBox="1"/>
          <p:nvPr/>
        </p:nvSpPr>
        <p:spPr>
          <a:xfrm>
            <a:off x="3246120" y="1792223"/>
            <a:ext cx="2670049" cy="3021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>
              <a:defRPr sz="1000">
                <a:solidFill>
                  <a:srgbClr val="7AA3CC"/>
                </a:solidFill>
              </a:defRPr>
            </a:pPr>
            <a:r>
              <a:t>AML-затраты</a:t>
            </a:r>
          </a:p>
          <a:p>
            <a:pPr algn="ctr">
              <a:defRPr sz="1000">
                <a:solidFill>
                  <a:srgbClr val="7AA3CC"/>
                </a:solidFill>
              </a:defRPr>
            </a:pPr>
            <a:r>
              <a:t>банков в год</a:t>
            </a:r>
          </a:p>
        </p:txBody>
      </p:sp>
      <p:sp>
        <p:nvSpPr>
          <p:cNvPr id="298" name="Rounded Rectangle 10"/>
          <p:cNvSpPr/>
          <p:nvPr/>
        </p:nvSpPr>
        <p:spPr>
          <a:xfrm>
            <a:off x="6144767" y="1170432"/>
            <a:ext cx="2670050" cy="1481329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635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99" name="TextBox 11"/>
          <p:cNvSpPr txBox="1"/>
          <p:nvPr/>
        </p:nvSpPr>
        <p:spPr>
          <a:xfrm>
            <a:off x="6144767" y="1307591"/>
            <a:ext cx="2670049" cy="4056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 sz="3200">
                <a:solidFill>
                  <a:srgbClr val="FFC107"/>
                </a:solidFill>
              </a:defRPr>
            </a:lvl1pPr>
          </a:lstStyle>
          <a:p>
            <a:pPr/>
            <a:r>
              <a:t>$4.5M</a:t>
            </a:r>
          </a:p>
        </p:txBody>
      </p:sp>
      <p:sp>
        <p:nvSpPr>
          <p:cNvPr id="300" name="TextBox 12"/>
          <p:cNvSpPr txBox="1"/>
          <p:nvPr/>
        </p:nvSpPr>
        <p:spPr>
          <a:xfrm>
            <a:off x="6144767" y="1792223"/>
            <a:ext cx="2670049" cy="3021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>
              <a:defRPr sz="1000">
                <a:solidFill>
                  <a:srgbClr val="7AA3CC"/>
                </a:solidFill>
              </a:defRPr>
            </a:pPr>
            <a:r>
              <a:t>ARR при 30%</a:t>
            </a:r>
          </a:p>
          <a:p>
            <a:pPr algn="ctr">
              <a:defRPr sz="1000">
                <a:solidFill>
                  <a:srgbClr val="7AA3CC"/>
                </a:solidFill>
              </a:defRPr>
            </a:pPr>
            <a:r>
              <a:t>доли рынка</a:t>
            </a:r>
          </a:p>
        </p:txBody>
      </p:sp>
      <p:sp>
        <p:nvSpPr>
          <p:cNvPr id="301" name="Rounded Rectangle 13"/>
          <p:cNvSpPr/>
          <p:nvPr/>
        </p:nvSpPr>
        <p:spPr>
          <a:xfrm>
            <a:off x="9034271" y="1170432"/>
            <a:ext cx="2670049" cy="1481329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635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302" name="TextBox 14"/>
          <p:cNvSpPr txBox="1"/>
          <p:nvPr/>
        </p:nvSpPr>
        <p:spPr>
          <a:xfrm>
            <a:off x="9034271" y="1307591"/>
            <a:ext cx="2670049" cy="4056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 sz="3200">
                <a:solidFill>
                  <a:srgbClr val="FFC107"/>
                </a:solidFill>
              </a:defRPr>
            </a:lvl1pPr>
          </a:lstStyle>
          <a:p>
            <a:pPr/>
            <a:r>
              <a:t>5-10x</a:t>
            </a:r>
          </a:p>
        </p:txBody>
      </p:sp>
      <p:sp>
        <p:nvSpPr>
          <p:cNvPr id="303" name="TextBox 15"/>
          <p:cNvSpPr txBox="1"/>
          <p:nvPr/>
        </p:nvSpPr>
        <p:spPr>
          <a:xfrm>
            <a:off x="9034271" y="1792223"/>
            <a:ext cx="2670049" cy="3021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>
              <a:defRPr sz="1000">
                <a:solidFill>
                  <a:srgbClr val="7AA3CC"/>
                </a:solidFill>
              </a:defRPr>
            </a:pPr>
            <a:r>
              <a:t>дешевле</a:t>
            </a:r>
          </a:p>
          <a:p>
            <a:pPr algn="ctr">
              <a:defRPr sz="1000">
                <a:solidFill>
                  <a:srgbClr val="7AA3CC"/>
                </a:solidFill>
              </a:defRPr>
            </a:pPr>
            <a:r>
              <a:t>иностранных</a:t>
            </a:r>
          </a:p>
        </p:txBody>
      </p:sp>
      <p:sp>
        <p:nvSpPr>
          <p:cNvPr id="304" name="Rounded Rectangle 16"/>
          <p:cNvSpPr/>
          <p:nvPr/>
        </p:nvSpPr>
        <p:spPr>
          <a:xfrm>
            <a:off x="347472" y="2816351"/>
            <a:ext cx="3749040" cy="3401569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762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305" name="TextBox 17"/>
          <p:cNvSpPr txBox="1"/>
          <p:nvPr/>
        </p:nvSpPr>
        <p:spPr>
          <a:xfrm>
            <a:off x="484631" y="2907792"/>
            <a:ext cx="3493010" cy="156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200">
                <a:solidFill>
                  <a:srgbClr val="00D4FF"/>
                </a:solidFill>
              </a:defRPr>
            </a:lvl1pPr>
          </a:lstStyle>
          <a:p>
            <a:pPr/>
            <a:r>
              <a:t>[Банки УЗ]  Первичный рынок</a:t>
            </a:r>
          </a:p>
        </p:txBody>
      </p:sp>
      <p:sp>
        <p:nvSpPr>
          <p:cNvPr id="306" name="TextBox 18"/>
          <p:cNvSpPr txBox="1"/>
          <p:nvPr/>
        </p:nvSpPr>
        <p:spPr>
          <a:xfrm>
            <a:off x="484631" y="3337559"/>
            <a:ext cx="3493010" cy="137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DCE8FF"/>
                </a:solidFill>
              </a:defRPr>
            </a:lvl1pPr>
          </a:lstStyle>
          <a:p>
            <a:pPr/>
            <a:r>
              <a:t>- 30+ коммерческих банков Узбекистана</a:t>
            </a:r>
          </a:p>
        </p:txBody>
      </p:sp>
      <p:sp>
        <p:nvSpPr>
          <p:cNvPr id="307" name="TextBox 19"/>
          <p:cNvSpPr txBox="1"/>
          <p:nvPr/>
        </p:nvSpPr>
        <p:spPr>
          <a:xfrm>
            <a:off x="484631" y="3931920"/>
            <a:ext cx="3493010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DCE8FF"/>
                </a:solidFill>
              </a:defRPr>
            </a:lvl1pPr>
          </a:lstStyle>
          <a:p>
            <a:pPr/>
            <a:r>
              <a:t>- AML-система обязательна по Закону «О ПОД/ФТ»</a:t>
            </a:r>
          </a:p>
        </p:txBody>
      </p:sp>
      <p:sp>
        <p:nvSpPr>
          <p:cNvPr id="308" name="TextBox 20"/>
          <p:cNvSpPr txBox="1"/>
          <p:nvPr/>
        </p:nvSpPr>
        <p:spPr>
          <a:xfrm>
            <a:off x="484631" y="4526279"/>
            <a:ext cx="3493010" cy="137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DCE8FF"/>
                </a:solidFill>
              </a:defRPr>
            </a:lvl1pPr>
          </a:lstStyle>
          <a:p>
            <a:pPr/>
            <a:r>
              <a:t>- Требования ЦБ РУ ужесточаются в 2025–2026</a:t>
            </a:r>
          </a:p>
        </p:txBody>
      </p:sp>
      <p:sp>
        <p:nvSpPr>
          <p:cNvPr id="309" name="TextBox 21"/>
          <p:cNvSpPr txBox="1"/>
          <p:nvPr/>
        </p:nvSpPr>
        <p:spPr>
          <a:xfrm>
            <a:off x="484631" y="5120640"/>
            <a:ext cx="3493010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DCE8FF"/>
                </a:solidFill>
              </a:defRPr>
            </a:lvl1pPr>
          </a:lstStyle>
          <a:p>
            <a:pPr/>
            <a:r>
              <a:t>- Каждый банк — гарантированный потенциальный клиент</a:t>
            </a:r>
          </a:p>
        </p:txBody>
      </p:sp>
      <p:sp>
        <p:nvSpPr>
          <p:cNvPr id="310" name="Rounded Rectangle 22"/>
          <p:cNvSpPr/>
          <p:nvPr/>
        </p:nvSpPr>
        <p:spPr>
          <a:xfrm>
            <a:off x="4297679" y="2816351"/>
            <a:ext cx="3749040" cy="3401569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762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311" name="TextBox 23"/>
          <p:cNvSpPr txBox="1"/>
          <p:nvPr/>
        </p:nvSpPr>
        <p:spPr>
          <a:xfrm>
            <a:off x="4434840" y="2907792"/>
            <a:ext cx="3493009" cy="156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200">
                <a:solidFill>
                  <a:srgbClr val="00D4FF"/>
                </a:solidFill>
              </a:defRPr>
            </a:lvl1pPr>
          </a:lstStyle>
          <a:p>
            <a:pPr/>
            <a:r>
              <a:t>[MFO/Insurance]  Вторичный рынок</a:t>
            </a:r>
          </a:p>
        </p:txBody>
      </p:sp>
      <p:sp>
        <p:nvSpPr>
          <p:cNvPr id="312" name="TextBox 24"/>
          <p:cNvSpPr txBox="1"/>
          <p:nvPr/>
        </p:nvSpPr>
        <p:spPr>
          <a:xfrm>
            <a:off x="4434840" y="3337559"/>
            <a:ext cx="3493009" cy="137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DCE8FF"/>
                </a:solidFill>
              </a:defRPr>
            </a:lvl1pPr>
          </a:lstStyle>
          <a:p>
            <a:pPr/>
            <a:r>
              <a:t>- Страховые компании (финмониторинг обязателен)</a:t>
            </a:r>
          </a:p>
        </p:txBody>
      </p:sp>
      <p:sp>
        <p:nvSpPr>
          <p:cNvPr id="313" name="TextBox 25"/>
          <p:cNvSpPr txBox="1"/>
          <p:nvPr/>
        </p:nvSpPr>
        <p:spPr>
          <a:xfrm>
            <a:off x="4434840" y="3931920"/>
            <a:ext cx="3493009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DCE8FF"/>
                </a:solidFill>
              </a:defRPr>
            </a:lvl1pPr>
          </a:lstStyle>
          <a:p>
            <a:pPr/>
            <a:r>
              <a:t>- Платёжные системы и MFO Узбекистана</a:t>
            </a:r>
          </a:p>
        </p:txBody>
      </p:sp>
      <p:sp>
        <p:nvSpPr>
          <p:cNvPr id="314" name="TextBox 26"/>
          <p:cNvSpPr txBox="1"/>
          <p:nvPr/>
        </p:nvSpPr>
        <p:spPr>
          <a:xfrm>
            <a:off x="4434840" y="4526279"/>
            <a:ext cx="3493009" cy="137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DCE8FF"/>
                </a:solidFill>
              </a:defRPr>
            </a:lvl1pPr>
          </a:lstStyle>
          <a:p>
            <a:pPr/>
            <a:r>
              <a:t>- Брокеры и обменные пункты — новые требования</a:t>
            </a:r>
          </a:p>
        </p:txBody>
      </p:sp>
      <p:sp>
        <p:nvSpPr>
          <p:cNvPr id="315" name="TextBox 27"/>
          <p:cNvSpPr txBox="1"/>
          <p:nvPr/>
        </p:nvSpPr>
        <p:spPr>
          <a:xfrm>
            <a:off x="4434840" y="5120640"/>
            <a:ext cx="3493009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DCE8FF"/>
                </a:solidFill>
              </a:defRPr>
            </a:lvl1pPr>
          </a:lstStyle>
          <a:p>
            <a:pPr/>
            <a:r>
              <a:t>- Лизинговые компании и NBCO</a:t>
            </a:r>
          </a:p>
        </p:txBody>
      </p:sp>
      <p:sp>
        <p:nvSpPr>
          <p:cNvPr id="316" name="Rounded Rectangle 28"/>
          <p:cNvSpPr/>
          <p:nvPr/>
        </p:nvSpPr>
        <p:spPr>
          <a:xfrm>
            <a:off x="8247888" y="2816351"/>
            <a:ext cx="3749040" cy="3401569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762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317" name="TextBox 29"/>
          <p:cNvSpPr txBox="1"/>
          <p:nvPr/>
        </p:nvSpPr>
        <p:spPr>
          <a:xfrm>
            <a:off x="8385047" y="2907792"/>
            <a:ext cx="3493009" cy="156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200">
                <a:solidFill>
                  <a:srgbClr val="00D4FF"/>
                </a:solidFill>
              </a:defRPr>
            </a:lvl1pPr>
          </a:lstStyle>
          <a:p>
            <a:pPr/>
            <a:r>
              <a:t>[СНГ]  Рынок расширения</a:t>
            </a:r>
          </a:p>
        </p:txBody>
      </p:sp>
      <p:sp>
        <p:nvSpPr>
          <p:cNvPr id="318" name="TextBox 30"/>
          <p:cNvSpPr txBox="1"/>
          <p:nvPr/>
        </p:nvSpPr>
        <p:spPr>
          <a:xfrm>
            <a:off x="8385047" y="3337559"/>
            <a:ext cx="3493009" cy="137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DCE8FF"/>
                </a:solidFill>
              </a:defRPr>
            </a:lvl1pPr>
          </a:lstStyle>
          <a:p>
            <a:pPr/>
            <a:r>
              <a:t>- Банки Казахстана: аналогичные FATF-требования</a:t>
            </a:r>
          </a:p>
        </p:txBody>
      </p:sp>
      <p:sp>
        <p:nvSpPr>
          <p:cNvPr id="319" name="TextBox 31"/>
          <p:cNvSpPr txBox="1"/>
          <p:nvPr/>
        </p:nvSpPr>
        <p:spPr>
          <a:xfrm>
            <a:off x="8385047" y="3931920"/>
            <a:ext cx="3493009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DCE8FF"/>
                </a:solidFill>
              </a:defRPr>
            </a:lvl1pPr>
          </a:lstStyle>
          <a:p>
            <a:pPr/>
            <a:r>
              <a:t>- Кыргызстан, Таджикистан, Азербайджан</a:t>
            </a:r>
          </a:p>
        </p:txBody>
      </p:sp>
      <p:sp>
        <p:nvSpPr>
          <p:cNvPr id="320" name="TextBox 32"/>
          <p:cNvSpPr txBox="1"/>
          <p:nvPr/>
        </p:nvSpPr>
        <p:spPr>
          <a:xfrm>
            <a:off x="8385047" y="4526279"/>
            <a:ext cx="3493009" cy="137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DCE8FF"/>
                </a:solidFill>
              </a:defRPr>
            </a:lvl1pPr>
          </a:lstStyle>
          <a:p>
            <a:pPr/>
            <a:r>
              <a:t>- Общая ТНВЭД номенклатура СНГ — ключевое преим.</a:t>
            </a:r>
          </a:p>
        </p:txBody>
      </p:sp>
      <p:sp>
        <p:nvSpPr>
          <p:cNvPr id="321" name="TextBox 33"/>
          <p:cNvSpPr txBox="1"/>
          <p:nvPr/>
        </p:nvSpPr>
        <p:spPr>
          <a:xfrm>
            <a:off x="8385047" y="5120640"/>
            <a:ext cx="3493009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DCE8FF"/>
                </a:solidFill>
              </a:defRPr>
            </a:lvl1pPr>
          </a:lstStyle>
          <a:p>
            <a:pPr/>
            <a:r>
              <a:t>- Русскоязычный интерфейс готов к экспорту</a:t>
            </a:r>
          </a:p>
        </p:txBody>
      </p:sp>
      <p:sp>
        <p:nvSpPr>
          <p:cNvPr id="322" name="TextBox 34"/>
          <p:cNvSpPr txBox="1"/>
          <p:nvPr/>
        </p:nvSpPr>
        <p:spPr>
          <a:xfrm>
            <a:off x="347471" y="6309359"/>
            <a:ext cx="11475722" cy="1342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 sz="1100">
                <a:solidFill>
                  <a:srgbClr val="FFC107"/>
                </a:solidFill>
              </a:defRPr>
            </a:lvl1pPr>
          </a:lstStyle>
          <a:p>
            <a:pPr/>
            <a:r>
              <a:t>Конкуренты: Temenos AML, Oracle FCCM, FICO TONBELLER — от $500 000, не адаптированы под рынок Узбекистана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40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TextBox 1"/>
          <p:cNvSpPr txBox="1"/>
          <p:nvPr/>
        </p:nvSpPr>
        <p:spPr>
          <a:xfrm>
            <a:off x="457199" y="201167"/>
            <a:ext cx="11247122" cy="3985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3000">
                <a:solidFill>
                  <a:srgbClr val="FFFFFF"/>
                </a:solidFill>
              </a:defRPr>
            </a:lvl1pPr>
          </a:lstStyle>
          <a:p>
            <a:pPr/>
            <a:r>
              <a:t>Достижения и статус разработки</a:t>
            </a:r>
          </a:p>
        </p:txBody>
      </p:sp>
      <p:sp>
        <p:nvSpPr>
          <p:cNvPr id="325" name="TextBox 2"/>
          <p:cNvSpPr txBox="1"/>
          <p:nvPr/>
        </p:nvSpPr>
        <p:spPr>
          <a:xfrm>
            <a:off x="457199" y="713231"/>
            <a:ext cx="11247122" cy="166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i="1" sz="1300">
                <a:solidFill>
                  <a:srgbClr val="7AA3CC"/>
                </a:solidFill>
              </a:defRPr>
            </a:lvl1pPr>
          </a:lstStyle>
          <a:p>
            <a:pPr/>
            <a:r>
              <a:t>6 из 7 фаз завершены — платформа готова к коммерческому развёртыванию</a:t>
            </a:r>
          </a:p>
        </p:txBody>
      </p:sp>
      <p:sp>
        <p:nvSpPr>
          <p:cNvPr id="326" name="Connector 3"/>
          <p:cNvSpPr/>
          <p:nvPr/>
        </p:nvSpPr>
        <p:spPr>
          <a:xfrm>
            <a:off x="457199" y="1005839"/>
            <a:ext cx="11247121" cy="1"/>
          </a:xfrm>
          <a:prstGeom prst="line">
            <a:avLst/>
          </a:prstGeom>
          <a:ln w="25400">
            <a:solidFill>
              <a:srgbClr val="1A8CFF"/>
            </a:solidFill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327" name="Rounded Rectangle 4"/>
          <p:cNvSpPr/>
          <p:nvPr/>
        </p:nvSpPr>
        <p:spPr>
          <a:xfrm>
            <a:off x="347472" y="1143000"/>
            <a:ext cx="11475720" cy="731520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635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328" name="TextBox 5"/>
          <p:cNvSpPr txBox="1"/>
          <p:nvPr/>
        </p:nvSpPr>
        <p:spPr>
          <a:xfrm>
            <a:off x="502919" y="1252727"/>
            <a:ext cx="914401" cy="137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000">
                <a:solidFill>
                  <a:srgbClr val="00CC66"/>
                </a:solidFill>
              </a:defRPr>
            </a:lvl1pPr>
          </a:lstStyle>
          <a:p>
            <a:pPr/>
            <a:r>
              <a:t>[DONE]</a:t>
            </a:r>
          </a:p>
        </p:txBody>
      </p:sp>
      <p:sp>
        <p:nvSpPr>
          <p:cNvPr id="329" name="TextBox 6"/>
          <p:cNvSpPr txBox="1"/>
          <p:nvPr/>
        </p:nvSpPr>
        <p:spPr>
          <a:xfrm>
            <a:off x="1508760" y="1252727"/>
            <a:ext cx="3657601" cy="1342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100">
                <a:solidFill>
                  <a:srgbClr val="FFFFFF"/>
                </a:solidFill>
              </a:defRPr>
            </a:lvl1pPr>
          </a:lstStyle>
          <a:p>
            <a:pPr/>
            <a:r>
              <a:t>Phase 1 — AI Core Foundation</a:t>
            </a:r>
          </a:p>
        </p:txBody>
      </p:sp>
      <p:sp>
        <p:nvSpPr>
          <p:cNvPr id="330" name="TextBox 7"/>
          <p:cNvSpPr txBox="1"/>
          <p:nvPr/>
        </p:nvSpPr>
        <p:spPr>
          <a:xfrm>
            <a:off x="5257799" y="1252727"/>
            <a:ext cx="649224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DCE8FF"/>
                </a:solidFill>
              </a:defRPr>
            </a:lvl1pPr>
          </a:lstStyle>
          <a:p>
            <a:pPr/>
            <a:r>
              <a:t>Реестр ONNX-моделей, JWT-аутентификация, AML-ядро, Transaction Generator, базовый фронтенд</a:t>
            </a:r>
          </a:p>
        </p:txBody>
      </p:sp>
      <p:sp>
        <p:nvSpPr>
          <p:cNvPr id="331" name="Rounded Rectangle 8"/>
          <p:cNvSpPr/>
          <p:nvPr/>
        </p:nvSpPr>
        <p:spPr>
          <a:xfrm>
            <a:off x="347472" y="1933955"/>
            <a:ext cx="11475720" cy="731521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635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332" name="TextBox 9"/>
          <p:cNvSpPr txBox="1"/>
          <p:nvPr/>
        </p:nvSpPr>
        <p:spPr>
          <a:xfrm>
            <a:off x="502919" y="2043683"/>
            <a:ext cx="914401" cy="137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000">
                <a:solidFill>
                  <a:srgbClr val="00CC66"/>
                </a:solidFill>
              </a:defRPr>
            </a:lvl1pPr>
          </a:lstStyle>
          <a:p>
            <a:pPr/>
            <a:r>
              <a:t>[DONE]</a:t>
            </a:r>
          </a:p>
        </p:txBody>
      </p:sp>
      <p:sp>
        <p:nvSpPr>
          <p:cNvPr id="333" name="TextBox 10"/>
          <p:cNvSpPr txBox="1"/>
          <p:nvPr/>
        </p:nvSpPr>
        <p:spPr>
          <a:xfrm>
            <a:off x="1508760" y="2043683"/>
            <a:ext cx="3657601" cy="1342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100">
                <a:solidFill>
                  <a:srgbClr val="FFFFFF"/>
                </a:solidFill>
              </a:defRPr>
            </a:lvl1pPr>
          </a:lstStyle>
          <a:p>
            <a:pPr/>
            <a:r>
              <a:t>Phase 2 — Transaction Monitoring</a:t>
            </a:r>
          </a:p>
        </p:txBody>
      </p:sp>
      <p:sp>
        <p:nvSpPr>
          <p:cNvPr id="334" name="TextBox 11"/>
          <p:cNvSpPr txBox="1"/>
          <p:nvPr/>
        </p:nvSpPr>
        <p:spPr>
          <a:xfrm>
            <a:off x="5257799" y="2043683"/>
            <a:ext cx="649224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DCE8FF"/>
                </a:solidFill>
              </a:defRPr>
            </a:lvl1pPr>
          </a:lstStyle>
          <a:p>
            <a:pPr/>
            <a:r>
              <a:t>20 AML-сценариев в реальном времени, ML-обучение: LOF / IForest / KNN / EE / PCA / HDBSCAN / RandomForest</a:t>
            </a:r>
          </a:p>
        </p:txBody>
      </p:sp>
      <p:sp>
        <p:nvSpPr>
          <p:cNvPr id="335" name="Rounded Rectangle 12"/>
          <p:cNvSpPr/>
          <p:nvPr/>
        </p:nvSpPr>
        <p:spPr>
          <a:xfrm>
            <a:off x="347472" y="2724911"/>
            <a:ext cx="11475720" cy="731521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635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336" name="TextBox 13"/>
          <p:cNvSpPr txBox="1"/>
          <p:nvPr/>
        </p:nvSpPr>
        <p:spPr>
          <a:xfrm>
            <a:off x="502919" y="2834639"/>
            <a:ext cx="914401" cy="137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000">
                <a:solidFill>
                  <a:srgbClr val="00CC66"/>
                </a:solidFill>
              </a:defRPr>
            </a:lvl1pPr>
          </a:lstStyle>
          <a:p>
            <a:pPr/>
            <a:r>
              <a:t>[DONE]</a:t>
            </a:r>
          </a:p>
        </p:txBody>
      </p:sp>
      <p:sp>
        <p:nvSpPr>
          <p:cNvPr id="337" name="TextBox 14"/>
          <p:cNvSpPr txBox="1"/>
          <p:nvPr/>
        </p:nvSpPr>
        <p:spPr>
          <a:xfrm>
            <a:off x="1508760" y="2834639"/>
            <a:ext cx="3657601" cy="1342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100">
                <a:solidFill>
                  <a:srgbClr val="FFFFFF"/>
                </a:solidFill>
              </a:defRPr>
            </a:lvl1pPr>
          </a:lstStyle>
          <a:p>
            <a:pPr/>
            <a:r>
              <a:t>Phase 3 — KYC + RT Screening + ML Voting</a:t>
            </a:r>
          </a:p>
        </p:txBody>
      </p:sp>
      <p:sp>
        <p:nvSpPr>
          <p:cNvPr id="338" name="TextBox 15"/>
          <p:cNvSpPr txBox="1"/>
          <p:nvPr/>
        </p:nvSpPr>
        <p:spPr>
          <a:xfrm>
            <a:off x="5257799" y="2834639"/>
            <a:ext cx="649224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DCE8FF"/>
                </a:solidFill>
              </a:defRPr>
            </a:lvl1pPr>
          </a:lstStyle>
          <a:p>
            <a:pPr/>
            <a:r>
              <a:t>Client 360, KYC-статусы, SAR-отчёты, скрининг в реальном времени, ансамблевое голосование 7 ML-моделей</a:t>
            </a:r>
          </a:p>
        </p:txBody>
      </p:sp>
      <p:sp>
        <p:nvSpPr>
          <p:cNvPr id="339" name="Rounded Rectangle 16"/>
          <p:cNvSpPr/>
          <p:nvPr/>
        </p:nvSpPr>
        <p:spPr>
          <a:xfrm>
            <a:off x="347472" y="3515867"/>
            <a:ext cx="11475720" cy="731521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635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340" name="TextBox 17"/>
          <p:cNvSpPr txBox="1"/>
          <p:nvPr/>
        </p:nvSpPr>
        <p:spPr>
          <a:xfrm>
            <a:off x="502919" y="3625596"/>
            <a:ext cx="914401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000">
                <a:solidFill>
                  <a:srgbClr val="00CC66"/>
                </a:solidFill>
              </a:defRPr>
            </a:lvl1pPr>
          </a:lstStyle>
          <a:p>
            <a:pPr/>
            <a:r>
              <a:t>[DONE]</a:t>
            </a:r>
          </a:p>
        </p:txBody>
      </p:sp>
      <p:sp>
        <p:nvSpPr>
          <p:cNvPr id="341" name="TextBox 18"/>
          <p:cNvSpPr txBox="1"/>
          <p:nvPr/>
        </p:nvSpPr>
        <p:spPr>
          <a:xfrm>
            <a:off x="1508760" y="3625596"/>
            <a:ext cx="3657601" cy="134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100">
                <a:solidFill>
                  <a:srgbClr val="FFFFFF"/>
                </a:solidFill>
              </a:defRPr>
            </a:lvl1pPr>
          </a:lstStyle>
          <a:p>
            <a:pPr/>
            <a:r>
              <a:t>Phase 4 — Graph + Risk + SWIFT + Rule Simulator</a:t>
            </a:r>
          </a:p>
        </p:txBody>
      </p:sp>
      <p:sp>
        <p:nvSpPr>
          <p:cNvPr id="342" name="TextBox 19"/>
          <p:cNvSpPr txBox="1"/>
          <p:nvPr/>
        </p:nvSpPr>
        <p:spPr>
          <a:xfrm>
            <a:off x="5257799" y="3625596"/>
            <a:ext cx="649224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DCE8FF"/>
                </a:solidFill>
              </a:defRPr>
            </a:lvl1pPr>
          </a:lstStyle>
          <a:p>
            <a:pPr/>
            <a:r>
              <a:t>Neo4j граф, Risk Score 0–1000 (12 факторов), SWIFT NLP ТНВЭД, сценарии 21–50, Rule Simulator</a:t>
            </a:r>
          </a:p>
        </p:txBody>
      </p:sp>
      <p:sp>
        <p:nvSpPr>
          <p:cNvPr id="343" name="Rounded Rectangle 20"/>
          <p:cNvSpPr/>
          <p:nvPr/>
        </p:nvSpPr>
        <p:spPr>
          <a:xfrm>
            <a:off x="347472" y="4306823"/>
            <a:ext cx="11475720" cy="731521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635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344" name="TextBox 21"/>
          <p:cNvSpPr txBox="1"/>
          <p:nvPr/>
        </p:nvSpPr>
        <p:spPr>
          <a:xfrm>
            <a:off x="502919" y="4416552"/>
            <a:ext cx="914401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000">
                <a:solidFill>
                  <a:srgbClr val="00CC66"/>
                </a:solidFill>
              </a:defRPr>
            </a:lvl1pPr>
          </a:lstStyle>
          <a:p>
            <a:pPr/>
            <a:r>
              <a:t>[DONE]</a:t>
            </a:r>
          </a:p>
        </p:txBody>
      </p:sp>
      <p:sp>
        <p:nvSpPr>
          <p:cNvPr id="345" name="TextBox 22"/>
          <p:cNvSpPr txBox="1"/>
          <p:nvPr/>
        </p:nvSpPr>
        <p:spPr>
          <a:xfrm>
            <a:off x="1508760" y="4416552"/>
            <a:ext cx="3657601" cy="134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100">
                <a:solidFill>
                  <a:srgbClr val="FFFFFF"/>
                </a:solidFill>
              </a:defRPr>
            </a:lvl1pPr>
          </a:lstStyle>
          <a:p>
            <a:pPr/>
            <a:r>
              <a:t>Phase 5 — Case Management + Regulatory Filing</a:t>
            </a:r>
          </a:p>
        </p:txBody>
      </p:sp>
      <p:sp>
        <p:nvSpPr>
          <p:cNvPr id="346" name="TextBox 23"/>
          <p:cNvSpPr txBox="1"/>
          <p:nvPr/>
        </p:nvSpPr>
        <p:spPr>
          <a:xfrm>
            <a:off x="5257799" y="4416552"/>
            <a:ext cx="649224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DCE8FF"/>
                </a:solidFill>
              </a:defRPr>
            </a:lvl1pPr>
          </a:lstStyle>
          <a:p>
            <a:pPr/>
            <a:r>
              <a:t>Полный workflow расследований, SAR в формате ЦБ РУ, ЭЦП симуляция, подача в АСБТ, Kafka producer</a:t>
            </a:r>
          </a:p>
        </p:txBody>
      </p:sp>
      <p:sp>
        <p:nvSpPr>
          <p:cNvPr id="347" name="Rounded Rectangle 24"/>
          <p:cNvSpPr/>
          <p:nvPr/>
        </p:nvSpPr>
        <p:spPr>
          <a:xfrm>
            <a:off x="347472" y="5097779"/>
            <a:ext cx="11475720" cy="731521"/>
          </a:xfrm>
          <a:prstGeom prst="roundRect">
            <a:avLst>
              <a:gd name="adj" fmla="val 5000"/>
            </a:avLst>
          </a:prstGeom>
          <a:solidFill>
            <a:srgbClr val="0E2A5C"/>
          </a:solidFill>
          <a:ln w="6350">
            <a:solidFill>
              <a:srgbClr val="1A8CFF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348" name="TextBox 25"/>
          <p:cNvSpPr txBox="1"/>
          <p:nvPr/>
        </p:nvSpPr>
        <p:spPr>
          <a:xfrm>
            <a:off x="502919" y="5207508"/>
            <a:ext cx="914401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000">
                <a:solidFill>
                  <a:srgbClr val="00CC66"/>
                </a:solidFill>
              </a:defRPr>
            </a:lvl1pPr>
          </a:lstStyle>
          <a:p>
            <a:pPr/>
            <a:r>
              <a:t>[DONE]</a:t>
            </a:r>
          </a:p>
        </p:txBody>
      </p:sp>
      <p:sp>
        <p:nvSpPr>
          <p:cNvPr id="349" name="TextBox 26"/>
          <p:cNvSpPr txBox="1"/>
          <p:nvPr/>
        </p:nvSpPr>
        <p:spPr>
          <a:xfrm>
            <a:off x="1508760" y="5207508"/>
            <a:ext cx="3657601" cy="134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100">
                <a:solidFill>
                  <a:srgbClr val="FFFFFF"/>
                </a:solidFill>
              </a:defRPr>
            </a:lvl1pPr>
          </a:lstStyle>
          <a:p>
            <a:pPr/>
            <a:r>
              <a:t>Phase 6 — Audit Trail + Analytics Dashboard</a:t>
            </a:r>
          </a:p>
        </p:txBody>
      </p:sp>
      <p:sp>
        <p:nvSpPr>
          <p:cNvPr id="350" name="TextBox 27"/>
          <p:cNvSpPr txBox="1"/>
          <p:nvPr/>
        </p:nvSpPr>
        <p:spPr>
          <a:xfrm>
            <a:off x="5257799" y="5207508"/>
            <a:ext cx="649224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DCE8FF"/>
                </a:solidFill>
              </a:defRPr>
            </a:lvl1pPr>
          </a:lstStyle>
          <a:p>
            <a:pPr/>
            <a:r>
              <a:t>Журнал действий с Maker/Checker 4-eyes, Executive KPI Dashboard, 12-месячная динамика, Redis stats</a:t>
            </a:r>
          </a:p>
        </p:txBody>
      </p:sp>
      <p:sp>
        <p:nvSpPr>
          <p:cNvPr id="351" name="Rounded Rectangle 28"/>
          <p:cNvSpPr/>
          <p:nvPr/>
        </p:nvSpPr>
        <p:spPr>
          <a:xfrm>
            <a:off x="347472" y="5888735"/>
            <a:ext cx="11475720" cy="731521"/>
          </a:xfrm>
          <a:prstGeom prst="roundRect">
            <a:avLst>
              <a:gd name="adj" fmla="val 5000"/>
            </a:avLst>
          </a:prstGeom>
          <a:solidFill>
            <a:srgbClr val="1A1200"/>
          </a:solidFill>
          <a:ln w="6350">
            <a:solidFill>
              <a:srgbClr val="FFC107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352" name="TextBox 29"/>
          <p:cNvSpPr txBox="1"/>
          <p:nvPr/>
        </p:nvSpPr>
        <p:spPr>
          <a:xfrm>
            <a:off x="502919" y="5998464"/>
            <a:ext cx="914401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000">
                <a:solidFill>
                  <a:srgbClr val="FFC107"/>
                </a:solidFill>
              </a:defRPr>
            </a:lvl1pPr>
          </a:lstStyle>
          <a:p>
            <a:pPr/>
            <a:r>
              <a:t>[TODO]</a:t>
            </a:r>
          </a:p>
        </p:txBody>
      </p:sp>
      <p:sp>
        <p:nvSpPr>
          <p:cNvPr id="353" name="TextBox 30"/>
          <p:cNvSpPr txBox="1"/>
          <p:nvPr/>
        </p:nvSpPr>
        <p:spPr>
          <a:xfrm>
            <a:off x="1508760" y="5998464"/>
            <a:ext cx="3657601" cy="134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100">
                <a:solidFill>
                  <a:srgbClr val="FFC107"/>
                </a:solidFill>
              </a:defRPr>
            </a:lvl1pPr>
          </a:lstStyle>
          <a:p>
            <a:pPr/>
            <a:r>
              <a:t>Phase 7 — Production Hardening</a:t>
            </a:r>
          </a:p>
        </p:txBody>
      </p:sp>
      <p:sp>
        <p:nvSpPr>
          <p:cNvPr id="354" name="TextBox 31"/>
          <p:cNvSpPr txBox="1"/>
          <p:nvPr/>
        </p:nvSpPr>
        <p:spPr>
          <a:xfrm>
            <a:off x="5257799" y="5998464"/>
            <a:ext cx="649224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7AA3CC"/>
                </a:solidFill>
              </a:defRPr>
            </a:lvl1pPr>
          </a:lstStyle>
          <a:p>
            <a:pPr/>
            <a:r>
              <a:t>CI/CD GitHub Actions, Kubernetes Helm, mTLS между сервисами, HashiCorp Vault, OWASP audit, ISO 27001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