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35528" y="502920"/>
            <a:ext cx="5120640" cy="34107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71600" y="4160520"/>
            <a:ext cx="9448495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Doimo faol kiberxavfsizlik maslahatchingiz.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371600" y="4709160"/>
            <a:ext cx="9448495" cy="41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Aniqlash. Tushunish. Harakat. Tekshirish.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371600" y="5989320"/>
            <a:ext cx="9448495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AI CYBER ADVISOR LLC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371600" y="6263640"/>
            <a:ext cx="9448495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cyber-advisor.ai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9 — HAQIQATDA NIMA FARQ QILADI?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137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Noyob skaner emas.</a:t>
            </a:r>
            <a:endParaRPr lang="en-US" sz="26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Farqlangan xavfsizlik tajribasi.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457200" y="2331720"/>
            <a:ext cx="3383189" cy="36576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7" name="Text 4"/>
          <p:cNvSpPr/>
          <p:nvPr/>
        </p:nvSpPr>
        <p:spPr>
          <a:xfrm>
            <a:off x="530352" y="2331720"/>
            <a:ext cx="3236885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Imkoniyat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3840389" y="2331720"/>
            <a:ext cx="1973527" cy="36576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9" name="Text 6"/>
          <p:cNvSpPr/>
          <p:nvPr/>
        </p:nvSpPr>
        <p:spPr>
          <a:xfrm>
            <a:off x="3913541" y="2331720"/>
            <a:ext cx="1827223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Korporativ vositalar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5813915" y="2331720"/>
            <a:ext cx="1973527" cy="36576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11" name="Text 8"/>
          <p:cNvSpPr/>
          <p:nvPr/>
        </p:nvSpPr>
        <p:spPr>
          <a:xfrm>
            <a:off x="5887067" y="2331720"/>
            <a:ext cx="1827223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DIY Ochiq kod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7787442" y="2331720"/>
            <a:ext cx="1973527" cy="36576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13" name="Text 10"/>
          <p:cNvSpPr/>
          <p:nvPr/>
        </p:nvSpPr>
        <p:spPr>
          <a:xfrm>
            <a:off x="7860594" y="2331720"/>
            <a:ext cx="1827223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AI xavfsizlik vositalari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9760969" y="2331720"/>
            <a:ext cx="1973527" cy="36576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15" name="Text 12"/>
          <p:cNvSpPr/>
          <p:nvPr/>
        </p:nvSpPr>
        <p:spPr>
          <a:xfrm>
            <a:off x="9834121" y="2331720"/>
            <a:ext cx="1827223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457200" y="2697480"/>
            <a:ext cx="3383189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17" name="Text 14"/>
          <p:cNvSpPr/>
          <p:nvPr/>
        </p:nvSpPr>
        <p:spPr>
          <a:xfrm>
            <a:off x="530352" y="2697480"/>
            <a:ext cx="3236885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Ko’p skanerli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3840389" y="2697480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19" name="Text 16"/>
          <p:cNvSpPr/>
          <p:nvPr/>
        </p:nvSpPr>
        <p:spPr>
          <a:xfrm>
            <a:off x="3913541" y="2697480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5813915" y="2697480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21" name="Text 18"/>
          <p:cNvSpPr/>
          <p:nvPr/>
        </p:nvSpPr>
        <p:spPr>
          <a:xfrm>
            <a:off x="5887067" y="2697480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7787442" y="2697480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23" name="Text 20"/>
          <p:cNvSpPr/>
          <p:nvPr/>
        </p:nvSpPr>
        <p:spPr>
          <a:xfrm>
            <a:off x="7860594" y="2697480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9760969" y="2697480"/>
            <a:ext cx="1973527" cy="329184"/>
          </a:xfrm>
          <a:prstGeom prst="rect">
            <a:avLst/>
          </a:prstGeom>
          <a:solidFill>
            <a:srgbClr val="0D2430"/>
          </a:solidFill>
        </p:spPr>
      </p:sp>
      <p:sp>
        <p:nvSpPr>
          <p:cNvPr id="25" name="Text 22"/>
          <p:cNvSpPr/>
          <p:nvPr/>
        </p:nvSpPr>
        <p:spPr>
          <a:xfrm>
            <a:off x="9834121" y="2697480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457200" y="3026664"/>
            <a:ext cx="3383189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27" name="Text 24"/>
          <p:cNvSpPr/>
          <p:nvPr/>
        </p:nvSpPr>
        <p:spPr>
          <a:xfrm>
            <a:off x="530352" y="3026664"/>
            <a:ext cx="3236885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AI tahlili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3840389" y="3026664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29" name="Text 26"/>
          <p:cNvSpPr/>
          <p:nvPr/>
        </p:nvSpPr>
        <p:spPr>
          <a:xfrm>
            <a:off x="3913541" y="3026664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5813915" y="3026664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31" name="Text 28"/>
          <p:cNvSpPr/>
          <p:nvPr/>
        </p:nvSpPr>
        <p:spPr>
          <a:xfrm>
            <a:off x="5887067" y="3026664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32" name="Shape 29"/>
          <p:cNvSpPr/>
          <p:nvPr/>
        </p:nvSpPr>
        <p:spPr>
          <a:xfrm>
            <a:off x="7787442" y="3026664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33" name="Text 30"/>
          <p:cNvSpPr/>
          <p:nvPr/>
        </p:nvSpPr>
        <p:spPr>
          <a:xfrm>
            <a:off x="7860594" y="3026664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34" name="Shape 31"/>
          <p:cNvSpPr/>
          <p:nvPr/>
        </p:nvSpPr>
        <p:spPr>
          <a:xfrm>
            <a:off x="9760969" y="3026664"/>
            <a:ext cx="1973527" cy="329184"/>
          </a:xfrm>
          <a:prstGeom prst="rect">
            <a:avLst/>
          </a:prstGeom>
          <a:solidFill>
            <a:srgbClr val="0D2430"/>
          </a:solidFill>
        </p:spPr>
      </p:sp>
      <p:sp>
        <p:nvSpPr>
          <p:cNvPr id="35" name="Text 32"/>
          <p:cNvSpPr/>
          <p:nvPr/>
        </p:nvSpPr>
        <p:spPr>
          <a:xfrm>
            <a:off x="9834121" y="3026664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36" name="Shape 33"/>
          <p:cNvSpPr/>
          <p:nvPr/>
        </p:nvSpPr>
        <p:spPr>
          <a:xfrm>
            <a:off x="457200" y="3355848"/>
            <a:ext cx="3383189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37" name="Text 34"/>
          <p:cNvSpPr/>
          <p:nvPr/>
        </p:nvSpPr>
        <p:spPr>
          <a:xfrm>
            <a:off x="530352" y="3355848"/>
            <a:ext cx="3236885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Uzluksiz skanerlash</a:t>
            </a:r>
            <a:endParaRPr lang="en-US" sz="1000" dirty="0"/>
          </a:p>
        </p:txBody>
      </p:sp>
      <p:sp>
        <p:nvSpPr>
          <p:cNvPr id="38" name="Shape 35"/>
          <p:cNvSpPr/>
          <p:nvPr/>
        </p:nvSpPr>
        <p:spPr>
          <a:xfrm>
            <a:off x="3840389" y="3355848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39" name="Text 36"/>
          <p:cNvSpPr/>
          <p:nvPr/>
        </p:nvSpPr>
        <p:spPr>
          <a:xfrm>
            <a:off x="3913541" y="3355848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40" name="Shape 37"/>
          <p:cNvSpPr/>
          <p:nvPr/>
        </p:nvSpPr>
        <p:spPr>
          <a:xfrm>
            <a:off x="5813915" y="3355848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41" name="Text 38"/>
          <p:cNvSpPr/>
          <p:nvPr/>
        </p:nvSpPr>
        <p:spPr>
          <a:xfrm>
            <a:off x="5887067" y="3355848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Qo’lda</a:t>
            </a:r>
            <a:endParaRPr lang="en-US" sz="1200" dirty="0"/>
          </a:p>
        </p:txBody>
      </p:sp>
      <p:sp>
        <p:nvSpPr>
          <p:cNvPr id="42" name="Shape 39"/>
          <p:cNvSpPr/>
          <p:nvPr/>
        </p:nvSpPr>
        <p:spPr>
          <a:xfrm>
            <a:off x="7787442" y="3355848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43" name="Text 40"/>
          <p:cNvSpPr/>
          <p:nvPr/>
        </p:nvSpPr>
        <p:spPr>
          <a:xfrm>
            <a:off x="7860594" y="3355848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44" name="Shape 41"/>
          <p:cNvSpPr/>
          <p:nvPr/>
        </p:nvSpPr>
        <p:spPr>
          <a:xfrm>
            <a:off x="9760969" y="3355848"/>
            <a:ext cx="1973527" cy="329184"/>
          </a:xfrm>
          <a:prstGeom prst="rect">
            <a:avLst/>
          </a:prstGeom>
          <a:solidFill>
            <a:srgbClr val="0D2430"/>
          </a:solidFill>
        </p:spPr>
      </p:sp>
      <p:sp>
        <p:nvSpPr>
          <p:cNvPr id="45" name="Text 42"/>
          <p:cNvSpPr/>
          <p:nvPr/>
        </p:nvSpPr>
        <p:spPr>
          <a:xfrm>
            <a:off x="9834121" y="3355848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46" name="Shape 43"/>
          <p:cNvSpPr/>
          <p:nvPr/>
        </p:nvSpPr>
        <p:spPr>
          <a:xfrm>
            <a:off x="457200" y="3685032"/>
            <a:ext cx="3383189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47" name="Text 44"/>
          <p:cNvSpPr/>
          <p:nvPr/>
        </p:nvSpPr>
        <p:spPr>
          <a:xfrm>
            <a:off x="530352" y="3685032"/>
            <a:ext cx="3236885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Avtomatik ogohlantirishlar</a:t>
            </a:r>
            <a:endParaRPr lang="en-US" sz="1000" dirty="0"/>
          </a:p>
        </p:txBody>
      </p:sp>
      <p:sp>
        <p:nvSpPr>
          <p:cNvPr id="48" name="Shape 45"/>
          <p:cNvSpPr/>
          <p:nvPr/>
        </p:nvSpPr>
        <p:spPr>
          <a:xfrm>
            <a:off x="3840389" y="3685032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49" name="Text 46"/>
          <p:cNvSpPr/>
          <p:nvPr/>
        </p:nvSpPr>
        <p:spPr>
          <a:xfrm>
            <a:off x="3913541" y="3685032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50" name="Shape 47"/>
          <p:cNvSpPr/>
          <p:nvPr/>
        </p:nvSpPr>
        <p:spPr>
          <a:xfrm>
            <a:off x="5813915" y="3685032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51" name="Text 48"/>
          <p:cNvSpPr/>
          <p:nvPr/>
        </p:nvSpPr>
        <p:spPr>
          <a:xfrm>
            <a:off x="5887067" y="3685032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Qo’lda</a:t>
            </a:r>
            <a:endParaRPr lang="en-US" sz="1200" dirty="0"/>
          </a:p>
        </p:txBody>
      </p:sp>
      <p:sp>
        <p:nvSpPr>
          <p:cNvPr id="52" name="Shape 49"/>
          <p:cNvSpPr/>
          <p:nvPr/>
        </p:nvSpPr>
        <p:spPr>
          <a:xfrm>
            <a:off x="7787442" y="3685032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53" name="Text 50"/>
          <p:cNvSpPr/>
          <p:nvPr/>
        </p:nvSpPr>
        <p:spPr>
          <a:xfrm>
            <a:off x="7860594" y="3685032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54" name="Shape 51"/>
          <p:cNvSpPr/>
          <p:nvPr/>
        </p:nvSpPr>
        <p:spPr>
          <a:xfrm>
            <a:off x="9760969" y="3685032"/>
            <a:ext cx="1973527" cy="329184"/>
          </a:xfrm>
          <a:prstGeom prst="rect">
            <a:avLst/>
          </a:prstGeom>
          <a:solidFill>
            <a:srgbClr val="0D2430"/>
          </a:solidFill>
        </p:spPr>
      </p:sp>
      <p:sp>
        <p:nvSpPr>
          <p:cNvPr id="55" name="Text 52"/>
          <p:cNvSpPr/>
          <p:nvPr/>
        </p:nvSpPr>
        <p:spPr>
          <a:xfrm>
            <a:off x="9834121" y="3685032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56" name="Shape 53"/>
          <p:cNvSpPr/>
          <p:nvPr/>
        </p:nvSpPr>
        <p:spPr>
          <a:xfrm>
            <a:off x="457200" y="4014216"/>
            <a:ext cx="3383189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57" name="Text 54"/>
          <p:cNvSpPr/>
          <p:nvPr/>
        </p:nvSpPr>
        <p:spPr>
          <a:xfrm>
            <a:off x="530352" y="4014216"/>
            <a:ext cx="3236885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Tuzatish bo’yicha ko’rsatmalar</a:t>
            </a:r>
            <a:endParaRPr lang="en-US" sz="1000" dirty="0"/>
          </a:p>
        </p:txBody>
      </p:sp>
      <p:sp>
        <p:nvSpPr>
          <p:cNvPr id="58" name="Shape 55"/>
          <p:cNvSpPr/>
          <p:nvPr/>
        </p:nvSpPr>
        <p:spPr>
          <a:xfrm>
            <a:off x="3840389" y="4014216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59" name="Text 56"/>
          <p:cNvSpPr/>
          <p:nvPr/>
        </p:nvSpPr>
        <p:spPr>
          <a:xfrm>
            <a:off x="3913541" y="4014216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60" name="Shape 57"/>
          <p:cNvSpPr/>
          <p:nvPr/>
        </p:nvSpPr>
        <p:spPr>
          <a:xfrm>
            <a:off x="5813915" y="4014216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61" name="Text 58"/>
          <p:cNvSpPr/>
          <p:nvPr/>
        </p:nvSpPr>
        <p:spPr>
          <a:xfrm>
            <a:off x="5887067" y="4014216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Qo’lda</a:t>
            </a:r>
            <a:endParaRPr lang="en-US" sz="1200" dirty="0"/>
          </a:p>
        </p:txBody>
      </p:sp>
      <p:sp>
        <p:nvSpPr>
          <p:cNvPr id="62" name="Shape 59"/>
          <p:cNvSpPr/>
          <p:nvPr/>
        </p:nvSpPr>
        <p:spPr>
          <a:xfrm>
            <a:off x="7787442" y="4014216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63" name="Text 60"/>
          <p:cNvSpPr/>
          <p:nvPr/>
        </p:nvSpPr>
        <p:spPr>
          <a:xfrm>
            <a:off x="7860594" y="4014216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64" name="Shape 61"/>
          <p:cNvSpPr/>
          <p:nvPr/>
        </p:nvSpPr>
        <p:spPr>
          <a:xfrm>
            <a:off x="9760969" y="4014216"/>
            <a:ext cx="1973527" cy="329184"/>
          </a:xfrm>
          <a:prstGeom prst="rect">
            <a:avLst/>
          </a:prstGeom>
          <a:solidFill>
            <a:srgbClr val="0D2430"/>
          </a:solidFill>
        </p:spPr>
      </p:sp>
      <p:sp>
        <p:nvSpPr>
          <p:cNvPr id="65" name="Text 62"/>
          <p:cNvSpPr/>
          <p:nvPr/>
        </p:nvSpPr>
        <p:spPr>
          <a:xfrm>
            <a:off x="9834121" y="4014216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66" name="Shape 63"/>
          <p:cNvSpPr/>
          <p:nvPr/>
        </p:nvSpPr>
        <p:spPr>
          <a:xfrm>
            <a:off x="457200" y="4343400"/>
            <a:ext cx="3383189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67" name="Text 64"/>
          <p:cNvSpPr/>
          <p:nvPr/>
        </p:nvSpPr>
        <p:spPr>
          <a:xfrm>
            <a:off x="530352" y="4343400"/>
            <a:ext cx="3236885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KO’B uchun qulay UX</a:t>
            </a:r>
            <a:endParaRPr lang="en-US" sz="1000" dirty="0"/>
          </a:p>
        </p:txBody>
      </p:sp>
      <p:sp>
        <p:nvSpPr>
          <p:cNvPr id="68" name="Shape 65"/>
          <p:cNvSpPr/>
          <p:nvPr/>
        </p:nvSpPr>
        <p:spPr>
          <a:xfrm>
            <a:off x="3840389" y="4343400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69" name="Text 66"/>
          <p:cNvSpPr/>
          <p:nvPr/>
        </p:nvSpPr>
        <p:spPr>
          <a:xfrm>
            <a:off x="3913541" y="4343400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70" name="Shape 67"/>
          <p:cNvSpPr/>
          <p:nvPr/>
        </p:nvSpPr>
        <p:spPr>
          <a:xfrm>
            <a:off x="5813915" y="4343400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71" name="Text 68"/>
          <p:cNvSpPr/>
          <p:nvPr/>
        </p:nvSpPr>
        <p:spPr>
          <a:xfrm>
            <a:off x="5887067" y="4343400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✕</a:t>
            </a:r>
            <a:endParaRPr lang="en-US" sz="1200" dirty="0"/>
          </a:p>
        </p:txBody>
      </p:sp>
      <p:sp>
        <p:nvSpPr>
          <p:cNvPr id="72" name="Shape 69"/>
          <p:cNvSpPr/>
          <p:nvPr/>
        </p:nvSpPr>
        <p:spPr>
          <a:xfrm>
            <a:off x="7787442" y="4343400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73" name="Text 70"/>
          <p:cNvSpPr/>
          <p:nvPr/>
        </p:nvSpPr>
        <p:spPr>
          <a:xfrm>
            <a:off x="7860594" y="4343400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74" name="Shape 71"/>
          <p:cNvSpPr/>
          <p:nvPr/>
        </p:nvSpPr>
        <p:spPr>
          <a:xfrm>
            <a:off x="9760969" y="4343400"/>
            <a:ext cx="1973527" cy="329184"/>
          </a:xfrm>
          <a:prstGeom prst="rect">
            <a:avLst/>
          </a:prstGeom>
          <a:solidFill>
            <a:srgbClr val="0D2430"/>
          </a:solidFill>
        </p:spPr>
      </p:sp>
      <p:sp>
        <p:nvSpPr>
          <p:cNvPr id="75" name="Text 72"/>
          <p:cNvSpPr/>
          <p:nvPr/>
        </p:nvSpPr>
        <p:spPr>
          <a:xfrm>
            <a:off x="9834121" y="4343400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76" name="Shape 73"/>
          <p:cNvSpPr/>
          <p:nvPr/>
        </p:nvSpPr>
        <p:spPr>
          <a:xfrm>
            <a:off x="457200" y="4672584"/>
            <a:ext cx="3383189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77" name="Text 74"/>
          <p:cNvSpPr/>
          <p:nvPr/>
        </p:nvSpPr>
        <p:spPr>
          <a:xfrm>
            <a:off x="530352" y="4672584"/>
            <a:ext cx="3236885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Ko’p tillilik / lokal bozorga fokus</a:t>
            </a:r>
            <a:endParaRPr lang="en-US" sz="1000" dirty="0"/>
          </a:p>
        </p:txBody>
      </p:sp>
      <p:sp>
        <p:nvSpPr>
          <p:cNvPr id="78" name="Shape 75"/>
          <p:cNvSpPr/>
          <p:nvPr/>
        </p:nvSpPr>
        <p:spPr>
          <a:xfrm>
            <a:off x="3840389" y="4672584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79" name="Text 76"/>
          <p:cNvSpPr/>
          <p:nvPr/>
        </p:nvSpPr>
        <p:spPr>
          <a:xfrm>
            <a:off x="3913541" y="4672584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80" name="Shape 77"/>
          <p:cNvSpPr/>
          <p:nvPr/>
        </p:nvSpPr>
        <p:spPr>
          <a:xfrm>
            <a:off x="5813915" y="4672584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81" name="Text 78"/>
          <p:cNvSpPr/>
          <p:nvPr/>
        </p:nvSpPr>
        <p:spPr>
          <a:xfrm>
            <a:off x="5887067" y="4672584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✕</a:t>
            </a:r>
            <a:endParaRPr lang="en-US" sz="1200" dirty="0"/>
          </a:p>
        </p:txBody>
      </p:sp>
      <p:sp>
        <p:nvSpPr>
          <p:cNvPr id="82" name="Shape 79"/>
          <p:cNvSpPr/>
          <p:nvPr/>
        </p:nvSpPr>
        <p:spPr>
          <a:xfrm>
            <a:off x="7787442" y="4672584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83" name="Text 80"/>
          <p:cNvSpPr/>
          <p:nvPr/>
        </p:nvSpPr>
        <p:spPr>
          <a:xfrm>
            <a:off x="7860594" y="4672584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84" name="Shape 81"/>
          <p:cNvSpPr/>
          <p:nvPr/>
        </p:nvSpPr>
        <p:spPr>
          <a:xfrm>
            <a:off x="9760969" y="4672584"/>
            <a:ext cx="1973527" cy="329184"/>
          </a:xfrm>
          <a:prstGeom prst="rect">
            <a:avLst/>
          </a:prstGeom>
          <a:solidFill>
            <a:srgbClr val="0D2430"/>
          </a:solidFill>
        </p:spPr>
      </p:sp>
      <p:sp>
        <p:nvSpPr>
          <p:cNvPr id="85" name="Text 82"/>
          <p:cNvSpPr/>
          <p:nvPr/>
        </p:nvSpPr>
        <p:spPr>
          <a:xfrm>
            <a:off x="9834121" y="4672584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86" name="Shape 83"/>
          <p:cNvSpPr/>
          <p:nvPr/>
        </p:nvSpPr>
        <p:spPr>
          <a:xfrm>
            <a:off x="457200" y="5001768"/>
            <a:ext cx="3383189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87" name="Text 84"/>
          <p:cNvSpPr/>
          <p:nvPr/>
        </p:nvSpPr>
        <p:spPr>
          <a:xfrm>
            <a:off x="530352" y="5001768"/>
            <a:ext cx="3236885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O’z AI kalitingizni ulash</a:t>
            </a:r>
            <a:endParaRPr lang="en-US" sz="1000" dirty="0"/>
          </a:p>
        </p:txBody>
      </p:sp>
      <p:sp>
        <p:nvSpPr>
          <p:cNvPr id="88" name="Shape 85"/>
          <p:cNvSpPr/>
          <p:nvPr/>
        </p:nvSpPr>
        <p:spPr>
          <a:xfrm>
            <a:off x="3840389" y="5001768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89" name="Text 86"/>
          <p:cNvSpPr/>
          <p:nvPr/>
        </p:nvSpPr>
        <p:spPr>
          <a:xfrm>
            <a:off x="3913541" y="5001768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90" name="Shape 87"/>
          <p:cNvSpPr/>
          <p:nvPr/>
        </p:nvSpPr>
        <p:spPr>
          <a:xfrm>
            <a:off x="5813915" y="5001768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91" name="Text 88"/>
          <p:cNvSpPr/>
          <p:nvPr/>
        </p:nvSpPr>
        <p:spPr>
          <a:xfrm>
            <a:off x="5887067" y="5001768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92" name="Shape 89"/>
          <p:cNvSpPr/>
          <p:nvPr/>
        </p:nvSpPr>
        <p:spPr>
          <a:xfrm>
            <a:off x="7787442" y="5001768"/>
            <a:ext cx="1973527" cy="329184"/>
          </a:xfrm>
          <a:prstGeom prst="rect">
            <a:avLst/>
          </a:prstGeom>
          <a:solidFill>
            <a:srgbClr val="0E1526"/>
          </a:solidFill>
        </p:spPr>
      </p:sp>
      <p:sp>
        <p:nvSpPr>
          <p:cNvPr id="93" name="Text 90"/>
          <p:cNvSpPr/>
          <p:nvPr/>
        </p:nvSpPr>
        <p:spPr>
          <a:xfrm>
            <a:off x="7860594" y="5001768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94" name="Shape 91"/>
          <p:cNvSpPr/>
          <p:nvPr/>
        </p:nvSpPr>
        <p:spPr>
          <a:xfrm>
            <a:off x="9760969" y="5001768"/>
            <a:ext cx="1973527" cy="329184"/>
          </a:xfrm>
          <a:prstGeom prst="rect">
            <a:avLst/>
          </a:prstGeom>
          <a:solidFill>
            <a:srgbClr val="0D2430"/>
          </a:solidFill>
        </p:spPr>
      </p:sp>
      <p:sp>
        <p:nvSpPr>
          <p:cNvPr id="95" name="Text 92"/>
          <p:cNvSpPr/>
          <p:nvPr/>
        </p:nvSpPr>
        <p:spPr>
          <a:xfrm>
            <a:off x="9834121" y="5001768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96" name="Shape 93"/>
          <p:cNvSpPr/>
          <p:nvPr/>
        </p:nvSpPr>
        <p:spPr>
          <a:xfrm>
            <a:off x="457200" y="5330952"/>
            <a:ext cx="3383189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97" name="Text 94"/>
          <p:cNvSpPr/>
          <p:nvPr/>
        </p:nvSpPr>
        <p:spPr>
          <a:xfrm>
            <a:off x="530352" y="5330952"/>
            <a:ext cx="3236885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Oddiy, boshidan-oxirigacha jarayon</a:t>
            </a:r>
            <a:endParaRPr lang="en-US" sz="1000" dirty="0"/>
          </a:p>
        </p:txBody>
      </p:sp>
      <p:sp>
        <p:nvSpPr>
          <p:cNvPr id="98" name="Shape 95"/>
          <p:cNvSpPr/>
          <p:nvPr/>
        </p:nvSpPr>
        <p:spPr>
          <a:xfrm>
            <a:off x="3840389" y="5330952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99" name="Text 96"/>
          <p:cNvSpPr/>
          <p:nvPr/>
        </p:nvSpPr>
        <p:spPr>
          <a:xfrm>
            <a:off x="3913541" y="5330952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100" name="Shape 97"/>
          <p:cNvSpPr/>
          <p:nvPr/>
        </p:nvSpPr>
        <p:spPr>
          <a:xfrm>
            <a:off x="5813915" y="5330952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101" name="Text 98"/>
          <p:cNvSpPr/>
          <p:nvPr/>
        </p:nvSpPr>
        <p:spPr>
          <a:xfrm>
            <a:off x="5887067" y="5330952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✕</a:t>
            </a:r>
            <a:endParaRPr lang="en-US" sz="1200" dirty="0"/>
          </a:p>
        </p:txBody>
      </p:sp>
      <p:sp>
        <p:nvSpPr>
          <p:cNvPr id="102" name="Shape 99"/>
          <p:cNvSpPr/>
          <p:nvPr/>
        </p:nvSpPr>
        <p:spPr>
          <a:xfrm>
            <a:off x="7787442" y="5330952"/>
            <a:ext cx="1973527" cy="329184"/>
          </a:xfrm>
          <a:prstGeom prst="rect">
            <a:avLst/>
          </a:prstGeom>
          <a:solidFill>
            <a:srgbClr val="0A0F1E"/>
          </a:solidFill>
        </p:spPr>
      </p:sp>
      <p:sp>
        <p:nvSpPr>
          <p:cNvPr id="103" name="Text 100"/>
          <p:cNvSpPr/>
          <p:nvPr/>
        </p:nvSpPr>
        <p:spPr>
          <a:xfrm>
            <a:off x="7860594" y="5330952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BBF2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△</a:t>
            </a:r>
            <a:endParaRPr lang="en-US" sz="1200" dirty="0"/>
          </a:p>
        </p:txBody>
      </p:sp>
      <p:sp>
        <p:nvSpPr>
          <p:cNvPr id="104" name="Shape 101"/>
          <p:cNvSpPr/>
          <p:nvPr/>
        </p:nvSpPr>
        <p:spPr>
          <a:xfrm>
            <a:off x="9760969" y="5330952"/>
            <a:ext cx="1973527" cy="329184"/>
          </a:xfrm>
          <a:prstGeom prst="rect">
            <a:avLst/>
          </a:prstGeom>
          <a:solidFill>
            <a:srgbClr val="0D2430"/>
          </a:solidFill>
        </p:spPr>
      </p:sp>
      <p:sp>
        <p:nvSpPr>
          <p:cNvPr id="105" name="Text 102"/>
          <p:cNvSpPr/>
          <p:nvPr/>
        </p:nvSpPr>
        <p:spPr>
          <a:xfrm>
            <a:off x="9834121" y="5330952"/>
            <a:ext cx="1827223" cy="3291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106" name="Text 103"/>
          <p:cNvSpPr/>
          <p:nvPr/>
        </p:nvSpPr>
        <p:spPr>
          <a:xfrm>
            <a:off x="457200" y="5797296"/>
            <a:ext cx="11277295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 Ha     △ Noaniq / tasdiqlanmagan     ✕ Yo’q</a:t>
            </a:r>
            <a:endParaRPr lang="en-US" sz="1050" dirty="0"/>
          </a:p>
        </p:txBody>
      </p:sp>
      <p:sp>
        <p:nvSpPr>
          <p:cNvPr id="107" name="Text 104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108" name="Text 105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13 / 21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</a:t>
            </a:r>
            <a:r>
              <a:rPr lang="" alt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</a:t>
            </a: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— MAQSADLI MIJOZ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 kim uchun yaratilgan?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457200" y="2331720"/>
            <a:ext cx="5029200" cy="1417320"/>
          </a:xfrm>
          <a:prstGeom prst="roundRect">
            <a:avLst>
              <a:gd name="adj" fmla="val 5161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85800" y="2487168"/>
            <a:ext cx="457200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Asosiy ICP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85800" y="2788920"/>
            <a:ext cx="4572000" cy="914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Raqamli infratuzilmaga ega, lekin katta, alohida xavfsizlik jamoasiga ega bo’lmagan kichik va o’rta kompaniyalar.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3977640"/>
            <a:ext cx="5029200" cy="914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“Biz xavfsizlik muhimligini bilamiz, lekin to’liq xavfsizlik bo’limini ushlab turishga qurbimiz yetmaydi.”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5852160" y="2331720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Misollar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5897880" y="272491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2" name="Text 9"/>
          <p:cNvSpPr/>
          <p:nvPr/>
        </p:nvSpPr>
        <p:spPr>
          <a:xfrm>
            <a:off x="6108192" y="2651760"/>
            <a:ext cx="55778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SaaS kompaniyalari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897880" y="3035808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4" name="Text 11"/>
          <p:cNvSpPr/>
          <p:nvPr/>
        </p:nvSpPr>
        <p:spPr>
          <a:xfrm>
            <a:off x="6108192" y="2962656"/>
            <a:ext cx="55778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Veb-kompaniyalar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897880" y="3346704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6" name="Text 13"/>
          <p:cNvSpPr/>
          <p:nvPr/>
        </p:nvSpPr>
        <p:spPr>
          <a:xfrm>
            <a:off x="6108192" y="3273552"/>
            <a:ext cx="55778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E-commerce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897880" y="3657600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8" name="Text 15"/>
          <p:cNvSpPr/>
          <p:nvPr/>
        </p:nvSpPr>
        <p:spPr>
          <a:xfrm>
            <a:off x="6108192" y="3584448"/>
            <a:ext cx="55778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Software agentliklari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5897880" y="3968496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0" name="Text 17"/>
          <p:cNvSpPr/>
          <p:nvPr/>
        </p:nvSpPr>
        <p:spPr>
          <a:xfrm>
            <a:off x="6108192" y="3895344"/>
            <a:ext cx="55778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Startaplar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897880" y="427939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2" name="Text 19"/>
          <p:cNvSpPr/>
          <p:nvPr/>
        </p:nvSpPr>
        <p:spPr>
          <a:xfrm>
            <a:off x="6108192" y="4206240"/>
            <a:ext cx="55778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Onlayn xizmatlar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5897880" y="4590288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4" name="Text 21"/>
          <p:cNvSpPr/>
          <p:nvPr/>
        </p:nvSpPr>
        <p:spPr>
          <a:xfrm>
            <a:off x="6108192" y="4517136"/>
            <a:ext cx="557784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Veb-sayt / API / bulut infratuzilmasi bilan ishlovchi kompaniyalar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5852160" y="4965192"/>
            <a:ext cx="585216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Qaror qabul qiluvchilar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5852160" y="5294376"/>
            <a:ext cx="1386230" cy="384048"/>
          </a:xfrm>
          <a:prstGeom prst="roundRect">
            <a:avLst>
              <a:gd name="adj" fmla="val 19048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852160" y="5294376"/>
            <a:ext cx="138623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Asoschi / CEO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7366406" y="5294376"/>
            <a:ext cx="636422" cy="384048"/>
          </a:xfrm>
          <a:prstGeom prst="roundRect">
            <a:avLst>
              <a:gd name="adj" fmla="val 19048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366406" y="5294376"/>
            <a:ext cx="636422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CTO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8130845" y="5294376"/>
            <a:ext cx="1161288" cy="384048"/>
          </a:xfrm>
          <a:prstGeom prst="roundRect">
            <a:avLst>
              <a:gd name="adj" fmla="val 19048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130845" y="5294376"/>
            <a:ext cx="1161288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IT menejer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9420149" y="5294376"/>
            <a:ext cx="861365" cy="384048"/>
          </a:xfrm>
          <a:prstGeom prst="roundRect">
            <a:avLst>
              <a:gd name="adj" fmla="val 19048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9420149" y="5294376"/>
            <a:ext cx="861365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DevOps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5852160" y="5788152"/>
            <a:ext cx="2585923" cy="384048"/>
          </a:xfrm>
          <a:prstGeom prst="roundRect">
            <a:avLst>
              <a:gd name="adj" fmla="val 19048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5852160" y="5788152"/>
            <a:ext cx="2585923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Xavfsizlik uchun masʻul shaxs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14 / 21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</a:t>
            </a:r>
            <a:r>
              <a:rPr lang="" alt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</a:t>
            </a: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— DASTLABKI BOZORGA KIRISH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Bo’shliq aniq ko’rinadigan joydan boshlang.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457200" y="2377440"/>
            <a:ext cx="2377440" cy="777240"/>
          </a:xfrm>
          <a:prstGeom prst="roundRect">
            <a:avLst>
              <a:gd name="adj" fmla="val 9412"/>
            </a:avLst>
          </a:prstGeom>
          <a:solidFill>
            <a:srgbClr val="0D2430"/>
          </a:solidFill>
          <a:ln w="19050">
            <a:solidFill>
              <a:srgbClr val="1B5C6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2377440"/>
            <a:ext cx="2194560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O’zbekiston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834640" y="2377440"/>
            <a:ext cx="589178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3423818" y="2377440"/>
            <a:ext cx="2377440" cy="777240"/>
          </a:xfrm>
          <a:prstGeom prst="roundRect">
            <a:avLst>
              <a:gd name="adj" fmla="val 9412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515258" y="2377440"/>
            <a:ext cx="2194560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Markaziy Osiyo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5801258" y="2377440"/>
            <a:ext cx="589178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6390437" y="2377440"/>
            <a:ext cx="2377440" cy="777240"/>
          </a:xfrm>
          <a:prstGeom prst="roundRect">
            <a:avLst>
              <a:gd name="adj" fmla="val 9412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81877" y="2377440"/>
            <a:ext cx="2194560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Kengroq rivojlanayotgan bozorlar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8767877" y="2377440"/>
            <a:ext cx="589178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9357055" y="2377440"/>
            <a:ext cx="2377440" cy="777240"/>
          </a:xfrm>
          <a:prstGeom prst="roundRect">
            <a:avLst>
              <a:gd name="adj" fmla="val 9412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448495" y="2377440"/>
            <a:ext cx="2194560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Global KO’B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57200" y="3520440"/>
            <a:ext cx="11277295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1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Nega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57200" y="3886200"/>
            <a:ext cx="5501488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21792" y="407365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0" name="Text 17"/>
          <p:cNvSpPr/>
          <p:nvPr/>
        </p:nvSpPr>
        <p:spPr>
          <a:xfrm>
            <a:off x="822960" y="3886200"/>
            <a:ext cx="499856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Mahalliy til afzalligi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233008" y="3886200"/>
            <a:ext cx="5501488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397600" y="407365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3" name="Text 20"/>
          <p:cNvSpPr/>
          <p:nvPr/>
        </p:nvSpPr>
        <p:spPr>
          <a:xfrm>
            <a:off x="6598768" y="3886200"/>
            <a:ext cx="499856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Qabul qilishning pastroq to’sig’i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457200" y="4453128"/>
            <a:ext cx="5501488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21792" y="4640580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6" name="Text 23"/>
          <p:cNvSpPr/>
          <p:nvPr/>
        </p:nvSpPr>
        <p:spPr>
          <a:xfrm>
            <a:off x="822960" y="4453128"/>
            <a:ext cx="499856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KO’B segmenti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6233008" y="4453128"/>
            <a:ext cx="5501488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6397600" y="4640580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9" name="Text 26"/>
          <p:cNvSpPr/>
          <p:nvPr/>
        </p:nvSpPr>
        <p:spPr>
          <a:xfrm>
            <a:off x="6598768" y="4453128"/>
            <a:ext cx="499856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O’sib borayotgan raqamli infratuzilma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457200" y="5020056"/>
            <a:ext cx="5501488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621792" y="5207508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2" name="Text 29"/>
          <p:cNvSpPr/>
          <p:nvPr/>
        </p:nvSpPr>
        <p:spPr>
          <a:xfrm>
            <a:off x="822960" y="5020056"/>
            <a:ext cx="499856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Korporativ yo’naltirilgan raqobatning kamligi</a:t>
            </a:r>
            <a:endParaRPr lang="en-US" sz="1100" dirty="0"/>
          </a:p>
        </p:txBody>
      </p:sp>
      <p:sp>
        <p:nvSpPr>
          <p:cNvPr id="33" name="Shape 30"/>
          <p:cNvSpPr/>
          <p:nvPr/>
        </p:nvSpPr>
        <p:spPr>
          <a:xfrm>
            <a:off x="6233008" y="5020056"/>
            <a:ext cx="5501488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6397600" y="5207508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5" name="Text 32"/>
          <p:cNvSpPr/>
          <p:nvPr/>
        </p:nvSpPr>
        <p:spPr>
          <a:xfrm>
            <a:off x="6598768" y="5020056"/>
            <a:ext cx="4998568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Erta bosqichda mijozdan to’g’ridan-to’g’ri fikr olish osonligi</a:t>
            </a:r>
            <a:endParaRPr lang="en-US" sz="1100" dirty="0"/>
          </a:p>
        </p:txBody>
      </p:sp>
      <p:sp>
        <p:nvSpPr>
          <p:cNvPr id="36" name="Shape 33"/>
          <p:cNvSpPr/>
          <p:nvPr/>
        </p:nvSpPr>
        <p:spPr>
          <a:xfrm>
            <a:off x="457200" y="5943600"/>
            <a:ext cx="11277295" cy="502920"/>
          </a:xfrm>
          <a:prstGeom prst="roundRect">
            <a:avLst>
              <a:gd name="adj" fmla="val 14545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57200" y="6108192"/>
            <a:ext cx="41148" cy="173736"/>
          </a:xfrm>
          <a:prstGeom prst="rect">
            <a:avLst/>
          </a:prstGeom>
          <a:solidFill>
            <a:srgbClr val="22D3EE"/>
          </a:solidFill>
        </p:spPr>
      </p:sp>
      <p:sp>
        <p:nvSpPr>
          <p:cNvPr id="38" name="Text 35"/>
          <p:cNvSpPr/>
          <p:nvPr/>
        </p:nvSpPr>
        <p:spPr>
          <a:xfrm>
            <a:off x="777240" y="594360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Dastlabki afzallik — mijozga yaqinlik, til va lokallashtirilgan mahsulot tajribasi.</a:t>
            </a:r>
            <a:endParaRPr lang="en-US" sz="1200" dirty="0"/>
          </a:p>
        </p:txBody>
      </p:sp>
      <p:sp>
        <p:nvSpPr>
          <p:cNvPr id="39" name="Text 36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15 / 21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</a:t>
            </a:r>
            <a:r>
              <a:rPr lang="" alt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</a:t>
            </a: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— HOZIRGI HOLAT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 bugun qayerda turibdi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457200" y="2331720"/>
            <a:ext cx="2682164" cy="3291840"/>
          </a:xfrm>
          <a:prstGeom prst="roundRect">
            <a:avLst>
              <a:gd name="adj" fmla="val 2727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57200" y="2331720"/>
            <a:ext cx="2682164" cy="45720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8" name="Text 5"/>
          <p:cNvSpPr/>
          <p:nvPr/>
        </p:nvSpPr>
        <p:spPr>
          <a:xfrm>
            <a:off x="457200" y="2331720"/>
            <a:ext cx="268216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QURILGAN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21792" y="2953512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Mahsulot arxitekturasi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21792" y="3355848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Xavfsizlik skanerlari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21792" y="3758184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AI qatlami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621792" y="4160520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Dashboard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621792" y="4562856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Hisobotlar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621792" y="4965192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Business tarifi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621792" y="5367528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Avtomatlashtirish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3322244" y="2331720"/>
            <a:ext cx="2682164" cy="3291840"/>
          </a:xfrm>
          <a:prstGeom prst="roundRect">
            <a:avLst>
              <a:gd name="adj" fmla="val 2727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322244" y="2331720"/>
            <a:ext cx="2682164" cy="45720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18" name="Text 15"/>
          <p:cNvSpPr/>
          <p:nvPr/>
        </p:nvSpPr>
        <p:spPr>
          <a:xfrm>
            <a:off x="3322244" y="2331720"/>
            <a:ext cx="268216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SINOVDAN OʻTGAN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3486836" y="2953512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Avtomatik testlar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3486836" y="3355848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Yuklama testlari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3486836" y="3758184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Production deploy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3486836" y="4160520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Qo’lda validatsiya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3486836" y="4562856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Xatolarni tuzatish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187288" y="2331720"/>
            <a:ext cx="2682164" cy="3291840"/>
          </a:xfrm>
          <a:prstGeom prst="roundRect">
            <a:avLst>
              <a:gd name="adj" fmla="val 2727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187288" y="2331720"/>
            <a:ext cx="2682164" cy="457200"/>
          </a:xfrm>
          <a:prstGeom prst="rect">
            <a:avLst/>
          </a:prstGeom>
          <a:solidFill>
            <a:srgbClr val="133042"/>
          </a:solidFill>
        </p:spPr>
      </p:sp>
      <p:sp>
        <p:nvSpPr>
          <p:cNvPr id="26" name="Text 23"/>
          <p:cNvSpPr/>
          <p:nvPr/>
        </p:nvSpPr>
        <p:spPr>
          <a:xfrm>
            <a:off x="6187288" y="2331720"/>
            <a:ext cx="268216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HOZIR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6351880" y="2953512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1 oylik bepul pilot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9052331" y="2331720"/>
            <a:ext cx="2682164" cy="3291840"/>
          </a:xfrm>
          <a:prstGeom prst="roundRect">
            <a:avLst>
              <a:gd name="adj" fmla="val 2727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9052331" y="2331720"/>
            <a:ext cx="2682164" cy="45720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30" name="Text 27"/>
          <p:cNvSpPr/>
          <p:nvPr/>
        </p:nvSpPr>
        <p:spPr>
          <a:xfrm>
            <a:off x="9052331" y="2331720"/>
            <a:ext cx="2682164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KEYINGI QADAM</a:t>
            </a:r>
            <a:endParaRPr lang="en-US" sz="1300" dirty="0"/>
          </a:p>
        </p:txBody>
      </p:sp>
      <p:sp>
        <p:nvSpPr>
          <p:cNvPr id="31" name="Text 28"/>
          <p:cNvSpPr/>
          <p:nvPr/>
        </p:nvSpPr>
        <p:spPr>
          <a:xfrm>
            <a:off x="9216923" y="2953512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Real mijoz foydalanishi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9216923" y="3355848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Mahsulot analitikasi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9216923" y="3758184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Case study'lar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9216923" y="4160520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Narx validatsiyasi</a:t>
            </a:r>
            <a:endParaRPr lang="en-US" sz="1000" dirty="0"/>
          </a:p>
        </p:txBody>
      </p:sp>
      <p:sp>
        <p:nvSpPr>
          <p:cNvPr id="35" name="Text 32"/>
          <p:cNvSpPr/>
          <p:nvPr/>
        </p:nvSpPr>
        <p:spPr>
          <a:xfrm>
            <a:off x="9216923" y="4562856"/>
            <a:ext cx="2389556" cy="384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Pullik konversiya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457200" y="5870448"/>
            <a:ext cx="11277295" cy="502920"/>
          </a:xfrm>
          <a:prstGeom prst="roundRect">
            <a:avLst>
              <a:gd name="adj" fmla="val 14545"/>
            </a:avLst>
          </a:prstGeom>
          <a:solidFill>
            <a:srgbClr val="1F142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57200" y="6035040"/>
            <a:ext cx="41148" cy="173736"/>
          </a:xfrm>
          <a:prstGeom prst="rect">
            <a:avLst/>
          </a:prstGeom>
          <a:solidFill>
            <a:srgbClr val="22D3EE"/>
          </a:solidFill>
        </p:spPr>
      </p:sp>
      <p:sp>
        <p:nvSpPr>
          <p:cNvPr id="38" name="Text 35"/>
          <p:cNvSpPr/>
          <p:nvPr/>
        </p:nvSpPr>
        <p:spPr>
          <a:xfrm>
            <a:off x="777240" y="5870448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Daromad: hozirgi pilot bosqichida $0 — bu ataylab shaffoflik.</a:t>
            </a:r>
            <a:endParaRPr lang="en-US" sz="1250" dirty="0"/>
          </a:p>
        </p:txBody>
      </p:sp>
      <p:sp>
        <p:nvSpPr>
          <p:cNvPr id="39" name="Text 36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16 / 21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</a:t>
            </a:r>
            <a:r>
              <a:rPr lang="" alt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3</a:t>
            </a: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— YOʻL XARITASI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Ishlaydigan mahsulotdan masshtablanuvchi kiberxavfsizlik kompaniyasiga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1798282" y="2331720"/>
            <a:ext cx="8595131" cy="0"/>
          </a:xfrm>
          <a:prstGeom prst="line">
            <a:avLst/>
          </a:prstGeom>
          <a:noFill/>
          <a:ln w="19050">
            <a:solidFill>
              <a:srgbClr val="1B244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715986" y="2249424"/>
            <a:ext cx="164592" cy="164592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8" name="Shape 5"/>
          <p:cNvSpPr/>
          <p:nvPr/>
        </p:nvSpPr>
        <p:spPr>
          <a:xfrm>
            <a:off x="457200" y="2423160"/>
            <a:ext cx="2682164" cy="3566160"/>
          </a:xfrm>
          <a:prstGeom prst="roundRect">
            <a:avLst>
              <a:gd name="adj" fmla="val 2727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94360" y="2587752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HOZIR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594360" y="3044952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Bepul pilot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594360" y="3429000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Mijozlarda validatsiya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594360" y="3813048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Mahsulotni takomillashtirish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4581030" y="2249424"/>
            <a:ext cx="164592" cy="164592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4" name="Shape 11"/>
          <p:cNvSpPr/>
          <p:nvPr/>
        </p:nvSpPr>
        <p:spPr>
          <a:xfrm>
            <a:off x="3322244" y="2423160"/>
            <a:ext cx="2682164" cy="3566160"/>
          </a:xfrm>
          <a:prstGeom prst="roundRect">
            <a:avLst>
              <a:gd name="adj" fmla="val 2727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459404" y="2587752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KEYINGI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3459404" y="3044952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Pullik konversiya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3459404" y="3429000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To’lov integratsiyasi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3459404" y="3813048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Case study'lar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3459404" y="4197096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Foydalanish analitikasi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7446074" y="2249424"/>
            <a:ext cx="164592" cy="164592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1" name="Shape 18"/>
          <p:cNvSpPr/>
          <p:nvPr/>
        </p:nvSpPr>
        <p:spPr>
          <a:xfrm>
            <a:off x="6187288" y="2423160"/>
            <a:ext cx="2682164" cy="3566160"/>
          </a:xfrm>
          <a:prstGeom prst="roundRect">
            <a:avLst>
              <a:gd name="adj" fmla="val 2727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24448" y="2587752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MASSHTABLASH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6324448" y="3044952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Ko’proq infratuzilma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6324448" y="3429000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Ko’proq integratsiyalar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6324448" y="3813048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Ilg’or xavfsizlik intellekti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6324448" y="4197096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Tashkilotlar / multi-tenancy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6324448" y="4581144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Korporativ imkoniyatlar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10311117" y="2249424"/>
            <a:ext cx="164592" cy="164592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9" name="Shape 26"/>
          <p:cNvSpPr/>
          <p:nvPr/>
        </p:nvSpPr>
        <p:spPr>
          <a:xfrm>
            <a:off x="9052331" y="2423160"/>
            <a:ext cx="2682164" cy="3566160"/>
          </a:xfrm>
          <a:prstGeom prst="roundRect">
            <a:avLst>
              <a:gd name="adj" fmla="val 2727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9189491" y="2587752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UZOQ MUDDATLI</a:t>
            </a:r>
            <a:endParaRPr lang="en-US" sz="1350" dirty="0"/>
          </a:p>
        </p:txBody>
      </p:sp>
      <p:sp>
        <p:nvSpPr>
          <p:cNvPr id="31" name="Text 28"/>
          <p:cNvSpPr/>
          <p:nvPr/>
        </p:nvSpPr>
        <p:spPr>
          <a:xfrm>
            <a:off x="9189491" y="3044952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Uzluksiz AI xavfsizlik maslahatchisi</a:t>
            </a:r>
            <a:endParaRPr lang="en-US" sz="950" dirty="0"/>
          </a:p>
        </p:txBody>
      </p:sp>
      <p:sp>
        <p:nvSpPr>
          <p:cNvPr id="32" name="Text 29"/>
          <p:cNvSpPr/>
          <p:nvPr/>
        </p:nvSpPr>
        <p:spPr>
          <a:xfrm>
            <a:off x="9189491" y="3429000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Global KO’B bozori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9189491" y="3813048"/>
            <a:ext cx="2407844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9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•  Xavfsizlik intellekti platformasi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17 / 21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</a:t>
            </a:r>
            <a:r>
              <a:rPr lang="" alt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4</a:t>
            </a: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— INVESTITSIYA MANTIGʻI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 nega qimmatli bo’lishi mumkin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457200" y="2331720"/>
            <a:ext cx="5501488" cy="1280160"/>
          </a:xfrm>
          <a:prstGeom prst="roundRect">
            <a:avLst>
              <a:gd name="adj" fmla="val 5714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8368" y="2468880"/>
            <a:ext cx="9144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658368" y="2898648"/>
            <a:ext cx="5099152" cy="3200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Katta va o’sib borayotgan muammo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58368" y="3209544"/>
            <a:ext cx="5099152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5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Kiberxavfsizlik uzluksiz infratuzilmaga aylanmoqda.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233008" y="2331720"/>
            <a:ext cx="5501488" cy="1280160"/>
          </a:xfrm>
          <a:prstGeom prst="roundRect">
            <a:avLst>
              <a:gd name="adj" fmla="val 5714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34176" y="2468880"/>
            <a:ext cx="9144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434176" y="2898648"/>
            <a:ext cx="5099152" cy="3200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Aniq mijoz bo’shlig’i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434176" y="3209544"/>
            <a:ext cx="5099152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5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Ko’pgina KO’B'larda maxsus xavfsizlik mutaxassisligi yo’q.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57200" y="3840480"/>
            <a:ext cx="5501488" cy="1280160"/>
          </a:xfrm>
          <a:prstGeom prst="roundRect">
            <a:avLst>
              <a:gd name="adj" fmla="val 5714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58368" y="3977640"/>
            <a:ext cx="9144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658368" y="4407408"/>
            <a:ext cx="5099152" cy="3200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Ishlaydigan mahsulot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658368" y="4718304"/>
            <a:ext cx="5099152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5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Asosiy platforma allaqachon mavjud.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6233008" y="3840480"/>
            <a:ext cx="5501488" cy="1280160"/>
          </a:xfrm>
          <a:prstGeom prst="roundRect">
            <a:avLst>
              <a:gd name="adj" fmla="val 5714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34176" y="3977640"/>
            <a:ext cx="914400" cy="457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04</a:t>
            </a:r>
            <a:endParaRPr lang="en-US" sz="2200" dirty="0"/>
          </a:p>
        </p:txBody>
      </p:sp>
      <p:sp>
        <p:nvSpPr>
          <p:cNvPr id="20" name="Text 17"/>
          <p:cNvSpPr/>
          <p:nvPr/>
        </p:nvSpPr>
        <p:spPr>
          <a:xfrm>
            <a:off x="6434176" y="4407408"/>
            <a:ext cx="5099152" cy="3200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Masshtablanuvchi model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434176" y="4718304"/>
            <a:ext cx="5099152" cy="3657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5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Doimiy SaaS daromadi + avtomatlashtirish + AI.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457200" y="5897880"/>
            <a:ext cx="11277295" cy="502920"/>
          </a:xfrm>
          <a:prstGeom prst="roundRect">
            <a:avLst>
              <a:gd name="adj" fmla="val 14545"/>
            </a:avLst>
          </a:prstGeom>
          <a:solidFill>
            <a:srgbClr val="0D24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6062472"/>
            <a:ext cx="41148" cy="173736"/>
          </a:xfrm>
          <a:prstGeom prst="rect">
            <a:avLst/>
          </a:prstGeom>
          <a:solidFill>
            <a:srgbClr val="22D3EE"/>
          </a:solidFill>
        </p:spPr>
      </p:sp>
      <p:sp>
        <p:nvSpPr>
          <p:cNvPr id="24" name="Text 21"/>
          <p:cNvSpPr/>
          <p:nvPr/>
        </p:nvSpPr>
        <p:spPr>
          <a:xfrm>
            <a:off x="777240" y="589788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Keyingi isbot — yana bir funksiya emas. Bu mijozlar tomonidan qabul qilinishi va pullik konversiya.</a:t>
            </a:r>
            <a:endParaRPr lang="en-US" sz="1250" dirty="0"/>
          </a:p>
        </p:txBody>
      </p:sp>
      <p:sp>
        <p:nvSpPr>
          <p:cNvPr id="25" name="Text 22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19 / 21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</a:t>
            </a:r>
            <a:r>
              <a:rPr lang="" alt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5</a:t>
            </a: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— SOʻROV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Keyingi bosqichda nimani isbotlashimiz kerak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457200" y="2377440"/>
            <a:ext cx="3606698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58368" y="2578608"/>
            <a:ext cx="457200" cy="457200"/>
          </a:xfrm>
          <a:prstGeom prst="ellipse">
            <a:avLst/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8368" y="2578608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58368" y="3154680"/>
            <a:ext cx="3204362" cy="5029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Birinchi pilot kompaniyalarni jalb qilish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292498" y="2377440"/>
            <a:ext cx="3606698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93666" y="2578608"/>
            <a:ext cx="457200" cy="457200"/>
          </a:xfrm>
          <a:prstGeom prst="ellipse">
            <a:avLst/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493666" y="2578608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4493666" y="3154680"/>
            <a:ext cx="3204362" cy="5029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To’lashga tayyorlikni tekshirish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8127797" y="2377440"/>
            <a:ext cx="3606698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328965" y="2578608"/>
            <a:ext cx="457200" cy="457200"/>
          </a:xfrm>
          <a:prstGeom prst="ellipse">
            <a:avLst/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28965" y="2578608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8328965" y="3154680"/>
            <a:ext cx="3204362" cy="5029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Pilot foydalanuvchilarni pullik obunaga aylantirish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457200" y="4023360"/>
            <a:ext cx="3606698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58368" y="4224528"/>
            <a:ext cx="457200" cy="457200"/>
          </a:xfrm>
          <a:prstGeom prst="ellipse">
            <a:avLst/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8368" y="4224528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4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658368" y="4800600"/>
            <a:ext cx="3204362" cy="5029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Takrorlanadigan mijoz jalb qilish tizimini qurish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4292498" y="4023360"/>
            <a:ext cx="3606698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493666" y="4224528"/>
            <a:ext cx="457200" cy="457200"/>
          </a:xfrm>
          <a:prstGeom prst="ellipse">
            <a:avLst/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493666" y="4224528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5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4493666" y="4800600"/>
            <a:ext cx="3204362" cy="5029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Infratuzilma va mahsulotni masshtablash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8127797" y="4023360"/>
            <a:ext cx="3606698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328965" y="4224528"/>
            <a:ext cx="457200" cy="457200"/>
          </a:xfrm>
          <a:prstGeom prst="ellipse">
            <a:avLst/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328965" y="4224528"/>
            <a:ext cx="4572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6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8328965" y="4800600"/>
            <a:ext cx="3204362" cy="5029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2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Kuchliroq xavfsizlik intellektini rivojlantirish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20 / 21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5728" y="502920"/>
            <a:ext cx="1920240" cy="1737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97280" y="2423160"/>
            <a:ext cx="9997135" cy="10515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Kiberxavfsizlik uchun alohida bo’lim shart bo’lmasligi kerak.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371600" y="3520440"/>
            <a:ext cx="9448495" cy="685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murakkab xavfsizlik operatsiyalarini uzluksiz Cyber Advisor'ga aylantiradi.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371600" y="4343400"/>
            <a:ext cx="9448495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kern="0" spc="2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Aniqlash. Tushunish. Harakat. Tekshirish.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1371600" y="5257800"/>
            <a:ext cx="944849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kern="0" spc="2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371600" y="5760720"/>
            <a:ext cx="9448495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kern="0" spc="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AI CYBER ADVISOR LLC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371600" y="6035040"/>
            <a:ext cx="9448495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cyber-advisor.ai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 — MUAMMO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137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Kiberxavfsizlik skanerlash muammosi emas.</a:t>
            </a:r>
            <a:endParaRPr lang="en-US" sz="28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Bu harakat qilish muammosi.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911200" y="2331720"/>
            <a:ext cx="1371600" cy="457200"/>
          </a:xfrm>
          <a:prstGeom prst="roundRect">
            <a:avLst>
              <a:gd name="adj" fmla="val 16000"/>
            </a:avLst>
          </a:prstGeom>
          <a:solidFill>
            <a:srgbClr val="121A30"/>
          </a:solidFill>
          <a:ln w="12700">
            <a:solidFill>
              <a:srgbClr val="24304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1200" y="233172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Nmap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410816" y="2331720"/>
            <a:ext cx="1371600" cy="457200"/>
          </a:xfrm>
          <a:prstGeom prst="roundRect">
            <a:avLst>
              <a:gd name="adj" fmla="val 16000"/>
            </a:avLst>
          </a:prstGeom>
          <a:solidFill>
            <a:srgbClr val="121A30"/>
          </a:solidFill>
          <a:ln w="12700">
            <a:solidFill>
              <a:srgbClr val="24304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410816" y="233172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Nuclei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910432" y="2331720"/>
            <a:ext cx="1371600" cy="457200"/>
          </a:xfrm>
          <a:prstGeom prst="roundRect">
            <a:avLst>
              <a:gd name="adj" fmla="val 16000"/>
            </a:avLst>
          </a:prstGeom>
          <a:solidFill>
            <a:srgbClr val="121A30"/>
          </a:solidFill>
          <a:ln w="12700">
            <a:solidFill>
              <a:srgbClr val="24304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910432" y="233172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ZAP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10048" y="2331720"/>
            <a:ext cx="1371600" cy="457200"/>
          </a:xfrm>
          <a:prstGeom prst="roundRect">
            <a:avLst>
              <a:gd name="adj" fmla="val 16000"/>
            </a:avLst>
          </a:prstGeom>
          <a:solidFill>
            <a:srgbClr val="121A30"/>
          </a:solidFill>
          <a:ln w="12700">
            <a:solidFill>
              <a:srgbClr val="24304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410048" y="233172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Trivy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909664" y="2331720"/>
            <a:ext cx="1371600" cy="457200"/>
          </a:xfrm>
          <a:prstGeom prst="roundRect">
            <a:avLst>
              <a:gd name="adj" fmla="val 16000"/>
            </a:avLst>
          </a:prstGeom>
          <a:solidFill>
            <a:srgbClr val="121A30"/>
          </a:solidFill>
          <a:ln w="12700">
            <a:solidFill>
              <a:srgbClr val="24304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909664" y="233172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Semgrep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8409280" y="2331720"/>
            <a:ext cx="1371600" cy="457200"/>
          </a:xfrm>
          <a:prstGeom prst="roundRect">
            <a:avLst>
              <a:gd name="adj" fmla="val 16000"/>
            </a:avLst>
          </a:prstGeom>
          <a:solidFill>
            <a:srgbClr val="121A30"/>
          </a:solidFill>
          <a:ln w="12700">
            <a:solidFill>
              <a:srgbClr val="24304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409280" y="233172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SSL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9908896" y="2331720"/>
            <a:ext cx="1371600" cy="457200"/>
          </a:xfrm>
          <a:prstGeom prst="roundRect">
            <a:avLst>
              <a:gd name="adj" fmla="val 16000"/>
            </a:avLst>
          </a:prstGeom>
          <a:solidFill>
            <a:srgbClr val="121A30"/>
          </a:solidFill>
          <a:ln w="12700">
            <a:solidFill>
              <a:srgbClr val="24304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908896" y="2331720"/>
            <a:ext cx="1371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Security Headers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3444088" y="2971800"/>
            <a:ext cx="530352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444088" y="2971800"/>
            <a:ext cx="530352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Juda ko’p vositalar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3284068" y="3451860"/>
            <a:ext cx="562356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284068" y="3451860"/>
            <a:ext cx="562356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Juda ko’p aniqlangan holatlar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3124048" y="3931920"/>
            <a:ext cx="594360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124048" y="3931920"/>
            <a:ext cx="594360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Ortiqcha texnik shovqin</a:t>
            </a:r>
            <a:endParaRPr lang="en-US" sz="1250" dirty="0"/>
          </a:p>
        </p:txBody>
      </p:sp>
      <p:sp>
        <p:nvSpPr>
          <p:cNvPr id="26" name="Shape 23"/>
          <p:cNvSpPr/>
          <p:nvPr/>
        </p:nvSpPr>
        <p:spPr>
          <a:xfrm>
            <a:off x="2964028" y="4411980"/>
            <a:ext cx="626364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2964028" y="4411980"/>
            <a:ext cx="626364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Xavfsizlik bo’yicha yetarli mutaxassislik yo’qligi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2804008" y="4892040"/>
            <a:ext cx="6583680" cy="420624"/>
          </a:xfrm>
          <a:prstGeom prst="roundRect">
            <a:avLst>
              <a:gd name="adj" fmla="val 17391"/>
            </a:avLst>
          </a:prstGeom>
          <a:solidFill>
            <a:srgbClr val="2A1420"/>
          </a:solidFill>
          <a:ln w="12700">
            <a:solidFill>
              <a:srgbClr val="6B2233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2804008" y="4892040"/>
            <a:ext cx="658368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B718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Kritik zaifliklar hal qilinmay qolmoqda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822960" y="5532120"/>
            <a:ext cx="10545775" cy="566928"/>
          </a:xfrm>
          <a:prstGeom prst="roundRect">
            <a:avLst>
              <a:gd name="adj" fmla="val 12903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696712"/>
            <a:ext cx="41148" cy="237744"/>
          </a:xfrm>
          <a:prstGeom prst="rect">
            <a:avLst/>
          </a:prstGeom>
          <a:solidFill>
            <a:srgbClr val="22D3EE"/>
          </a:solidFill>
        </p:spPr>
      </p:sp>
      <p:sp>
        <p:nvSpPr>
          <p:cNvPr id="32" name="Text 29"/>
          <p:cNvSpPr/>
          <p:nvPr/>
        </p:nvSpPr>
        <p:spPr>
          <a:xfrm>
            <a:off x="1143000" y="5532120"/>
            <a:ext cx="9997135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Kichik va o’rta biznes zaifliklarni topa oladi — lekin ko’pincha nima muhimligini, avval nimani tuzatish kerakligini va muammo haqiqatan ham hal bo’lganmi-yo’qligini tushunishda qiynaladi.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02 / 21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 — IMKONIYAT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109218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Har bir ulangan kompaniya xavfsizlik operatsiyasiga aylanmoqda.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457200" y="2286000"/>
            <a:ext cx="2606040" cy="475488"/>
          </a:xfrm>
          <a:prstGeom prst="roundRect">
            <a:avLst>
              <a:gd name="adj" fmla="val 15385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21792" y="2482596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8" name="Text 5"/>
          <p:cNvSpPr/>
          <p:nvPr/>
        </p:nvSpPr>
        <p:spPr>
          <a:xfrm>
            <a:off x="804672" y="2286000"/>
            <a:ext cx="2148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Veb-saytlar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191256" y="2286000"/>
            <a:ext cx="2606040" cy="475488"/>
          </a:xfrm>
          <a:prstGeom prst="roundRect">
            <a:avLst>
              <a:gd name="adj" fmla="val 15385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355848" y="2482596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1" name="Text 8"/>
          <p:cNvSpPr/>
          <p:nvPr/>
        </p:nvSpPr>
        <p:spPr>
          <a:xfrm>
            <a:off x="3538728" y="2286000"/>
            <a:ext cx="2148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API'lar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57200" y="2889504"/>
            <a:ext cx="2606040" cy="475488"/>
          </a:xfrm>
          <a:prstGeom prst="roundRect">
            <a:avLst>
              <a:gd name="adj" fmla="val 15385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" y="3086100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4" name="Text 11"/>
          <p:cNvSpPr/>
          <p:nvPr/>
        </p:nvSpPr>
        <p:spPr>
          <a:xfrm>
            <a:off x="804672" y="2889504"/>
            <a:ext cx="2148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Serverlar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3191256" y="2889504"/>
            <a:ext cx="2606040" cy="475488"/>
          </a:xfrm>
          <a:prstGeom prst="roundRect">
            <a:avLst>
              <a:gd name="adj" fmla="val 15385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3355848" y="3086100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7" name="Text 14"/>
          <p:cNvSpPr/>
          <p:nvPr/>
        </p:nvSpPr>
        <p:spPr>
          <a:xfrm>
            <a:off x="3538728" y="2889504"/>
            <a:ext cx="2148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Bulutli infratuzilma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57200" y="3493008"/>
            <a:ext cx="2606040" cy="475488"/>
          </a:xfrm>
          <a:prstGeom prst="roundRect">
            <a:avLst>
              <a:gd name="adj" fmla="val 15385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21792" y="3689604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0" name="Text 17"/>
          <p:cNvSpPr/>
          <p:nvPr/>
        </p:nvSpPr>
        <p:spPr>
          <a:xfrm>
            <a:off x="804672" y="3493008"/>
            <a:ext cx="2148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Konteynerlar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3191256" y="3493008"/>
            <a:ext cx="2606040" cy="475488"/>
          </a:xfrm>
          <a:prstGeom prst="roundRect">
            <a:avLst>
              <a:gd name="adj" fmla="val 15385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3355848" y="3689604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3" name="Text 20"/>
          <p:cNvSpPr/>
          <p:nvPr/>
        </p:nvSpPr>
        <p:spPr>
          <a:xfrm>
            <a:off x="3538728" y="3493008"/>
            <a:ext cx="2148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Manba kodi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457200" y="4096512"/>
            <a:ext cx="2606040" cy="475488"/>
          </a:xfrm>
          <a:prstGeom prst="roundRect">
            <a:avLst>
              <a:gd name="adj" fmla="val 15385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21792" y="4293108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6" name="Text 23"/>
          <p:cNvSpPr/>
          <p:nvPr/>
        </p:nvSpPr>
        <p:spPr>
          <a:xfrm>
            <a:off x="804672" y="4096512"/>
            <a:ext cx="2148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Tashqi hujum sathi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3191256" y="4096512"/>
            <a:ext cx="2606040" cy="475488"/>
          </a:xfrm>
          <a:prstGeom prst="roundRect">
            <a:avLst>
              <a:gd name="adj" fmla="val 15385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3355848" y="4293108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9" name="Text 26"/>
          <p:cNvSpPr/>
          <p:nvPr/>
        </p:nvSpPr>
        <p:spPr>
          <a:xfrm>
            <a:off x="3538728" y="4096512"/>
            <a:ext cx="2148840" cy="475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O’sib borayotgan meʻyoriy talablar</a:t>
            </a:r>
            <a:endParaRPr lang="en-US" sz="1150" dirty="0"/>
          </a:p>
        </p:txBody>
      </p:sp>
      <p:sp>
        <p:nvSpPr>
          <p:cNvPr id="30" name="Text 27"/>
          <p:cNvSpPr/>
          <p:nvPr/>
        </p:nvSpPr>
        <p:spPr>
          <a:xfrm>
            <a:off x="6172200" y="2286000"/>
            <a:ext cx="5486400" cy="7772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i="1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Xavfsizlik yiliga bir marta o’tkaziladigan pentest yoki qo’lda tekshiruv bo’lib qololmaydi. U quyidagicha bo’lishi kerak: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6172200" y="3246120"/>
            <a:ext cx="5486400" cy="566928"/>
          </a:xfrm>
          <a:prstGeom prst="roundRect">
            <a:avLst>
              <a:gd name="adj" fmla="val 12903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6355080" y="3383280"/>
            <a:ext cx="292608" cy="292608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3" name="Text 30"/>
          <p:cNvSpPr/>
          <p:nvPr/>
        </p:nvSpPr>
        <p:spPr>
          <a:xfrm>
            <a:off x="6355080" y="3383280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8101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6766560" y="3246120"/>
            <a:ext cx="470916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Uzluksiz</a:t>
            </a:r>
            <a:endParaRPr lang="en-US" sz="1400" dirty="0"/>
          </a:p>
        </p:txBody>
      </p:sp>
      <p:sp>
        <p:nvSpPr>
          <p:cNvPr id="35" name="Shape 32"/>
          <p:cNvSpPr/>
          <p:nvPr/>
        </p:nvSpPr>
        <p:spPr>
          <a:xfrm>
            <a:off x="6172200" y="3959352"/>
            <a:ext cx="5486400" cy="566928"/>
          </a:xfrm>
          <a:prstGeom prst="roundRect">
            <a:avLst>
              <a:gd name="adj" fmla="val 12903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6355080" y="4096512"/>
            <a:ext cx="292608" cy="292608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7" name="Text 34"/>
          <p:cNvSpPr/>
          <p:nvPr/>
        </p:nvSpPr>
        <p:spPr>
          <a:xfrm>
            <a:off x="6355080" y="4096512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8101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</a:t>
            </a:r>
            <a:endParaRPr lang="en-US" sz="1200" dirty="0"/>
          </a:p>
        </p:txBody>
      </p:sp>
      <p:sp>
        <p:nvSpPr>
          <p:cNvPr id="38" name="Text 35"/>
          <p:cNvSpPr/>
          <p:nvPr/>
        </p:nvSpPr>
        <p:spPr>
          <a:xfrm>
            <a:off x="6766560" y="3959352"/>
            <a:ext cx="470916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Avtomatlashtirilgan</a:t>
            </a:r>
            <a:endParaRPr lang="en-US" sz="1400" dirty="0"/>
          </a:p>
        </p:txBody>
      </p:sp>
      <p:sp>
        <p:nvSpPr>
          <p:cNvPr id="39" name="Shape 36"/>
          <p:cNvSpPr/>
          <p:nvPr/>
        </p:nvSpPr>
        <p:spPr>
          <a:xfrm>
            <a:off x="6172200" y="4672584"/>
            <a:ext cx="5486400" cy="566928"/>
          </a:xfrm>
          <a:prstGeom prst="roundRect">
            <a:avLst>
              <a:gd name="adj" fmla="val 12903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6355080" y="4809744"/>
            <a:ext cx="292608" cy="292608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41" name="Text 38"/>
          <p:cNvSpPr/>
          <p:nvPr/>
        </p:nvSpPr>
        <p:spPr>
          <a:xfrm>
            <a:off x="6355080" y="4809744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8101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3</a:t>
            </a:r>
            <a:endParaRPr lang="en-US" sz="1200" dirty="0"/>
          </a:p>
        </p:txBody>
      </p:sp>
      <p:sp>
        <p:nvSpPr>
          <p:cNvPr id="42" name="Text 39"/>
          <p:cNvSpPr/>
          <p:nvPr/>
        </p:nvSpPr>
        <p:spPr>
          <a:xfrm>
            <a:off x="6766560" y="4672584"/>
            <a:ext cx="470916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Tushunarli</a:t>
            </a:r>
            <a:endParaRPr lang="en-US" sz="1400" dirty="0"/>
          </a:p>
        </p:txBody>
      </p:sp>
      <p:sp>
        <p:nvSpPr>
          <p:cNvPr id="43" name="Shape 40"/>
          <p:cNvSpPr/>
          <p:nvPr/>
        </p:nvSpPr>
        <p:spPr>
          <a:xfrm>
            <a:off x="6172200" y="5385816"/>
            <a:ext cx="5486400" cy="566928"/>
          </a:xfrm>
          <a:prstGeom prst="roundRect">
            <a:avLst>
              <a:gd name="adj" fmla="val 12903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6355080" y="5522976"/>
            <a:ext cx="292608" cy="292608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45" name="Text 42"/>
          <p:cNvSpPr/>
          <p:nvPr/>
        </p:nvSpPr>
        <p:spPr>
          <a:xfrm>
            <a:off x="6355080" y="5522976"/>
            <a:ext cx="292608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8101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4</a:t>
            </a:r>
            <a:endParaRPr lang="en-US" sz="1200" dirty="0"/>
          </a:p>
        </p:txBody>
      </p:sp>
      <p:sp>
        <p:nvSpPr>
          <p:cNvPr id="46" name="Text 43"/>
          <p:cNvSpPr/>
          <p:nvPr/>
        </p:nvSpPr>
        <p:spPr>
          <a:xfrm>
            <a:off x="6766560" y="5385816"/>
            <a:ext cx="4709160" cy="566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Amaliy harakatga aylantiriladigan</a:t>
            </a:r>
            <a:endParaRPr lang="en-US" sz="1400" dirty="0"/>
          </a:p>
        </p:txBody>
      </p:sp>
      <p:sp>
        <p:nvSpPr>
          <p:cNvPr id="47" name="Text 44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48" name="Text 45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03 / 21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3 — YECHIM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 bilan tanishing — KO’B uchun Cyber Advisor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457200" y="2331720"/>
            <a:ext cx="1444752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78408" y="2496312"/>
            <a:ext cx="402336" cy="402336"/>
          </a:xfrm>
          <a:prstGeom prst="ellipse">
            <a:avLst/>
          </a:prstGeom>
          <a:solidFill>
            <a:srgbClr val="1B2440"/>
          </a:solidFill>
        </p:spPr>
      </p:sp>
      <p:sp>
        <p:nvSpPr>
          <p:cNvPr id="8" name="Text 5"/>
          <p:cNvSpPr/>
          <p:nvPr/>
        </p:nvSpPr>
        <p:spPr>
          <a:xfrm>
            <a:off x="978408" y="2496312"/>
            <a:ext cx="40233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12064" y="2971800"/>
            <a:ext cx="1335024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ANIQLASH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530352" y="3264408"/>
            <a:ext cx="1298448" cy="4389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Aktivlar va xavfsizlik zaifliklarini topish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901952" y="2331720"/>
            <a:ext cx="194005" cy="1417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›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2095957" y="2331720"/>
            <a:ext cx="1444752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2617165" y="2496312"/>
            <a:ext cx="402336" cy="402336"/>
          </a:xfrm>
          <a:prstGeom prst="ellipse">
            <a:avLst/>
          </a:prstGeom>
          <a:solidFill>
            <a:srgbClr val="1B2440"/>
          </a:solidFill>
        </p:spPr>
      </p:sp>
      <p:sp>
        <p:nvSpPr>
          <p:cNvPr id="14" name="Text 11"/>
          <p:cNvSpPr/>
          <p:nvPr/>
        </p:nvSpPr>
        <p:spPr>
          <a:xfrm>
            <a:off x="2617165" y="2496312"/>
            <a:ext cx="40233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2150821" y="2971800"/>
            <a:ext cx="1335024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SKANERLASH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2169109" y="3264408"/>
            <a:ext cx="1298448" cy="4389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Bir nechta xavfsizlik dvijoklari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3540709" y="2331720"/>
            <a:ext cx="194005" cy="1417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›</a:t>
            </a:r>
            <a:endParaRPr lang="en-US" sz="2000" dirty="0"/>
          </a:p>
        </p:txBody>
      </p:sp>
      <p:sp>
        <p:nvSpPr>
          <p:cNvPr id="18" name="Shape 15"/>
          <p:cNvSpPr/>
          <p:nvPr/>
        </p:nvSpPr>
        <p:spPr>
          <a:xfrm>
            <a:off x="3734714" y="2331720"/>
            <a:ext cx="1444752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255922" y="2496312"/>
            <a:ext cx="402336" cy="402336"/>
          </a:xfrm>
          <a:prstGeom prst="ellipse">
            <a:avLst/>
          </a:prstGeom>
          <a:solidFill>
            <a:srgbClr val="1B2440"/>
          </a:solidFill>
        </p:spPr>
      </p:sp>
      <p:sp>
        <p:nvSpPr>
          <p:cNvPr id="20" name="Text 17"/>
          <p:cNvSpPr/>
          <p:nvPr/>
        </p:nvSpPr>
        <p:spPr>
          <a:xfrm>
            <a:off x="4255922" y="2496312"/>
            <a:ext cx="40233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3789578" y="2971800"/>
            <a:ext cx="1335024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TAHLIL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3807866" y="3264408"/>
            <a:ext cx="1298448" cy="4389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AI texnik natijalarni izohlaydi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5179466" y="2331720"/>
            <a:ext cx="194005" cy="1417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›</a:t>
            </a:r>
            <a:endParaRPr lang="en-US" sz="2000" dirty="0"/>
          </a:p>
        </p:txBody>
      </p:sp>
      <p:sp>
        <p:nvSpPr>
          <p:cNvPr id="24" name="Shape 21"/>
          <p:cNvSpPr/>
          <p:nvPr/>
        </p:nvSpPr>
        <p:spPr>
          <a:xfrm>
            <a:off x="5373472" y="2331720"/>
            <a:ext cx="1444752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894680" y="2496312"/>
            <a:ext cx="402336" cy="402336"/>
          </a:xfrm>
          <a:prstGeom prst="ellipse">
            <a:avLst/>
          </a:prstGeom>
          <a:solidFill>
            <a:srgbClr val="1B2440"/>
          </a:solidFill>
        </p:spPr>
      </p:sp>
      <p:sp>
        <p:nvSpPr>
          <p:cNvPr id="26" name="Text 23"/>
          <p:cNvSpPr/>
          <p:nvPr/>
        </p:nvSpPr>
        <p:spPr>
          <a:xfrm>
            <a:off x="5894680" y="2496312"/>
            <a:ext cx="40233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4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5428336" y="2971800"/>
            <a:ext cx="1335024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USTUVORLASH</a:t>
            </a:r>
            <a:endParaRPr lang="en-US" sz="1250" dirty="0"/>
          </a:p>
        </p:txBody>
      </p:sp>
      <p:sp>
        <p:nvSpPr>
          <p:cNvPr id="28" name="Text 25"/>
          <p:cNvSpPr/>
          <p:nvPr/>
        </p:nvSpPr>
        <p:spPr>
          <a:xfrm>
            <a:off x="5446624" y="3264408"/>
            <a:ext cx="1298448" cy="4389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Avval eng muhimiga eʻtibor qaratish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6818224" y="2331720"/>
            <a:ext cx="194005" cy="1417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›</a:t>
            </a:r>
            <a:endParaRPr lang="en-US" sz="2000" dirty="0"/>
          </a:p>
        </p:txBody>
      </p:sp>
      <p:sp>
        <p:nvSpPr>
          <p:cNvPr id="30" name="Shape 27"/>
          <p:cNvSpPr/>
          <p:nvPr/>
        </p:nvSpPr>
        <p:spPr>
          <a:xfrm>
            <a:off x="7012229" y="2331720"/>
            <a:ext cx="1444752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7533437" y="2496312"/>
            <a:ext cx="402336" cy="402336"/>
          </a:xfrm>
          <a:prstGeom prst="ellipse">
            <a:avLst/>
          </a:prstGeom>
          <a:solidFill>
            <a:srgbClr val="1B2440"/>
          </a:solidFill>
        </p:spPr>
      </p:sp>
      <p:sp>
        <p:nvSpPr>
          <p:cNvPr id="32" name="Text 29"/>
          <p:cNvSpPr/>
          <p:nvPr/>
        </p:nvSpPr>
        <p:spPr>
          <a:xfrm>
            <a:off x="7533437" y="2496312"/>
            <a:ext cx="40233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5</a:t>
            </a:r>
            <a:endParaRPr lang="en-US" sz="1400" dirty="0"/>
          </a:p>
        </p:txBody>
      </p:sp>
      <p:sp>
        <p:nvSpPr>
          <p:cNvPr id="33" name="Text 30"/>
          <p:cNvSpPr/>
          <p:nvPr/>
        </p:nvSpPr>
        <p:spPr>
          <a:xfrm>
            <a:off x="7067093" y="2971800"/>
            <a:ext cx="1335024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OGOHLANTIRISH</a:t>
            </a:r>
            <a:endParaRPr lang="en-US" sz="1250" dirty="0"/>
          </a:p>
        </p:txBody>
      </p:sp>
      <p:sp>
        <p:nvSpPr>
          <p:cNvPr id="34" name="Text 31"/>
          <p:cNvSpPr/>
          <p:nvPr/>
        </p:nvSpPr>
        <p:spPr>
          <a:xfrm>
            <a:off x="7085381" y="3264408"/>
            <a:ext cx="1298448" cy="4389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Mijozni kritik muammolar haqida xabardor qilish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8456981" y="2331720"/>
            <a:ext cx="194005" cy="1417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›</a:t>
            </a:r>
            <a:endParaRPr lang="en-US" sz="2000" dirty="0"/>
          </a:p>
        </p:txBody>
      </p:sp>
      <p:sp>
        <p:nvSpPr>
          <p:cNvPr id="36" name="Shape 33"/>
          <p:cNvSpPr/>
          <p:nvPr/>
        </p:nvSpPr>
        <p:spPr>
          <a:xfrm>
            <a:off x="8650986" y="2331720"/>
            <a:ext cx="1444752" cy="1417320"/>
          </a:xfrm>
          <a:prstGeom prst="roundRect">
            <a:avLst>
              <a:gd name="adj" fmla="val 516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9172194" y="2496312"/>
            <a:ext cx="402336" cy="402336"/>
          </a:xfrm>
          <a:prstGeom prst="ellipse">
            <a:avLst/>
          </a:prstGeom>
          <a:solidFill>
            <a:srgbClr val="1B2440"/>
          </a:solidFill>
        </p:spPr>
      </p:sp>
      <p:sp>
        <p:nvSpPr>
          <p:cNvPr id="38" name="Text 35"/>
          <p:cNvSpPr/>
          <p:nvPr/>
        </p:nvSpPr>
        <p:spPr>
          <a:xfrm>
            <a:off x="9172194" y="2496312"/>
            <a:ext cx="40233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6</a:t>
            </a:r>
            <a:endParaRPr lang="en-US" sz="1400" dirty="0"/>
          </a:p>
        </p:txBody>
      </p:sp>
      <p:sp>
        <p:nvSpPr>
          <p:cNvPr id="39" name="Text 36"/>
          <p:cNvSpPr/>
          <p:nvPr/>
        </p:nvSpPr>
        <p:spPr>
          <a:xfrm>
            <a:off x="8705850" y="2971800"/>
            <a:ext cx="1335024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TUZATISH</a:t>
            </a:r>
            <a:endParaRPr lang="en-US" sz="1250" dirty="0"/>
          </a:p>
        </p:txBody>
      </p:sp>
      <p:sp>
        <p:nvSpPr>
          <p:cNvPr id="40" name="Text 37"/>
          <p:cNvSpPr/>
          <p:nvPr/>
        </p:nvSpPr>
        <p:spPr>
          <a:xfrm>
            <a:off x="8724138" y="3264408"/>
            <a:ext cx="1298448" cy="4389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Amaliy tuzatish bo‘yicha ko’rsatmalar berish</a:t>
            </a:r>
            <a:endParaRPr lang="en-US" sz="900" dirty="0"/>
          </a:p>
        </p:txBody>
      </p:sp>
      <p:sp>
        <p:nvSpPr>
          <p:cNvPr id="41" name="Text 38"/>
          <p:cNvSpPr/>
          <p:nvPr/>
        </p:nvSpPr>
        <p:spPr>
          <a:xfrm>
            <a:off x="10095738" y="2331720"/>
            <a:ext cx="194005" cy="1417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›</a:t>
            </a:r>
            <a:endParaRPr lang="en-US" sz="2000" dirty="0"/>
          </a:p>
        </p:txBody>
      </p:sp>
      <p:sp>
        <p:nvSpPr>
          <p:cNvPr id="42" name="Shape 39"/>
          <p:cNvSpPr/>
          <p:nvPr/>
        </p:nvSpPr>
        <p:spPr>
          <a:xfrm>
            <a:off x="10289743" y="2331720"/>
            <a:ext cx="1444752" cy="1417320"/>
          </a:xfrm>
          <a:prstGeom prst="roundRect">
            <a:avLst>
              <a:gd name="adj" fmla="val 5161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10810951" y="2496312"/>
            <a:ext cx="402336" cy="40233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44" name="Text 41"/>
          <p:cNvSpPr/>
          <p:nvPr/>
        </p:nvSpPr>
        <p:spPr>
          <a:xfrm>
            <a:off x="10810951" y="2496312"/>
            <a:ext cx="402336" cy="402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8101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7</a:t>
            </a:r>
            <a:endParaRPr lang="en-US" sz="1400" dirty="0"/>
          </a:p>
        </p:txBody>
      </p:sp>
      <p:sp>
        <p:nvSpPr>
          <p:cNvPr id="45" name="Text 42"/>
          <p:cNvSpPr/>
          <p:nvPr/>
        </p:nvSpPr>
        <p:spPr>
          <a:xfrm>
            <a:off x="10344607" y="2971800"/>
            <a:ext cx="1335024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TEKSHIRISH</a:t>
            </a:r>
            <a:endParaRPr lang="en-US" sz="1250" dirty="0"/>
          </a:p>
        </p:txBody>
      </p:sp>
      <p:sp>
        <p:nvSpPr>
          <p:cNvPr id="46" name="Text 43"/>
          <p:cNvSpPr/>
          <p:nvPr/>
        </p:nvSpPr>
        <p:spPr>
          <a:xfrm>
            <a:off x="10362895" y="3264408"/>
            <a:ext cx="1298448" cy="43891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9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Qayta skanerlash va yaxshilanishni o’lchash</a:t>
            </a:r>
            <a:endParaRPr lang="en-US" sz="900" dirty="0"/>
          </a:p>
        </p:txBody>
      </p:sp>
      <p:sp>
        <p:nvSpPr>
          <p:cNvPr id="47" name="Shape 44"/>
          <p:cNvSpPr/>
          <p:nvPr/>
        </p:nvSpPr>
        <p:spPr>
          <a:xfrm>
            <a:off x="1981048" y="416052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48" name="Shape 45"/>
          <p:cNvSpPr/>
          <p:nvPr/>
        </p:nvSpPr>
        <p:spPr>
          <a:xfrm>
            <a:off x="1981048" y="4325112"/>
            <a:ext cx="41148" cy="448056"/>
          </a:xfrm>
          <a:prstGeom prst="rect">
            <a:avLst/>
          </a:prstGeom>
          <a:solidFill>
            <a:srgbClr val="22D3EE"/>
          </a:solidFill>
        </p:spPr>
      </p:sp>
      <p:sp>
        <p:nvSpPr>
          <p:cNvPr id="49" name="Text 46"/>
          <p:cNvSpPr/>
          <p:nvPr/>
        </p:nvSpPr>
        <p:spPr>
          <a:xfrm>
            <a:off x="2301088" y="4160520"/>
            <a:ext cx="7680960" cy="7772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Zaiflikni aniqlashdan xavfsizlik harakatigacha — bitta platformada.</a:t>
            </a:r>
            <a:endParaRPr lang="en-US" sz="1500" dirty="0"/>
          </a:p>
        </p:txBody>
      </p:sp>
      <p:sp>
        <p:nvSpPr>
          <p:cNvPr id="50" name="Text 47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51" name="Text 48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04 / 21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4 — ACYDOR QANDAY ISHLAYDI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108583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Bitta platforma. Bir nechta xavfsizlik dvijoki.</a:t>
            </a:r>
            <a:endParaRPr lang="en-US" sz="3200" b="1" dirty="0">
              <a:solidFill>
                <a:srgbClr val="FFFFFF"/>
              </a:solidFill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Bitta amaliy natija.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822960" y="2286000"/>
            <a:ext cx="10545775" cy="502920"/>
          </a:xfrm>
          <a:prstGeom prst="roundRect">
            <a:avLst>
              <a:gd name="adj" fmla="val 14545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22960" y="2286000"/>
            <a:ext cx="10545775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100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 ORKESTRATSIYA QATLAMI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2971800"/>
            <a:ext cx="1412487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2960" y="2971800"/>
            <a:ext cx="141248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Nmap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2345175" y="2971800"/>
            <a:ext cx="1412487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345175" y="2971800"/>
            <a:ext cx="141248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Nuclei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867389" y="2971800"/>
            <a:ext cx="1412487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867389" y="2971800"/>
            <a:ext cx="141248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OWASP ZAP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5389604" y="2971800"/>
            <a:ext cx="1412487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89604" y="2971800"/>
            <a:ext cx="141248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Trivy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6911819" y="2971800"/>
            <a:ext cx="1412487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911819" y="2971800"/>
            <a:ext cx="141248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Semgrep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8434034" y="2971800"/>
            <a:ext cx="1412487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434034" y="2971800"/>
            <a:ext cx="141248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SSL/TLS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9956248" y="2971800"/>
            <a:ext cx="1412487" cy="457200"/>
          </a:xfrm>
          <a:prstGeom prst="roundRect">
            <a:avLst>
              <a:gd name="adj" fmla="val 16000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956248" y="2971800"/>
            <a:ext cx="141248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Security Headers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822960" y="3575304"/>
            <a:ext cx="10545775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▼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822960" y="3886200"/>
            <a:ext cx="10545775" cy="457200"/>
          </a:xfrm>
          <a:prstGeom prst="roundRect">
            <a:avLst>
              <a:gd name="adj" fmla="val 16000"/>
            </a:avLst>
          </a:prstGeom>
          <a:solidFill>
            <a:srgbClr val="121A30"/>
          </a:solidFill>
          <a:ln w="12700">
            <a:solidFill>
              <a:srgbClr val="5B8CFF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22960" y="388620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AI Tahlil Qatlami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325112"/>
            <a:ext cx="10545775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▼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822960" y="4617720"/>
            <a:ext cx="10545775" cy="457200"/>
          </a:xfrm>
          <a:prstGeom prst="roundRect">
            <a:avLst>
              <a:gd name="adj" fmla="val 16000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2960" y="461772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Xavf va Tuzatish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822960" y="5056632"/>
            <a:ext cx="10545775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▼</a:t>
            </a:r>
            <a:endParaRPr lang="en-US" sz="1200" dirty="0"/>
          </a:p>
        </p:txBody>
      </p:sp>
      <p:sp>
        <p:nvSpPr>
          <p:cNvPr id="29" name="Shape 26"/>
          <p:cNvSpPr/>
          <p:nvPr/>
        </p:nvSpPr>
        <p:spPr>
          <a:xfrm>
            <a:off x="822960" y="5349240"/>
            <a:ext cx="10545775" cy="457200"/>
          </a:xfrm>
          <a:prstGeom prst="roundRect">
            <a:avLst>
              <a:gd name="adj" fmla="val 16000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822960" y="53492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Dashboard  ·  Ogohlantirishlar  ·  Hisobotlar  ·  API</a:t>
            </a:r>
            <a:endParaRPr lang="en-US" sz="1300" dirty="0"/>
          </a:p>
        </p:txBody>
      </p:sp>
      <p:sp>
        <p:nvSpPr>
          <p:cNvPr id="31" name="Text 28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05 / 21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5 — MAHSULOT FARQI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137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Farq — yana bir skanerda emas.</a:t>
            </a:r>
            <a:endParaRPr lang="en-US" sz="28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Farq — ish jarayonida.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822960" y="2331720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Anʻanaviy yondashuv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822960" y="2651760"/>
            <a:ext cx="2540432" cy="502920"/>
          </a:xfrm>
          <a:prstGeom prst="roundRect">
            <a:avLst>
              <a:gd name="adj" fmla="val 14545"/>
            </a:avLst>
          </a:prstGeom>
          <a:solidFill>
            <a:srgbClr val="0E1526"/>
          </a:solidFill>
          <a:ln w="12700">
            <a:solidFill>
              <a:srgbClr val="2A244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22960" y="2651760"/>
            <a:ext cx="2540432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SKANERLASH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3363392" y="2651760"/>
            <a:ext cx="128016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491408" y="2651760"/>
            <a:ext cx="2540432" cy="502920"/>
          </a:xfrm>
          <a:prstGeom prst="roundRect">
            <a:avLst>
              <a:gd name="adj" fmla="val 14545"/>
            </a:avLst>
          </a:prstGeom>
          <a:solidFill>
            <a:srgbClr val="0E1526"/>
          </a:solidFill>
          <a:ln w="12700">
            <a:solidFill>
              <a:srgbClr val="2A244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491408" y="2651760"/>
            <a:ext cx="2540432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NATIJALAR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6031840" y="2651760"/>
            <a:ext cx="128016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159856" y="2651760"/>
            <a:ext cx="2540432" cy="502920"/>
          </a:xfrm>
          <a:prstGeom prst="roundRect">
            <a:avLst>
              <a:gd name="adj" fmla="val 14545"/>
            </a:avLst>
          </a:prstGeom>
          <a:solidFill>
            <a:srgbClr val="0E1526"/>
          </a:solidFill>
          <a:ln w="12700">
            <a:solidFill>
              <a:srgbClr val="2A244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9856" y="2651760"/>
            <a:ext cx="2540432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PDF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8700287" y="2651760"/>
            <a:ext cx="128016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8828303" y="2651760"/>
            <a:ext cx="2540432" cy="502920"/>
          </a:xfrm>
          <a:prstGeom prst="roundRect">
            <a:avLst>
              <a:gd name="adj" fmla="val 14545"/>
            </a:avLst>
          </a:prstGeom>
          <a:solidFill>
            <a:srgbClr val="0E1526"/>
          </a:solidFill>
          <a:ln w="12700">
            <a:solidFill>
              <a:srgbClr val="2A244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828303" y="2651760"/>
            <a:ext cx="2540432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INSON OʻZI HAL QILADI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822960" y="3429000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822960" y="3749040"/>
            <a:ext cx="1666189" cy="502920"/>
          </a:xfrm>
          <a:prstGeom prst="roundRect">
            <a:avLst>
              <a:gd name="adj" fmla="val 14545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2960" y="3749040"/>
            <a:ext cx="1666189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ANIQLASH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2489149" y="3749040"/>
            <a:ext cx="10972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2598877" y="3749040"/>
            <a:ext cx="1666189" cy="502920"/>
          </a:xfrm>
          <a:prstGeom prst="roundRect">
            <a:avLst>
              <a:gd name="adj" fmla="val 14545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2598877" y="3749040"/>
            <a:ext cx="1666189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TAHLIL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4265066" y="3749040"/>
            <a:ext cx="10972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4374794" y="3749040"/>
            <a:ext cx="1666189" cy="502920"/>
          </a:xfrm>
          <a:prstGeom prst="roundRect">
            <a:avLst>
              <a:gd name="adj" fmla="val 14545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374794" y="3749040"/>
            <a:ext cx="1666189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USTUVORLASH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6040984" y="3749040"/>
            <a:ext cx="10972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6150712" y="3749040"/>
            <a:ext cx="1666189" cy="502920"/>
          </a:xfrm>
          <a:prstGeom prst="roundRect">
            <a:avLst>
              <a:gd name="adj" fmla="val 14545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150712" y="3749040"/>
            <a:ext cx="1666189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OGOHLANTIRISH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7816901" y="3749040"/>
            <a:ext cx="10972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200" dirty="0"/>
          </a:p>
        </p:txBody>
      </p:sp>
      <p:sp>
        <p:nvSpPr>
          <p:cNvPr id="31" name="Shape 28"/>
          <p:cNvSpPr/>
          <p:nvPr/>
        </p:nvSpPr>
        <p:spPr>
          <a:xfrm>
            <a:off x="7926629" y="3749040"/>
            <a:ext cx="1666189" cy="502920"/>
          </a:xfrm>
          <a:prstGeom prst="roundRect">
            <a:avLst>
              <a:gd name="adj" fmla="val 14545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7926629" y="3749040"/>
            <a:ext cx="1666189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TUZATISH</a:t>
            </a:r>
            <a:endParaRPr lang="en-US" sz="1000" dirty="0"/>
          </a:p>
        </p:txBody>
      </p:sp>
      <p:sp>
        <p:nvSpPr>
          <p:cNvPr id="33" name="Text 30"/>
          <p:cNvSpPr/>
          <p:nvPr/>
        </p:nvSpPr>
        <p:spPr>
          <a:xfrm>
            <a:off x="9592818" y="3749040"/>
            <a:ext cx="10972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1200" dirty="0"/>
          </a:p>
        </p:txBody>
      </p:sp>
      <p:sp>
        <p:nvSpPr>
          <p:cNvPr id="34" name="Shape 31"/>
          <p:cNvSpPr/>
          <p:nvPr/>
        </p:nvSpPr>
        <p:spPr>
          <a:xfrm>
            <a:off x="9702546" y="3749040"/>
            <a:ext cx="1666189" cy="502920"/>
          </a:xfrm>
          <a:prstGeom prst="roundRect">
            <a:avLst>
              <a:gd name="adj" fmla="val 14545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9702546" y="3749040"/>
            <a:ext cx="1666189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TEKSHIRISH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822960" y="4709160"/>
            <a:ext cx="4998568" cy="960120"/>
          </a:xfrm>
          <a:prstGeom prst="roundRect">
            <a:avLst>
              <a:gd name="adj" fmla="val 7619"/>
            </a:avLst>
          </a:prstGeom>
          <a:solidFill>
            <a:srgbClr val="121A30"/>
          </a:solidFill>
          <a:ln w="12700">
            <a:solidFill>
              <a:srgbClr val="6B2233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1051560" y="4709160"/>
            <a:ext cx="4541368" cy="9601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“Menda zaifliklar bor.”</a:t>
            </a:r>
            <a:endParaRPr lang="en-US" sz="1300" dirty="0"/>
          </a:p>
        </p:txBody>
      </p:sp>
      <p:sp>
        <p:nvSpPr>
          <p:cNvPr id="38" name="Text 35"/>
          <p:cNvSpPr/>
          <p:nvPr/>
        </p:nvSpPr>
        <p:spPr>
          <a:xfrm>
            <a:off x="5821528" y="4709160"/>
            <a:ext cx="548640" cy="9601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→</a:t>
            </a:r>
            <a:endParaRPr lang="en-US" sz="2000" dirty="0"/>
          </a:p>
        </p:txBody>
      </p:sp>
      <p:sp>
        <p:nvSpPr>
          <p:cNvPr id="39" name="Shape 36"/>
          <p:cNvSpPr/>
          <p:nvPr/>
        </p:nvSpPr>
        <p:spPr>
          <a:xfrm>
            <a:off x="6370168" y="4709160"/>
            <a:ext cx="4998568" cy="960120"/>
          </a:xfrm>
          <a:prstGeom prst="roundRect">
            <a:avLst>
              <a:gd name="adj" fmla="val 7619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6598768" y="4709160"/>
            <a:ext cx="4541368" cy="9601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“Men nima muhimligini, avval nimani tuzatishni, qanday tuzatishni va bu hal qilinganmi-yo’qligini bilaman.”</a:t>
            </a:r>
            <a:endParaRPr lang="en-US" sz="1250" dirty="0"/>
          </a:p>
        </p:txBody>
      </p:sp>
      <p:sp>
        <p:nvSpPr>
          <p:cNvPr id="41" name="Text 38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42" name="Text 39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06 / 21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6 — HOZIRGI MAHSULOT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8229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Allaqachon qurilgan. Allaqachon sinovdan o’tgan.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457200" y="2286000"/>
            <a:ext cx="3637178" cy="3246120"/>
          </a:xfrm>
          <a:prstGeom prst="roundRect">
            <a:avLst>
              <a:gd name="adj" fmla="val 2254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57200" y="2286000"/>
            <a:ext cx="3637178" cy="50292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8" name="Text 5"/>
          <p:cNvSpPr/>
          <p:nvPr/>
        </p:nvSpPr>
        <p:spPr>
          <a:xfrm>
            <a:off x="457200" y="2286000"/>
            <a:ext cx="363717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Xavfsizlik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713232" y="304495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0" name="Text 7"/>
          <p:cNvSpPr/>
          <p:nvPr/>
        </p:nvSpPr>
        <p:spPr>
          <a:xfrm>
            <a:off x="914400" y="297180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SSL/TLS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713232" y="341071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2" name="Text 9"/>
          <p:cNvSpPr/>
          <p:nvPr/>
        </p:nvSpPr>
        <p:spPr>
          <a:xfrm>
            <a:off x="914400" y="333756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Security Headers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713232" y="377647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4" name="Text 11"/>
          <p:cNvSpPr/>
          <p:nvPr/>
        </p:nvSpPr>
        <p:spPr>
          <a:xfrm>
            <a:off x="914400" y="370332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Nmap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713232" y="414223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6" name="Text 13"/>
          <p:cNvSpPr/>
          <p:nvPr/>
        </p:nvSpPr>
        <p:spPr>
          <a:xfrm>
            <a:off x="914400" y="406908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Nuclei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713232" y="450799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18" name="Text 15"/>
          <p:cNvSpPr/>
          <p:nvPr/>
        </p:nvSpPr>
        <p:spPr>
          <a:xfrm>
            <a:off x="914400" y="443484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OWASP ZAP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713232" y="487375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0" name="Text 17"/>
          <p:cNvSpPr/>
          <p:nvPr/>
        </p:nvSpPr>
        <p:spPr>
          <a:xfrm>
            <a:off x="914400" y="480060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Trivy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523951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2" name="Text 19"/>
          <p:cNvSpPr/>
          <p:nvPr/>
        </p:nvSpPr>
        <p:spPr>
          <a:xfrm>
            <a:off x="914400" y="516636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Semgrep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4277258" y="2286000"/>
            <a:ext cx="3637178" cy="3246120"/>
          </a:xfrm>
          <a:prstGeom prst="roundRect">
            <a:avLst>
              <a:gd name="adj" fmla="val 2254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277258" y="2286000"/>
            <a:ext cx="3637178" cy="50292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25" name="Text 22"/>
          <p:cNvSpPr/>
          <p:nvPr/>
        </p:nvSpPr>
        <p:spPr>
          <a:xfrm>
            <a:off x="4277258" y="2286000"/>
            <a:ext cx="363717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Avtomatlashtirish</a:t>
            </a:r>
            <a:endParaRPr lang="en-US" sz="1500" dirty="0"/>
          </a:p>
        </p:txBody>
      </p:sp>
      <p:sp>
        <p:nvSpPr>
          <p:cNvPr id="26" name="Shape 23"/>
          <p:cNvSpPr/>
          <p:nvPr/>
        </p:nvSpPr>
        <p:spPr>
          <a:xfrm>
            <a:off x="4533290" y="304495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7" name="Text 24"/>
          <p:cNvSpPr/>
          <p:nvPr/>
        </p:nvSpPr>
        <p:spPr>
          <a:xfrm>
            <a:off x="4734458" y="297180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Rejalashtirilgan skanerlar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4533290" y="341071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9" name="Text 26"/>
          <p:cNvSpPr/>
          <p:nvPr/>
        </p:nvSpPr>
        <p:spPr>
          <a:xfrm>
            <a:off x="4734458" y="333756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Kritik email ogohlantirishlar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4533290" y="377647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1" name="Text 28"/>
          <p:cNvSpPr/>
          <p:nvPr/>
        </p:nvSpPr>
        <p:spPr>
          <a:xfrm>
            <a:off x="4734458" y="370332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Oldingi skanerlar bilan taqqoslash</a:t>
            </a:r>
            <a:endParaRPr lang="en-US" sz="1150" dirty="0"/>
          </a:p>
        </p:txBody>
      </p:sp>
      <p:sp>
        <p:nvSpPr>
          <p:cNvPr id="32" name="Shape 29"/>
          <p:cNvSpPr/>
          <p:nvPr/>
        </p:nvSpPr>
        <p:spPr>
          <a:xfrm>
            <a:off x="4533290" y="414223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3" name="Text 30"/>
          <p:cNvSpPr/>
          <p:nvPr/>
        </p:nvSpPr>
        <p:spPr>
          <a:xfrm>
            <a:off x="4734458" y="406908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Avtomatik hisobotlar</a:t>
            </a:r>
            <a:endParaRPr lang="en-US" sz="1150" dirty="0"/>
          </a:p>
        </p:txBody>
      </p:sp>
      <p:sp>
        <p:nvSpPr>
          <p:cNvPr id="34" name="Shape 31"/>
          <p:cNvSpPr/>
          <p:nvPr/>
        </p:nvSpPr>
        <p:spPr>
          <a:xfrm>
            <a:off x="8097317" y="2286000"/>
            <a:ext cx="3637178" cy="3246120"/>
          </a:xfrm>
          <a:prstGeom prst="roundRect">
            <a:avLst>
              <a:gd name="adj" fmla="val 2254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8097317" y="2286000"/>
            <a:ext cx="3637178" cy="502920"/>
          </a:xfrm>
          <a:prstGeom prst="rect">
            <a:avLst/>
          </a:prstGeom>
          <a:solidFill>
            <a:srgbClr val="121A30"/>
          </a:solidFill>
        </p:spPr>
      </p:sp>
      <p:sp>
        <p:nvSpPr>
          <p:cNvPr id="36" name="Text 33"/>
          <p:cNvSpPr/>
          <p:nvPr/>
        </p:nvSpPr>
        <p:spPr>
          <a:xfrm>
            <a:off x="8097317" y="2286000"/>
            <a:ext cx="3637178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Platforma</a:t>
            </a:r>
            <a:endParaRPr lang="en-US" sz="1500" dirty="0"/>
          </a:p>
        </p:txBody>
      </p:sp>
      <p:sp>
        <p:nvSpPr>
          <p:cNvPr id="37" name="Shape 34"/>
          <p:cNvSpPr/>
          <p:nvPr/>
        </p:nvSpPr>
        <p:spPr>
          <a:xfrm>
            <a:off x="8353349" y="304495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8" name="Text 35"/>
          <p:cNvSpPr/>
          <p:nvPr/>
        </p:nvSpPr>
        <p:spPr>
          <a:xfrm>
            <a:off x="8554517" y="297180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AI Yordamchi</a:t>
            </a:r>
            <a:endParaRPr lang="en-US" sz="1150" dirty="0"/>
          </a:p>
        </p:txBody>
      </p:sp>
      <p:sp>
        <p:nvSpPr>
          <p:cNvPr id="39" name="Shape 36"/>
          <p:cNvSpPr/>
          <p:nvPr/>
        </p:nvSpPr>
        <p:spPr>
          <a:xfrm>
            <a:off x="8353349" y="341071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40" name="Text 37"/>
          <p:cNvSpPr/>
          <p:nvPr/>
        </p:nvSpPr>
        <p:spPr>
          <a:xfrm>
            <a:off x="8554517" y="333756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PDF hisobotlar</a:t>
            </a:r>
            <a:endParaRPr lang="en-US" sz="1150" dirty="0"/>
          </a:p>
        </p:txBody>
      </p:sp>
      <p:sp>
        <p:nvSpPr>
          <p:cNvPr id="41" name="Shape 38"/>
          <p:cNvSpPr/>
          <p:nvPr/>
        </p:nvSpPr>
        <p:spPr>
          <a:xfrm>
            <a:off x="8353349" y="377647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42" name="Text 39"/>
          <p:cNvSpPr/>
          <p:nvPr/>
        </p:nvSpPr>
        <p:spPr>
          <a:xfrm>
            <a:off x="8554517" y="370332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API kirish</a:t>
            </a:r>
            <a:endParaRPr lang="en-US" sz="1150" dirty="0"/>
          </a:p>
        </p:txBody>
      </p:sp>
      <p:sp>
        <p:nvSpPr>
          <p:cNvPr id="43" name="Shape 40"/>
          <p:cNvSpPr/>
          <p:nvPr/>
        </p:nvSpPr>
        <p:spPr>
          <a:xfrm>
            <a:off x="8353349" y="414223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44" name="Text 41"/>
          <p:cNvSpPr/>
          <p:nvPr/>
        </p:nvSpPr>
        <p:spPr>
          <a:xfrm>
            <a:off x="8554517" y="406908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Jamoa o’rinlari</a:t>
            </a:r>
            <a:endParaRPr lang="en-US" sz="1150" dirty="0"/>
          </a:p>
        </p:txBody>
      </p:sp>
      <p:sp>
        <p:nvSpPr>
          <p:cNvPr id="45" name="Shape 42"/>
          <p:cNvSpPr/>
          <p:nvPr/>
        </p:nvSpPr>
        <p:spPr>
          <a:xfrm>
            <a:off x="8353349" y="450799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46" name="Text 43"/>
          <p:cNvSpPr/>
          <p:nvPr/>
        </p:nvSpPr>
        <p:spPr>
          <a:xfrm>
            <a:off x="8554517" y="443484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Kvota boshqaruvi</a:t>
            </a:r>
            <a:endParaRPr lang="en-US" sz="1150" dirty="0"/>
          </a:p>
        </p:txBody>
      </p:sp>
      <p:sp>
        <p:nvSpPr>
          <p:cNvPr id="47" name="Shape 44"/>
          <p:cNvSpPr/>
          <p:nvPr/>
        </p:nvSpPr>
        <p:spPr>
          <a:xfrm>
            <a:off x="8353349" y="4873752"/>
            <a:ext cx="82296" cy="82296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48" name="Text 45"/>
          <p:cNvSpPr/>
          <p:nvPr/>
        </p:nvSpPr>
        <p:spPr>
          <a:xfrm>
            <a:off x="8554517" y="4800600"/>
            <a:ext cx="2997098" cy="31089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Ko’p tilli interfeys</a:t>
            </a:r>
            <a:endParaRPr lang="en-US" sz="1150" dirty="0"/>
          </a:p>
        </p:txBody>
      </p:sp>
      <p:sp>
        <p:nvSpPr>
          <p:cNvPr id="49" name="Shape 46"/>
          <p:cNvSpPr/>
          <p:nvPr/>
        </p:nvSpPr>
        <p:spPr>
          <a:xfrm>
            <a:off x="457200" y="5715000"/>
            <a:ext cx="11277295" cy="594360"/>
          </a:xfrm>
          <a:prstGeom prst="roundRect">
            <a:avLst>
              <a:gd name="adj" fmla="val 12308"/>
            </a:avLst>
          </a:prstGeom>
          <a:solidFill>
            <a:srgbClr val="0D24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457200" y="5879592"/>
            <a:ext cx="41148" cy="265176"/>
          </a:xfrm>
          <a:prstGeom prst="rect">
            <a:avLst/>
          </a:prstGeom>
          <a:solidFill>
            <a:srgbClr val="22D3EE"/>
          </a:solidFill>
        </p:spPr>
      </p:sp>
      <p:sp>
        <p:nvSpPr>
          <p:cNvPr id="51" name="Text 48"/>
          <p:cNvSpPr/>
          <p:nvPr/>
        </p:nvSpPr>
        <p:spPr>
          <a:xfrm>
            <a:off x="777240" y="5715000"/>
            <a:ext cx="10728655" cy="594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altLang="ru-RU" sz="13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HOZIR MAHSULOT</a:t>
            </a:r>
            <a:r>
              <a:rPr lang="en-US" sz="1300" i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 1 oylik bepul pilot dastur doirasida real mijozlar sinovidan o’tmoqda.</a:t>
            </a:r>
            <a:endParaRPr lang="en-US" sz="1300" dirty="0"/>
          </a:p>
        </p:txBody>
      </p:sp>
      <p:sp>
        <p:nvSpPr>
          <p:cNvPr id="52" name="Text 49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53" name="Text 50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07 / 21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7 — NEGA BEPUL PILOT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137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Bepul pilot — bepul tarqatish emas.</a:t>
            </a:r>
            <a:endParaRPr lang="en-US" sz="27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Bu bozor validatsiyasi.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2331720"/>
            <a:ext cx="512064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2331720"/>
            <a:ext cx="475488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Real kompaniyalar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2560320" y="2734056"/>
            <a:ext cx="914400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▼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457200" y="2843784"/>
            <a:ext cx="512064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2843784"/>
            <a:ext cx="475488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Real tizimlar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2560320" y="3246120"/>
            <a:ext cx="914400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▼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57200" y="3355848"/>
            <a:ext cx="512064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355848"/>
            <a:ext cx="475488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Real skanerlar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2560320" y="3758184"/>
            <a:ext cx="914400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▼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457200" y="3867912"/>
            <a:ext cx="512064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0080" y="3867912"/>
            <a:ext cx="475488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Real zaifliklar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2560320" y="4270248"/>
            <a:ext cx="914400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▼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457200" y="4379976"/>
            <a:ext cx="512064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4379976"/>
            <a:ext cx="475488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Real fikr-mulohaza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2560320" y="4782312"/>
            <a:ext cx="914400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▼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57200" y="4892040"/>
            <a:ext cx="5120640" cy="420624"/>
          </a:xfrm>
          <a:prstGeom prst="roundRect">
            <a:avLst>
              <a:gd name="adj" fmla="val 17391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40080" y="4892040"/>
            <a:ext cx="475488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Narx validatsiyasi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2560320" y="5294376"/>
            <a:ext cx="914400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▼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57200" y="5404104"/>
            <a:ext cx="5120640" cy="420624"/>
          </a:xfrm>
          <a:prstGeom prst="roundRect">
            <a:avLst>
              <a:gd name="adj" fmla="val 17391"/>
            </a:avLst>
          </a:prstGeom>
          <a:solidFill>
            <a:srgbClr val="0D2430"/>
          </a:solidFill>
          <a:ln w="12700">
            <a:solidFill>
              <a:srgbClr val="1B5C6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0080" y="5404104"/>
            <a:ext cx="4754880" cy="42062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Pullik konversiya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5989320" y="2331720"/>
            <a:ext cx="5742432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1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Maqsadlar</a:t>
            </a:r>
            <a:endParaRPr lang="en-US" sz="1200" dirty="0"/>
          </a:p>
        </p:txBody>
      </p:sp>
      <p:sp>
        <p:nvSpPr>
          <p:cNvPr id="27" name="Shape 24"/>
          <p:cNvSpPr/>
          <p:nvPr/>
        </p:nvSpPr>
        <p:spPr>
          <a:xfrm>
            <a:off x="6035040" y="2779776"/>
            <a:ext cx="91440" cy="91440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28" name="Text 25"/>
          <p:cNvSpPr/>
          <p:nvPr/>
        </p:nvSpPr>
        <p:spPr>
          <a:xfrm>
            <a:off x="6263640" y="2697480"/>
            <a:ext cx="546811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Mahsulot kamchiliklarini aniqlash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6035040" y="3182112"/>
            <a:ext cx="91440" cy="91440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0" name="Text 27"/>
          <p:cNvSpPr/>
          <p:nvPr/>
        </p:nvSpPr>
        <p:spPr>
          <a:xfrm>
            <a:off x="6263640" y="3099816"/>
            <a:ext cx="546811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Real foydalanishni o’lchash</a:t>
            </a:r>
            <a:endParaRPr lang="en-US" sz="1250" dirty="0"/>
          </a:p>
        </p:txBody>
      </p:sp>
      <p:sp>
        <p:nvSpPr>
          <p:cNvPr id="31" name="Shape 28"/>
          <p:cNvSpPr/>
          <p:nvPr/>
        </p:nvSpPr>
        <p:spPr>
          <a:xfrm>
            <a:off x="6035040" y="3584448"/>
            <a:ext cx="91440" cy="91440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2" name="Text 29"/>
          <p:cNvSpPr/>
          <p:nvPr/>
        </p:nvSpPr>
        <p:spPr>
          <a:xfrm>
            <a:off x="6263640" y="3502152"/>
            <a:ext cx="546811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Narxlashni tekshirish</a:t>
            </a:r>
            <a:endParaRPr lang="en-US" sz="1250" dirty="0"/>
          </a:p>
        </p:txBody>
      </p:sp>
      <p:sp>
        <p:nvSpPr>
          <p:cNvPr id="33" name="Shape 30"/>
          <p:cNvSpPr/>
          <p:nvPr/>
        </p:nvSpPr>
        <p:spPr>
          <a:xfrm>
            <a:off x="6035040" y="3986784"/>
            <a:ext cx="91440" cy="91440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4" name="Text 31"/>
          <p:cNvSpPr/>
          <p:nvPr/>
        </p:nvSpPr>
        <p:spPr>
          <a:xfrm>
            <a:off x="6263640" y="3904488"/>
            <a:ext cx="546811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Onboarding'ni yaxshilash</a:t>
            </a:r>
            <a:endParaRPr lang="en-US" sz="1250" dirty="0"/>
          </a:p>
        </p:txBody>
      </p:sp>
      <p:sp>
        <p:nvSpPr>
          <p:cNvPr id="35" name="Shape 32"/>
          <p:cNvSpPr/>
          <p:nvPr/>
        </p:nvSpPr>
        <p:spPr>
          <a:xfrm>
            <a:off x="6035040" y="4389120"/>
            <a:ext cx="91440" cy="91440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6" name="Text 33"/>
          <p:cNvSpPr/>
          <p:nvPr/>
        </p:nvSpPr>
        <p:spPr>
          <a:xfrm>
            <a:off x="6263640" y="4306824"/>
            <a:ext cx="546811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Fikr-mulohaza / case study yig’ish</a:t>
            </a:r>
            <a:endParaRPr lang="en-US" sz="1250" dirty="0"/>
          </a:p>
        </p:txBody>
      </p:sp>
      <p:sp>
        <p:nvSpPr>
          <p:cNvPr id="37" name="Shape 34"/>
          <p:cNvSpPr/>
          <p:nvPr/>
        </p:nvSpPr>
        <p:spPr>
          <a:xfrm>
            <a:off x="6035040" y="4791456"/>
            <a:ext cx="91440" cy="91440"/>
          </a:xfrm>
          <a:prstGeom prst="ellipse">
            <a:avLst/>
          </a:prstGeom>
          <a:solidFill>
            <a:srgbClr val="22D3EE"/>
          </a:solidFill>
        </p:spPr>
      </p:sp>
      <p:sp>
        <p:nvSpPr>
          <p:cNvPr id="38" name="Text 35"/>
          <p:cNvSpPr/>
          <p:nvPr/>
        </p:nvSpPr>
        <p:spPr>
          <a:xfrm>
            <a:off x="6263640" y="4709160"/>
            <a:ext cx="5468112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Birinchi pullik mijozlarni aniqlash</a:t>
            </a:r>
            <a:endParaRPr lang="en-US" sz="1250" dirty="0"/>
          </a:p>
        </p:txBody>
      </p:sp>
      <p:sp>
        <p:nvSpPr>
          <p:cNvPr id="39" name="Shape 36"/>
          <p:cNvSpPr/>
          <p:nvPr/>
        </p:nvSpPr>
        <p:spPr>
          <a:xfrm>
            <a:off x="5989320" y="5248656"/>
            <a:ext cx="5742432" cy="914400"/>
          </a:xfrm>
          <a:prstGeom prst="roundRect">
            <a:avLst>
              <a:gd name="adj" fmla="val 8000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5989320" y="5413248"/>
            <a:ext cx="41148" cy="585216"/>
          </a:xfrm>
          <a:prstGeom prst="rect">
            <a:avLst/>
          </a:prstGeom>
          <a:solidFill>
            <a:srgbClr val="22D3EE"/>
          </a:solidFill>
        </p:spPr>
      </p:sp>
      <p:sp>
        <p:nvSpPr>
          <p:cNvPr id="41" name="Text 38"/>
          <p:cNvSpPr/>
          <p:nvPr/>
        </p:nvSpPr>
        <p:spPr>
          <a:xfrm>
            <a:off x="6309360" y="5248656"/>
            <a:ext cx="5193792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Birinchi mijozlar mahsulotning qiymatini to’lov so’ralishidan oldin his qilgan pilot foydalanuvchilardan kelishi kutilmoqda.</a:t>
            </a:r>
            <a:endParaRPr lang="en-US" sz="1150" dirty="0"/>
          </a:p>
        </p:txBody>
      </p:sp>
      <p:sp>
        <p:nvSpPr>
          <p:cNvPr id="42" name="Text 39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43" name="Text 40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11 / 21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84048" cy="3474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6112" y="292608"/>
            <a:ext cx="2286000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00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457200" y="896112"/>
            <a:ext cx="9144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22D3E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8 — RAQOBAT MUHITI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207008"/>
            <a:ext cx="10607040" cy="137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Bozorda allaqachon kuchli o’yinchilar bor.</a:t>
            </a:r>
            <a:endParaRPr lang="en-US" sz="2400" dirty="0"/>
          </a:p>
          <a:p>
            <a:pPr marL="0" indent="0" algn="ctr">
              <a:lnSpc>
                <a:spcPct val="108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Bu — validatsiya, yashirish uchun sabab emas.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457200" y="2514600"/>
            <a:ext cx="5524348" cy="1371600"/>
          </a:xfrm>
          <a:prstGeom prst="roundRect">
            <a:avLst>
              <a:gd name="adj" fmla="val 5333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85800" y="2679192"/>
            <a:ext cx="5067148" cy="4114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Korporativ xavfsizlik platformalari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3108960"/>
            <a:ext cx="5067148" cy="594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Tenable · Rapid7 · Qualys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164428" y="2514600"/>
            <a:ext cx="5524348" cy="1371600"/>
          </a:xfrm>
          <a:prstGeom prst="roundRect">
            <a:avLst>
              <a:gd name="adj" fmla="val 5333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93028" y="2679192"/>
            <a:ext cx="5067148" cy="4114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AI / Avtomatlashtirilgan xavfsizlik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393028" y="3108960"/>
            <a:ext cx="5067148" cy="594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ZeroThreat · Bachao.AI · boshqa rivojlanayotgan AI-xavfsizlik platformalari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4069080"/>
            <a:ext cx="5524348" cy="1371600"/>
          </a:xfrm>
          <a:prstGeom prst="roundRect">
            <a:avLst>
              <a:gd name="adj" fmla="val 5333"/>
            </a:avLst>
          </a:prstGeom>
          <a:solidFill>
            <a:srgbClr val="0E1526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5800" y="4233672"/>
            <a:ext cx="5067148" cy="4114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Ko’p vositali / Skaner orkestratsiyasi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85800" y="4663440"/>
            <a:ext cx="5067148" cy="594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ShieldForge · Fimil · VectraGuard · boshqa tegishli rivojlanayotgan mahsulotlar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164428" y="4069080"/>
            <a:ext cx="5524348" cy="1371600"/>
          </a:xfrm>
          <a:prstGeom prst="roundRect">
            <a:avLst>
              <a:gd name="adj" fmla="val 5333"/>
            </a:avLst>
          </a:prstGeom>
          <a:solidFill>
            <a:srgbClr val="0D2430"/>
          </a:solidFill>
          <a:ln w="19050">
            <a:solidFill>
              <a:srgbClr val="1B5C6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93028" y="4233672"/>
            <a:ext cx="5067148" cy="4114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2D3E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ACYDOR pozitsiyasi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6393028" y="4663440"/>
            <a:ext cx="5067148" cy="594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9AA6C4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KO’B'ga yo’naltirilgan + oddiy + uzluksiz + ko’p tilli + AI yordamida tuzatish</a:t>
            </a:r>
            <a:endParaRPr lang="en-US" sz="1100" dirty="0"/>
          </a:p>
        </p:txBody>
      </p:sp>
      <p:pic>
        <p:nvPicPr>
          <p:cNvPr id="18" name="Image 1" descr="shield_ico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94415" y="4206240"/>
            <a:ext cx="384048" cy="347472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457200" y="5806440"/>
            <a:ext cx="11277295" cy="502920"/>
          </a:xfrm>
          <a:prstGeom prst="roundRect">
            <a:avLst>
              <a:gd name="adj" fmla="val 14545"/>
            </a:avLst>
          </a:prstGeom>
          <a:solidFill>
            <a:srgbClr val="121A30"/>
          </a:solidFill>
          <a:ln w="12700">
            <a:solidFill>
              <a:srgbClr val="1B2440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457200" y="5971032"/>
            <a:ext cx="41148" cy="173736"/>
          </a:xfrm>
          <a:prstGeom prst="rect">
            <a:avLst/>
          </a:prstGeom>
          <a:solidFill>
            <a:srgbClr val="22D3EE"/>
          </a:solidFill>
        </p:spPr>
      </p:sp>
      <p:sp>
        <p:nvSpPr>
          <p:cNvPr id="21" name="Text 17"/>
          <p:cNvSpPr/>
          <p:nvPr/>
        </p:nvSpPr>
        <p:spPr>
          <a:xfrm>
            <a:off x="777240" y="5806440"/>
            <a:ext cx="10728655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D7DEF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ko’proq skaner borligini daʻvo qilib raqobatlashmaydi. U qulaylik, ish jarayoni va mijoz tajribasi bilan raqobatlashadi.</a:t>
            </a:r>
            <a:endParaRPr lang="en-US" sz="1150" dirty="0"/>
          </a:p>
        </p:txBody>
      </p:sp>
      <p:sp>
        <p:nvSpPr>
          <p:cNvPr id="22" name="Text 18"/>
          <p:cNvSpPr/>
          <p:nvPr/>
        </p:nvSpPr>
        <p:spPr>
          <a:xfrm>
            <a:off x="457200" y="6510528"/>
            <a:ext cx="5486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ACYDOR  |  AI CYBER ADVISOR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10820095" y="6510528"/>
            <a:ext cx="9144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6A8C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12 / 21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7663</Words>
  <Application>WPS Presentation</Application>
  <PresentationFormat>On-screen Show (16:9)</PresentationFormat>
  <Paragraphs>768</Paragraphs>
  <Slides>17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9" baseType="lpstr">
      <vt:lpstr>Arial</vt:lpstr>
      <vt:lpstr>SimSun</vt:lpstr>
      <vt:lpstr>Wingdings</vt:lpstr>
      <vt:lpstr>Cambria</vt:lpstr>
      <vt:lpstr>Cambria</vt:lpstr>
      <vt:lpstr>Cambria</vt:lpstr>
      <vt:lpstr>Calibri</vt:lpstr>
      <vt:lpstr>Calibri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ACYDOR Investor Deck</dc:title>
  <dc:creator>ACYDOR</dc:creator>
  <dc:subject>PptxGenJS Presentation</dc:subject>
  <cp:lastModifiedBy>Begzod</cp:lastModifiedBy>
  <cp:revision>3</cp:revision>
  <dcterms:created xsi:type="dcterms:W3CDTF">2026-09-03T18:11:00Z</dcterms:created>
  <dcterms:modified xsi:type="dcterms:W3CDTF">2026-09-03T19:13:18Z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3EA21AC21C7E416CA4110C24CE8205E5_12</vt:lpwstr>
  </property>
</Properties>
</file>