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1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Ro‘yxatdan o‘tgan o‘yinchilar</c:v>
                </c:pt>
              </c:strCache>
            </c:strRef>
          </c:tx>
          <c:spPr>
            <a:solidFill>
              <a:srgbClr val="C9A227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100" u="none">
                    <a:solidFill>
                      <a:srgbClr val="F2F6FA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C9A227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E3C05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3DD9A0"/>
              </a:solidFill>
              <a:effectLst/>
            </c:spPr>
          </c:dPt>
          <c:cat>
            <c:multiLvlStrRef>
              <c:f>Sheet1!$A$2:$A$4</c:f>
              <c:multiLvlStrCache>
                <c:ptCount val="3"/>
                <c:lvl>
                  <c:pt idx="0">
                    <c:v>1-yil (pilot)</c:v>
                  </c:pt>
                  <c:pt idx="1">
                    <c:v>2-yil (kengaytirish)</c:v>
                  </c:pt>
                  <c:pt idx="2">
                    <c:v>3-yil (respublika)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5000</c:v>
                </c:pt>
                <c:pt idx="1">
                  <c:v>25000</c:v>
                </c:pt>
                <c:pt idx="2">
                  <c:v>100000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1" i="0" strike="noStrike" sz="1100" u="none">
                  <a:solidFill>
                    <a:srgbClr val="F2F6FA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9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23425F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9DB2C8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20000"/>
        </c:scaling>
        <c:delete val="0"/>
        <c:axPos val="l"/>
        <c:majorGridlines>
          <c:spPr>
            <a:ln w="6350" cap="flat">
              <a:solidFill>
                <a:srgbClr val="23425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23425F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E85A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0A1628">
            <a:alpha val="0"/>
          </a:srgbClr>
        </a:solidFill>
        <a:ln>
          <a:noFill/>
        </a:ln>
        <a:effectLst/>
      </c:spPr>
    </c:plotArea>
    <c:plotVisOnly val="1"/>
    <c:dispBlanksAs val="span"/>
  </c:chart>
  <c:spPr>
    <a:solidFill>
      <a:srgbClr val="0A1628">
        <a:alpha val="0"/>
      </a:srgbClr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Titul slaydi. Loyihaning nomi, maqsadi va taqdim etilayotgan taklif turi qisqacha bayon etiladi.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Taqdimot oltita bo‘limdan iborat: huquqiy asos, muammo, yechim, samara, texnik qism va yakuniy taklif.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Huquqiy asos: PF-158, PF-5887, PQ-355 va O‘RQ-406. Loyiha mavjud tizimga qo‘shimcha yuk emas, uning raqamli davomi.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To‘rtta muammo: bo‘sh vaqt, iste’dodni aniqlash, murabbiy bilan aloqa, ota-ona nazorati.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Yechimning uch ustuni: raqamli kabinet, masofaviy trening, iste’dodlar reyestri.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Kabinetning oltita moduli: profil, mashqlar, jadval, nishonlar, grafik, skaut ko‘rishlari.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Mashq yuborish aylanmasi: murabbiy yaratadi — platforma yetkazadi — o‘yinchi bajaradi — hisobot qaytadi.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To‘rt rol: o‘yinchi, murabbiy, ota-ona, skaut/klub. Bolalar ma’lumotlari himoyasi alohida ta’kidlanadi.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Gamifikatsiya — o‘yin mexanikasi orqali muntazam jismoniy mashqqa odatlantirish.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Ijtimoiy samara: salomatlik, xavfsiz raqamli muhit, hududlar o‘rtasida teng imkoniyat.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KPI: qamrov, faollik, natija. Raqamlar taklif darajasida, tasdiqlash bosqichida aniqlashtiriladi.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Arxitektura: murabbiy — platforma — o‘yinchi. Modullar va texnologik asos ro‘yxati.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Uch bosqich: pilot (1-3 oy), kengaytirish (3-6 oy), respublika miqyosi (6-12 oy).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Akademiya klassigi — onlayn faollikni real musobaqa bilan bog‘lovchi ommalashtirish mexanizmi.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Resurs ehtiyoji yo‘nalishlari. Aniq summalar smeta tayyorlangandan keyin kiritiladi.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Yakuniy taklif: davlat dasturiga kiritish, pilot loyihani rasmiylashtirish, institutsional qo‘llab-quvvatlash.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5.png"/><Relationship Id="rId7" Type="http://schemas.openxmlformats.org/officeDocument/2006/relationships/image" Target="../media/image-7-5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5.png"/><Relationship Id="rId7" Type="http://schemas.openxmlformats.org/officeDocument/2006/relationships/image" Target="../media/image-10-5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1.xml"/><Relationship Id="rId1" Type="http://schemas.openxmlformats.org/officeDocument/2006/relationships/image" Target="../media/Slide-11-image-1.jpeg"/><Relationship Id="rId3" Type="http://schemas.openxmlformats.org/officeDocument/2006/relationships/image" Target="../media/image-11-2.png"/><Relationship Id="rId4" Type="http://schemas.openxmlformats.org/officeDocument/2006/relationships/image" Target="../media/image-11-3.png"/><Relationship Id="rId5" Type="http://schemas.openxmlformats.org/officeDocument/2006/relationships/image" Target="../media/image-11-4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3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658368"/>
            <a:ext cx="749808" cy="749808"/>
          </a:xfrm>
          <a:prstGeom prst="ellipse">
            <a:avLst/>
          </a:prstGeom>
          <a:solidFill>
            <a:srgbClr val="E3C05B"/>
          </a:solidFill>
          <a:ln w="12700">
            <a:solidFill>
              <a:srgbClr val="E3C05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pic>
        <p:nvPicPr>
          <p:cNvPr id="3" name="Image 0" descr="icons/ball_d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652" y="845820"/>
            <a:ext cx="374904" cy="37490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57200" y="1627632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60" kern="0" dirty="0">
                <a:solidFill>
                  <a:srgbClr val="E3C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DAVLAT DASTURIGA KIRITISH BO‘YICHA TAKLIF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1901952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spc="50" kern="0" dirty="0">
                <a:solidFill>
                  <a:srgbClr val="F2F6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ONLAYN FUTBOL AKADEMIYASI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2633472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50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Yosh futbol iste’dodlarini aniqlash, rivojlantirish va qo‘llab-quvvatlashning</a:t>
            </a:r>
            <a:endParaRPr lang="en-US" sz="1500" dirty="0"/>
          </a:p>
          <a:p>
            <a:pPr indent="0" marL="0">
              <a:lnSpc>
                <a:spcPts val="2200"/>
              </a:lnSpc>
              <a:buNone/>
            </a:pPr>
            <a:r>
              <a:rPr lang="en-US" sz="150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milliy raqamli platformasi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457200" y="3401568"/>
            <a:ext cx="2514600" cy="384048"/>
          </a:xfrm>
          <a:prstGeom prst="roundRect">
            <a:avLst>
              <a:gd name="adj" fmla="val 47619"/>
            </a:avLst>
          </a:prstGeom>
          <a:solidFill>
            <a:srgbClr val="15304C">
              <a:alpha val="80000"/>
            </a:srgbClr>
          </a:solidFill>
          <a:ln w="12700">
            <a:solidFill>
              <a:srgbClr val="23425F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457200" y="3401568"/>
            <a:ext cx="2514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Bepul foydalanish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3154680" y="3401568"/>
            <a:ext cx="2514600" cy="384048"/>
          </a:xfrm>
          <a:prstGeom prst="roundRect">
            <a:avLst>
              <a:gd name="adj" fmla="val 47619"/>
            </a:avLst>
          </a:prstGeom>
          <a:solidFill>
            <a:srgbClr val="15304C">
              <a:alpha val="80000"/>
            </a:srgbClr>
          </a:solidFill>
          <a:ln w="12700">
            <a:solidFill>
              <a:srgbClr val="23425F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3154680" y="3401568"/>
            <a:ext cx="2514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To‘rt toifa foydalanuvchi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5852160" y="3401568"/>
            <a:ext cx="2514600" cy="384048"/>
          </a:xfrm>
          <a:prstGeom prst="roundRect">
            <a:avLst>
              <a:gd name="adj" fmla="val 47619"/>
            </a:avLst>
          </a:prstGeom>
          <a:solidFill>
            <a:srgbClr val="15304C">
              <a:alpha val="80000"/>
            </a:srgbClr>
          </a:solidFill>
          <a:ln w="12700">
            <a:solidFill>
              <a:srgbClr val="23425F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852160" y="3401568"/>
            <a:ext cx="2514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Butun respublika miqyosi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457200" y="4224528"/>
            <a:ext cx="8229600" cy="0"/>
          </a:xfrm>
          <a:prstGeom prst="line">
            <a:avLst/>
          </a:prstGeom>
          <a:noFill/>
          <a:ln w="12700">
            <a:solidFill>
              <a:srgbClr val="23425F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457200" y="4352544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Nurafshon shahri  •  Toshkent viloyati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0" y="4352544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E3C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2026-yil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E3C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MUNDARIJA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20624"/>
            <a:ext cx="8229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2F6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Taqdimot tuzilmasi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298448"/>
            <a:ext cx="3931920" cy="932688"/>
          </a:xfrm>
          <a:prstGeom prst="roundRect">
            <a:avLst>
              <a:gd name="adj" fmla="val 8824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621792" y="1426464"/>
            <a:ext cx="5669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E3C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1234440" y="1444752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Huquqiy asos va strategik muvofiqlik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234440" y="1755648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Amaldagi farmon, qaror va qonunlar bilan bog‘liqlik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754880" y="1298448"/>
            <a:ext cx="3931920" cy="932688"/>
          </a:xfrm>
          <a:prstGeom prst="roundRect">
            <a:avLst>
              <a:gd name="adj" fmla="val 8824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4919472" y="1426464"/>
            <a:ext cx="5669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E3C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5532120" y="1444752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Muammoning qo‘yilishi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5532120" y="1755648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Mavjud holat tahlili va hal etilishi lozim vazifalar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57200" y="2414016"/>
            <a:ext cx="3931920" cy="932688"/>
          </a:xfrm>
          <a:prstGeom prst="roundRect">
            <a:avLst>
              <a:gd name="adj" fmla="val 8824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621792" y="2542032"/>
            <a:ext cx="5669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E3C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2400" dirty="0"/>
          </a:p>
        </p:txBody>
      </p:sp>
      <p:sp>
        <p:nvSpPr>
          <p:cNvPr id="14" name="Text 12"/>
          <p:cNvSpPr txBox="1"/>
          <p:nvPr/>
        </p:nvSpPr>
        <p:spPr>
          <a:xfrm>
            <a:off x="1234440" y="2560320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Taklif etilayotgan yechim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34440" y="2871216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Platforma konsepsiyasi va asosiy funksional imkoniyatlar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754880" y="2414016"/>
            <a:ext cx="3931920" cy="932688"/>
          </a:xfrm>
          <a:prstGeom prst="roundRect">
            <a:avLst>
              <a:gd name="adj" fmla="val 8824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17" name="Text 15"/>
          <p:cNvSpPr txBox="1"/>
          <p:nvPr/>
        </p:nvSpPr>
        <p:spPr>
          <a:xfrm>
            <a:off x="4919472" y="2542032"/>
            <a:ext cx="5669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E3C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2400" dirty="0"/>
          </a:p>
        </p:txBody>
      </p:sp>
      <p:sp>
        <p:nvSpPr>
          <p:cNvPr id="18" name="Text 16"/>
          <p:cNvSpPr txBox="1"/>
          <p:nvPr/>
        </p:nvSpPr>
        <p:spPr>
          <a:xfrm>
            <a:off x="5532120" y="2560320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Ijtimoiy samara va ko‘rsatkichlar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5532120" y="2871216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Kutilayotgan natijalar va maqsadli indikatorlar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457200" y="3529584"/>
            <a:ext cx="3931920" cy="932688"/>
          </a:xfrm>
          <a:prstGeom prst="roundRect">
            <a:avLst>
              <a:gd name="adj" fmla="val 8824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21" name="Text 19"/>
          <p:cNvSpPr txBox="1"/>
          <p:nvPr/>
        </p:nvSpPr>
        <p:spPr>
          <a:xfrm>
            <a:off x="621792" y="3657600"/>
            <a:ext cx="5669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E3C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2400" dirty="0"/>
          </a:p>
        </p:txBody>
      </p:sp>
      <p:sp>
        <p:nvSpPr>
          <p:cNvPr id="22" name="Text 20"/>
          <p:cNvSpPr txBox="1"/>
          <p:nvPr/>
        </p:nvSpPr>
        <p:spPr>
          <a:xfrm>
            <a:off x="1234440" y="3675888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Texnik yechim va yo‘l xaritasi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1234440" y="3986784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Arxitektura hamda bosqichma-bosqich joriy etish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4754880" y="3529584"/>
            <a:ext cx="3931920" cy="932688"/>
          </a:xfrm>
          <a:prstGeom prst="roundRect">
            <a:avLst>
              <a:gd name="adj" fmla="val 8824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25" name="Text 23"/>
          <p:cNvSpPr txBox="1"/>
          <p:nvPr/>
        </p:nvSpPr>
        <p:spPr>
          <a:xfrm>
            <a:off x="4919472" y="3657600"/>
            <a:ext cx="5669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E3C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2400" dirty="0"/>
          </a:p>
        </p:txBody>
      </p:sp>
      <p:sp>
        <p:nvSpPr>
          <p:cNvPr id="26" name="Text 24"/>
          <p:cNvSpPr txBox="1"/>
          <p:nvPr/>
        </p:nvSpPr>
        <p:spPr>
          <a:xfrm>
            <a:off x="5532120" y="3675888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Resurs ehtiyoji va taklif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5532120" y="3986784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Boshqaruv modeli va qabul qilinishi so‘ralayotgan qaror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8183880" y="4718304"/>
            <a:ext cx="502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E8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000" dirty="0"/>
          </a:p>
        </p:txBody>
      </p:sp>
      <p:sp>
        <p:nvSpPr>
          <p:cNvPr id="29" name="Text 27"/>
          <p:cNvSpPr txBox="1"/>
          <p:nvPr/>
        </p:nvSpPr>
        <p:spPr>
          <a:xfrm>
            <a:off x="457200" y="4718304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80" kern="0" dirty="0">
                <a:solidFill>
                  <a:srgbClr val="6E8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Onlayn Futbol Akademiyasi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E3C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BO‘LIM 01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20624"/>
            <a:ext cx="8229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2F6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Huquqiy asos va strategik muvofiqlik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8869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Loyiha amaldagi davlat hujjatlarida belgilangan vazifalarni raqamli yechim orqali amalga oshirishga xizmat qiladi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457200" y="1371600"/>
            <a:ext cx="1851660" cy="2670048"/>
          </a:xfrm>
          <a:prstGeom prst="roundRect">
            <a:avLst>
              <a:gd name="adj" fmla="val 4444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115568" y="1591056"/>
            <a:ext cx="530352" cy="530352"/>
          </a:xfrm>
          <a:prstGeom prst="ellipse">
            <a:avLst/>
          </a:prstGeom>
          <a:solidFill>
            <a:srgbClr val="15304C">
              <a:alpha val="75000"/>
            </a:srgbClr>
          </a:solidFill>
          <a:ln w="15875">
            <a:solidFill>
              <a:srgbClr val="E3C05B"/>
            </a:solidFill>
            <a:prstDash val="solid"/>
          </a:ln>
        </p:spPr>
      </p:sp>
      <p:pic>
        <p:nvPicPr>
          <p:cNvPr id="7" name="Image 0" descr="icons/landm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460" y="1728948"/>
            <a:ext cx="254569" cy="254569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548640" y="2212848"/>
            <a:ext cx="16733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E3C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PF-158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2505456"/>
            <a:ext cx="16733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E8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11.09.2023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603504" y="2743200"/>
            <a:ext cx="156362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«O‘zbekiston — 2030» strategiyasi: yoshlarning salohiyatini ro‘yobga chiqarish va sog‘lom avlodni tarbiyalash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2583180" y="1371600"/>
            <a:ext cx="1851660" cy="2670048"/>
          </a:xfrm>
          <a:prstGeom prst="roundRect">
            <a:avLst>
              <a:gd name="adj" fmla="val 4444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3241548" y="1591056"/>
            <a:ext cx="530352" cy="530352"/>
          </a:xfrm>
          <a:prstGeom prst="ellipse">
            <a:avLst/>
          </a:prstGeom>
          <a:solidFill>
            <a:srgbClr val="15304C">
              <a:alpha val="75000"/>
            </a:srgbClr>
          </a:solidFill>
          <a:ln w="15875">
            <a:solidFill>
              <a:srgbClr val="E3C05B"/>
            </a:solidFill>
            <a:prstDash val="solid"/>
          </a:ln>
        </p:spPr>
      </p:sp>
      <p:pic>
        <p:nvPicPr>
          <p:cNvPr id="13" name="Image 1" descr="icons/ball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9440" y="1728948"/>
            <a:ext cx="254569" cy="254569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2674620" y="2212848"/>
            <a:ext cx="16733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E3C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PF-5887</a:t>
            </a:r>
            <a:endParaRPr lang="en-US" sz="1700" dirty="0"/>
          </a:p>
        </p:txBody>
      </p:sp>
      <p:sp>
        <p:nvSpPr>
          <p:cNvPr id="15" name="Text 11"/>
          <p:cNvSpPr txBox="1"/>
          <p:nvPr/>
        </p:nvSpPr>
        <p:spPr>
          <a:xfrm>
            <a:off x="2674620" y="2505456"/>
            <a:ext cx="16733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E8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04.12.2019</a:t>
            </a:r>
            <a:endParaRPr lang="en-US" sz="1000" dirty="0"/>
          </a:p>
        </p:txBody>
      </p:sp>
      <p:sp>
        <p:nvSpPr>
          <p:cNvPr id="16" name="Text 12"/>
          <p:cNvSpPr txBox="1"/>
          <p:nvPr/>
        </p:nvSpPr>
        <p:spPr>
          <a:xfrm>
            <a:off x="2729484" y="2743200"/>
            <a:ext cx="156362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Futbolni rivojlantirishning yangi bosqichi: iqtidorli yosh futbolchilarni tanlash va saralash tizimini takomillashtirish</a:t>
            </a:r>
            <a:endParaRPr lang="en-US" sz="1000" dirty="0"/>
          </a:p>
        </p:txBody>
      </p:sp>
      <p:sp>
        <p:nvSpPr>
          <p:cNvPr id="17" name="Shape 13"/>
          <p:cNvSpPr/>
          <p:nvPr/>
        </p:nvSpPr>
        <p:spPr>
          <a:xfrm>
            <a:off x="4709160" y="1371600"/>
            <a:ext cx="1851660" cy="2670048"/>
          </a:xfrm>
          <a:prstGeom prst="roundRect">
            <a:avLst>
              <a:gd name="adj" fmla="val 4444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5367528" y="1591056"/>
            <a:ext cx="530352" cy="530352"/>
          </a:xfrm>
          <a:prstGeom prst="ellipse">
            <a:avLst/>
          </a:prstGeom>
          <a:solidFill>
            <a:srgbClr val="15304C">
              <a:alpha val="75000"/>
            </a:srgbClr>
          </a:solidFill>
          <a:ln w="15875">
            <a:solidFill>
              <a:srgbClr val="E3C05B"/>
            </a:solidFill>
            <a:prstDash val="solid"/>
          </a:ln>
        </p:spPr>
      </p:sp>
      <p:pic>
        <p:nvPicPr>
          <p:cNvPr id="19" name="Image 2" descr="icons/graduation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5420" y="1728948"/>
            <a:ext cx="254569" cy="254569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4800600" y="2212848"/>
            <a:ext cx="16733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E3C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PQ-355</a:t>
            </a:r>
            <a:endParaRPr lang="en-US" sz="1700" dirty="0"/>
          </a:p>
        </p:txBody>
      </p:sp>
      <p:sp>
        <p:nvSpPr>
          <p:cNvPr id="21" name="Text 16"/>
          <p:cNvSpPr txBox="1"/>
          <p:nvPr/>
        </p:nvSpPr>
        <p:spPr>
          <a:xfrm>
            <a:off x="4800600" y="2505456"/>
            <a:ext cx="16733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E8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03.11.2023</a:t>
            </a:r>
            <a:endParaRPr lang="en-US" sz="1000" dirty="0"/>
          </a:p>
        </p:txBody>
      </p:sp>
      <p:sp>
        <p:nvSpPr>
          <p:cNvPr id="22" name="Text 17"/>
          <p:cNvSpPr txBox="1"/>
          <p:nvPr/>
        </p:nvSpPr>
        <p:spPr>
          <a:xfrm>
            <a:off x="4855464" y="2743200"/>
            <a:ext cx="156362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Futbol-ta’lim muassasalari tarmog‘ini kengaytirish va zamonaviy futbol infratuzilmasini rivojlantirish</a:t>
            </a:r>
            <a:endParaRPr lang="en-US" sz="1000" dirty="0"/>
          </a:p>
        </p:txBody>
      </p:sp>
      <p:sp>
        <p:nvSpPr>
          <p:cNvPr id="23" name="Shape 18"/>
          <p:cNvSpPr/>
          <p:nvPr/>
        </p:nvSpPr>
        <p:spPr>
          <a:xfrm>
            <a:off x="6835140" y="1371600"/>
            <a:ext cx="1851660" cy="2670048"/>
          </a:xfrm>
          <a:prstGeom prst="roundRect">
            <a:avLst>
              <a:gd name="adj" fmla="val 4444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24" name="Shape 19"/>
          <p:cNvSpPr/>
          <p:nvPr/>
        </p:nvSpPr>
        <p:spPr>
          <a:xfrm>
            <a:off x="7493508" y="1591056"/>
            <a:ext cx="530352" cy="530352"/>
          </a:xfrm>
          <a:prstGeom prst="ellipse">
            <a:avLst/>
          </a:prstGeom>
          <a:solidFill>
            <a:srgbClr val="15304C">
              <a:alpha val="75000"/>
            </a:srgbClr>
          </a:solidFill>
          <a:ln w="15875">
            <a:solidFill>
              <a:srgbClr val="E3C05B"/>
            </a:solidFill>
            <a:prstDash val="solid"/>
          </a:ln>
        </p:spPr>
      </p:sp>
      <p:pic>
        <p:nvPicPr>
          <p:cNvPr id="25" name="Image 3" descr="icons/doc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1400" y="1728948"/>
            <a:ext cx="254569" cy="254569"/>
          </a:xfrm>
          <a:prstGeom prst="rect">
            <a:avLst/>
          </a:prstGeom>
        </p:spPr>
      </p:pic>
      <p:sp>
        <p:nvSpPr>
          <p:cNvPr id="26" name="Text 20"/>
          <p:cNvSpPr txBox="1"/>
          <p:nvPr/>
        </p:nvSpPr>
        <p:spPr>
          <a:xfrm>
            <a:off x="6926580" y="2212848"/>
            <a:ext cx="16733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E3C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O‘RQ-406</a:t>
            </a:r>
            <a:endParaRPr lang="en-US" sz="1700" dirty="0"/>
          </a:p>
        </p:txBody>
      </p:sp>
      <p:sp>
        <p:nvSpPr>
          <p:cNvPr id="27" name="Text 21"/>
          <p:cNvSpPr txBox="1"/>
          <p:nvPr/>
        </p:nvSpPr>
        <p:spPr>
          <a:xfrm>
            <a:off x="6926580" y="2505456"/>
            <a:ext cx="16733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E8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14.09.2016</a:t>
            </a:r>
            <a:endParaRPr lang="en-US" sz="1000" dirty="0"/>
          </a:p>
        </p:txBody>
      </p:sp>
      <p:sp>
        <p:nvSpPr>
          <p:cNvPr id="28" name="Text 22"/>
          <p:cNvSpPr txBox="1"/>
          <p:nvPr/>
        </p:nvSpPr>
        <p:spPr>
          <a:xfrm>
            <a:off x="6981444" y="2743200"/>
            <a:ext cx="156362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«Yoshlarga oid davlat siyosati to‘g‘risida»gi Qonun: yoshlarning bo‘sh vaqtini mazmunli tashkil etish</a:t>
            </a:r>
            <a:endParaRPr lang="en-US" sz="1000" dirty="0"/>
          </a:p>
        </p:txBody>
      </p:sp>
      <p:sp>
        <p:nvSpPr>
          <p:cNvPr id="29" name="Shape 23"/>
          <p:cNvSpPr/>
          <p:nvPr/>
        </p:nvSpPr>
        <p:spPr>
          <a:xfrm>
            <a:off x="457200" y="4169664"/>
            <a:ext cx="8229600" cy="420624"/>
          </a:xfrm>
          <a:prstGeom prst="roundRect">
            <a:avLst>
              <a:gd name="adj" fmla="val 21739"/>
            </a:avLst>
          </a:prstGeom>
          <a:solidFill>
            <a:srgbClr val="1E9E74">
              <a:alpha val="22000"/>
            </a:srgbClr>
          </a:solidFill>
          <a:ln w="12700">
            <a:solidFill>
              <a:srgbClr val="1E9E74"/>
            </a:solidFill>
            <a:prstDash val="solid"/>
          </a:ln>
        </p:spPr>
      </p:sp>
      <p:sp>
        <p:nvSpPr>
          <p:cNvPr id="30" name="Text 24"/>
          <p:cNvSpPr txBox="1"/>
          <p:nvPr/>
        </p:nvSpPr>
        <p:spPr>
          <a:xfrm>
            <a:off x="658368" y="4169664"/>
            <a:ext cx="782726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Platforma yangi tarmoq yaratmaydi — mavjud futbol-ta’lim tizimining raqamli davomi sifatida taklif etiladi</a:t>
            </a:r>
            <a:endParaRPr lang="en-US" sz="1100" dirty="0"/>
          </a:p>
        </p:txBody>
      </p:sp>
      <p:sp>
        <p:nvSpPr>
          <p:cNvPr id="31" name="Text 25"/>
          <p:cNvSpPr txBox="1"/>
          <p:nvPr/>
        </p:nvSpPr>
        <p:spPr>
          <a:xfrm>
            <a:off x="8183880" y="4718304"/>
            <a:ext cx="502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E8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000" dirty="0"/>
          </a:p>
        </p:txBody>
      </p:sp>
      <p:sp>
        <p:nvSpPr>
          <p:cNvPr id="32" name="Text 26"/>
          <p:cNvSpPr txBox="1"/>
          <p:nvPr/>
        </p:nvSpPr>
        <p:spPr>
          <a:xfrm>
            <a:off x="457200" y="4718304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80" kern="0" dirty="0">
                <a:solidFill>
                  <a:srgbClr val="6E8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Onlayn Futbol Akademiyasi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E3C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BO‘LIM 02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20624"/>
            <a:ext cx="8229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2F6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Muammoning qo‘yilishi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8869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Hududlardagi yosh futbol iste’dodlari bilan ishlashda saqlanib qolayotgan to‘rtta uzilish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457200" y="1371600"/>
            <a:ext cx="3931920" cy="1353312"/>
          </a:xfrm>
          <a:prstGeom prst="roundRect">
            <a:avLst>
              <a:gd name="adj" fmla="val 6081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58368" y="1682496"/>
            <a:ext cx="658368" cy="658368"/>
          </a:xfrm>
          <a:prstGeom prst="ellipse">
            <a:avLst/>
          </a:prstGeom>
          <a:solidFill>
            <a:srgbClr val="15304C">
              <a:alpha val="75000"/>
            </a:srgbClr>
          </a:solidFill>
          <a:ln w="15875">
            <a:solidFill>
              <a:srgbClr val="E8785F"/>
            </a:solidFill>
            <a:prstDash val="solid"/>
          </a:ln>
        </p:spPr>
      </p:sp>
      <p:pic>
        <p:nvPicPr>
          <p:cNvPr id="7" name="Image 0" descr="icons/phone_ba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544" y="1853672"/>
            <a:ext cx="316017" cy="316017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444752" y="1591056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Bo‘sh vaqtning samarasiz sarflanishi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1444752" y="2066544"/>
            <a:ext cx="2788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O‘smirlarning darsdan tashqari vaqti asosan telefon o‘yinlari va ijtimoiy tarmoqlarda o‘tmoqda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754880" y="1371600"/>
            <a:ext cx="3931920" cy="1353312"/>
          </a:xfrm>
          <a:prstGeom prst="roundRect">
            <a:avLst>
              <a:gd name="adj" fmla="val 6081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956048" y="1682496"/>
            <a:ext cx="658368" cy="658368"/>
          </a:xfrm>
          <a:prstGeom prst="ellipse">
            <a:avLst/>
          </a:prstGeom>
          <a:solidFill>
            <a:srgbClr val="15304C">
              <a:alpha val="75000"/>
            </a:srgbClr>
          </a:solidFill>
          <a:ln w="15875">
            <a:solidFill>
              <a:srgbClr val="E8785F"/>
            </a:solidFill>
            <a:prstDash val="solid"/>
          </a:ln>
        </p:spPr>
      </p:sp>
      <p:pic>
        <p:nvPicPr>
          <p:cNvPr id="12" name="Image 1" descr="icons/user_ba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7224" y="1853672"/>
            <a:ext cx="316017" cy="316017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742432" y="1591056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Iste’dodlarni aniqlash tizimidagi uzilish</a:t>
            </a:r>
            <a:endParaRPr lang="en-US" sz="1250" dirty="0"/>
          </a:p>
        </p:txBody>
      </p:sp>
      <p:sp>
        <p:nvSpPr>
          <p:cNvPr id="14" name="Text 10"/>
          <p:cNvSpPr txBox="1"/>
          <p:nvPr/>
        </p:nvSpPr>
        <p:spPr>
          <a:xfrm>
            <a:off x="5742432" y="2066544"/>
            <a:ext cx="2788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Hududlardagi iqtidorli bolalar skaut va klub vakillari e’tiboridan chetda qolmoqda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457200" y="2907792"/>
            <a:ext cx="3931920" cy="1353312"/>
          </a:xfrm>
          <a:prstGeom prst="roundRect">
            <a:avLst>
              <a:gd name="adj" fmla="val 6081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658368" y="3218688"/>
            <a:ext cx="658368" cy="658368"/>
          </a:xfrm>
          <a:prstGeom prst="ellipse">
            <a:avLst/>
          </a:prstGeom>
          <a:solidFill>
            <a:srgbClr val="15304C">
              <a:alpha val="75000"/>
            </a:srgbClr>
          </a:solidFill>
          <a:ln w="15875">
            <a:solidFill>
              <a:srgbClr val="E8785F"/>
            </a:solidFill>
            <a:prstDash val="solid"/>
          </a:ln>
        </p:spPr>
      </p:sp>
      <p:pic>
        <p:nvPicPr>
          <p:cNvPr id="17" name="Image 2" descr="icons/chat_ba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544" y="3389864"/>
            <a:ext cx="316017" cy="316017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1444752" y="3127248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Murabbiy — o‘yinchi aloqasining zaifligi</a:t>
            </a:r>
            <a:endParaRPr lang="en-US" sz="1250" dirty="0"/>
          </a:p>
        </p:txBody>
      </p:sp>
      <p:sp>
        <p:nvSpPr>
          <p:cNvPr id="19" name="Text 14"/>
          <p:cNvSpPr txBox="1"/>
          <p:nvPr/>
        </p:nvSpPr>
        <p:spPr>
          <a:xfrm>
            <a:off x="1444752" y="3602736"/>
            <a:ext cx="2788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Mashg‘ulotlar oralig‘ida uzluksiz trening yuklamasi va nazorat vositasi mavjud emas</a:t>
            </a:r>
            <a:endParaRPr lang="en-US" sz="1050" dirty="0"/>
          </a:p>
        </p:txBody>
      </p:sp>
      <p:sp>
        <p:nvSpPr>
          <p:cNvPr id="20" name="Shape 15"/>
          <p:cNvSpPr/>
          <p:nvPr/>
        </p:nvSpPr>
        <p:spPr>
          <a:xfrm>
            <a:off x="4754880" y="2907792"/>
            <a:ext cx="3931920" cy="1353312"/>
          </a:xfrm>
          <a:prstGeom prst="roundRect">
            <a:avLst>
              <a:gd name="adj" fmla="val 6081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956048" y="3218688"/>
            <a:ext cx="658368" cy="658368"/>
          </a:xfrm>
          <a:prstGeom prst="ellipse">
            <a:avLst/>
          </a:prstGeom>
          <a:solidFill>
            <a:srgbClr val="15304C">
              <a:alpha val="75000"/>
            </a:srgbClr>
          </a:solidFill>
          <a:ln w="15875">
            <a:solidFill>
              <a:srgbClr val="E8785F"/>
            </a:solidFill>
            <a:prstDash val="solid"/>
          </a:ln>
        </p:spPr>
      </p:sp>
      <p:pic>
        <p:nvPicPr>
          <p:cNvPr id="22" name="Image 3" descr="icons/eye_ba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7224" y="3389864"/>
            <a:ext cx="316017" cy="316017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5742432" y="3127248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Ota-ona nazoratining yetishmasligi</a:t>
            </a:r>
            <a:endParaRPr lang="en-US" sz="1250" dirty="0"/>
          </a:p>
        </p:txBody>
      </p:sp>
      <p:sp>
        <p:nvSpPr>
          <p:cNvPr id="24" name="Text 18"/>
          <p:cNvSpPr txBox="1"/>
          <p:nvPr/>
        </p:nvSpPr>
        <p:spPr>
          <a:xfrm>
            <a:off x="5742432" y="3602736"/>
            <a:ext cx="2788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Ota-onalarda farzandining sport faolligini kuzatish uchun yagona rasmiy vosita yo‘q</a:t>
            </a:r>
            <a:endParaRPr lang="en-US" sz="1050" dirty="0"/>
          </a:p>
        </p:txBody>
      </p:sp>
      <p:sp>
        <p:nvSpPr>
          <p:cNvPr id="25" name="Text 19"/>
          <p:cNvSpPr txBox="1"/>
          <p:nvPr/>
        </p:nvSpPr>
        <p:spPr>
          <a:xfrm>
            <a:off x="457200" y="435254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E3C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Natijada: iqtidorli bolaning rivojlanish yo‘li tasodifga bog‘liq bo‘lib qolmoqda</a:t>
            </a:r>
            <a:endParaRPr lang="en-US" sz="1150" dirty="0"/>
          </a:p>
        </p:txBody>
      </p:sp>
      <p:sp>
        <p:nvSpPr>
          <p:cNvPr id="26" name="Text 20"/>
          <p:cNvSpPr txBox="1"/>
          <p:nvPr/>
        </p:nvSpPr>
        <p:spPr>
          <a:xfrm>
            <a:off x="8183880" y="4718304"/>
            <a:ext cx="502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E8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000" dirty="0"/>
          </a:p>
        </p:txBody>
      </p:sp>
      <p:sp>
        <p:nvSpPr>
          <p:cNvPr id="27" name="Text 21"/>
          <p:cNvSpPr txBox="1"/>
          <p:nvPr/>
        </p:nvSpPr>
        <p:spPr>
          <a:xfrm>
            <a:off x="457200" y="4718304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80" kern="0" dirty="0">
                <a:solidFill>
                  <a:srgbClr val="6E8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Onlayn Futbol Akademiyasi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E3C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BO‘LIM 03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20624"/>
            <a:ext cx="8229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2F6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Taklif etilayotgan yechim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9601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400"/>
              </a:lnSpc>
              <a:buNone/>
            </a:pPr>
            <a:r>
              <a:rPr lang="en-US" sz="1550" b="1" dirty="0">
                <a:solidFill>
                  <a:srgbClr val="E3C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Onlayn Futbol Akademiyasi</a:t>
            </a:r>
            <a:pPr indent="0" marL="0">
              <a:lnSpc>
                <a:spcPts val="2400"/>
              </a:lnSpc>
              <a:buNone/>
            </a:pPr>
            <a:r>
              <a:rPr lang="en-US" sz="1550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har bir yosh futbolchiga shaxsiy raqamli kabinet, har bir murabbiyga masofaviy trening vositasi, har bir klub va skautga yagona iste’dodlar reyestrini taqdim etuvchi bepul milliy platforma.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457200" y="1993392"/>
            <a:ext cx="2548433" cy="2286000"/>
          </a:xfrm>
          <a:prstGeom prst="roundRect">
            <a:avLst>
              <a:gd name="adj" fmla="val 3600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371600" y="2249424"/>
            <a:ext cx="713232" cy="713232"/>
          </a:xfrm>
          <a:prstGeom prst="ellipse">
            <a:avLst/>
          </a:prstGeom>
          <a:solidFill>
            <a:srgbClr val="15304C"/>
          </a:solidFill>
          <a:ln w="12700">
            <a:solidFill>
              <a:srgbClr val="E3C05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pic>
        <p:nvPicPr>
          <p:cNvPr id="7" name="Image 0" descr="icons/profil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9908" y="2427732"/>
            <a:ext cx="356616" cy="356616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594360" y="3090672"/>
            <a:ext cx="2274113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2F6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Raqamli kabinet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658368" y="3456432"/>
            <a:ext cx="2146097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bir o‘yinchining profili, statistikasi va rivojlanish tarixi bir joyda to‘planadi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3298241" y="1993392"/>
            <a:ext cx="2548433" cy="2286000"/>
          </a:xfrm>
          <a:prstGeom prst="roundRect">
            <a:avLst>
              <a:gd name="adj" fmla="val 3600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212641" y="2249424"/>
            <a:ext cx="713232" cy="713232"/>
          </a:xfrm>
          <a:prstGeom prst="ellipse">
            <a:avLst/>
          </a:prstGeom>
          <a:solidFill>
            <a:srgbClr val="15304C"/>
          </a:solidFill>
          <a:ln w="12700">
            <a:solidFill>
              <a:srgbClr val="E3C05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pic>
        <p:nvPicPr>
          <p:cNvPr id="12" name="Image 1" descr="icons/dumbbell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49" y="2427732"/>
            <a:ext cx="356616" cy="356616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435401" y="3090672"/>
            <a:ext cx="2274113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2F6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Masofaviy trening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499409" y="3456432"/>
            <a:ext cx="2146097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Murabbiy video va PDF ko‘rinishidagi mashqlarni yuboradi, bajarilishini nazorat qiladi</a:t>
            </a:r>
            <a:endParaRPr lang="en-US" sz="1100" dirty="0"/>
          </a:p>
        </p:txBody>
      </p:sp>
      <p:sp>
        <p:nvSpPr>
          <p:cNvPr id="15" name="Shape 11"/>
          <p:cNvSpPr/>
          <p:nvPr/>
        </p:nvSpPr>
        <p:spPr>
          <a:xfrm>
            <a:off x="6139282" y="1993392"/>
            <a:ext cx="2548433" cy="2286000"/>
          </a:xfrm>
          <a:prstGeom prst="roundRect">
            <a:avLst>
              <a:gd name="adj" fmla="val 3600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7053682" y="2249424"/>
            <a:ext cx="713232" cy="713232"/>
          </a:xfrm>
          <a:prstGeom prst="ellipse">
            <a:avLst/>
          </a:prstGeom>
          <a:solidFill>
            <a:srgbClr val="15304C"/>
          </a:solidFill>
          <a:ln w="12700">
            <a:solidFill>
              <a:srgbClr val="E3C05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pic>
        <p:nvPicPr>
          <p:cNvPr id="17" name="Image 2" descr="icons/search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1990" y="2427732"/>
            <a:ext cx="356616" cy="356616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6276442" y="3090672"/>
            <a:ext cx="2274113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2F6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Iste’dodlar reyestri</a:t>
            </a:r>
            <a:endParaRPr lang="en-US" sz="1500" dirty="0"/>
          </a:p>
        </p:txBody>
      </p:sp>
      <p:sp>
        <p:nvSpPr>
          <p:cNvPr id="19" name="Text 14"/>
          <p:cNvSpPr txBox="1"/>
          <p:nvPr/>
        </p:nvSpPr>
        <p:spPr>
          <a:xfrm>
            <a:off x="6340450" y="3456432"/>
            <a:ext cx="2146097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Skaut va klublar hudud, yosh va pozitsiya bo‘yicha iqtidorli bolalarni topadi</a:t>
            </a:r>
            <a:endParaRPr lang="en-US" sz="1100" dirty="0"/>
          </a:p>
        </p:txBody>
      </p:sp>
      <p:sp>
        <p:nvSpPr>
          <p:cNvPr id="20" name="Text 15"/>
          <p:cNvSpPr txBox="1"/>
          <p:nvPr/>
        </p:nvSpPr>
        <p:spPr>
          <a:xfrm>
            <a:off x="457200" y="44074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3DD9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Platforma foydalanuvchilar uchun to‘liq bepul — moliyaviy to‘siq olib tashlanadi</a:t>
            </a:r>
            <a:endParaRPr lang="en-US" sz="1150" dirty="0"/>
          </a:p>
        </p:txBody>
      </p:sp>
      <p:sp>
        <p:nvSpPr>
          <p:cNvPr id="21" name="Text 16"/>
          <p:cNvSpPr txBox="1"/>
          <p:nvPr/>
        </p:nvSpPr>
        <p:spPr>
          <a:xfrm>
            <a:off x="8183880" y="4718304"/>
            <a:ext cx="502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E8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000" dirty="0"/>
          </a:p>
        </p:txBody>
      </p:sp>
      <p:sp>
        <p:nvSpPr>
          <p:cNvPr id="22" name="Text 17"/>
          <p:cNvSpPr txBox="1"/>
          <p:nvPr/>
        </p:nvSpPr>
        <p:spPr>
          <a:xfrm>
            <a:off x="457200" y="4718304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80" kern="0" dirty="0">
                <a:solidFill>
                  <a:srgbClr val="6E8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Onlayn Futbol Akademiyasi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E3C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BO‘LIM 03 · FUNKSIONAL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20624"/>
            <a:ext cx="8229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2F6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O‘yinchining shaxsiy kabineti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8869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bir futbolchining raqamli rivojlanish markazi — oltita asosiy modul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457200" y="1371600"/>
            <a:ext cx="2548433" cy="1444752"/>
          </a:xfrm>
          <a:prstGeom prst="roundRect">
            <a:avLst>
              <a:gd name="adj" fmla="val 5696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40080" y="1591056"/>
            <a:ext cx="548640" cy="548640"/>
          </a:xfrm>
          <a:prstGeom prst="ellipse">
            <a:avLst/>
          </a:prstGeom>
          <a:solidFill>
            <a:srgbClr val="15304C">
              <a:alpha val="75000"/>
            </a:srgbClr>
          </a:solidFill>
          <a:ln w="15875">
            <a:solidFill>
              <a:srgbClr val="E3C05B"/>
            </a:solidFill>
            <a:prstDash val="solid"/>
          </a:ln>
        </p:spPr>
      </p:sp>
      <p:pic>
        <p:nvPicPr>
          <p:cNvPr id="7" name="Image 0" descr="icons/profil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726" y="1733702"/>
            <a:ext cx="263347" cy="263347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298448" y="1645920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Shaxsiy profil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2231136"/>
            <a:ext cx="21945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Yosh, pozitsiya, jismoniy ko‘rsatkich va statistika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298241" y="1371600"/>
            <a:ext cx="2548433" cy="1444752"/>
          </a:xfrm>
          <a:prstGeom prst="roundRect">
            <a:avLst>
              <a:gd name="adj" fmla="val 5696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481121" y="1591056"/>
            <a:ext cx="548640" cy="548640"/>
          </a:xfrm>
          <a:prstGeom prst="ellipse">
            <a:avLst/>
          </a:prstGeom>
          <a:solidFill>
            <a:srgbClr val="15304C">
              <a:alpha val="75000"/>
            </a:srgbClr>
          </a:solidFill>
          <a:ln w="15875">
            <a:solidFill>
              <a:srgbClr val="E3C05B"/>
            </a:solidFill>
            <a:prstDash val="solid"/>
          </a:ln>
        </p:spPr>
      </p:sp>
      <p:pic>
        <p:nvPicPr>
          <p:cNvPr id="12" name="Image 1" descr="icons/dumbbell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3767" y="1733702"/>
            <a:ext cx="263347" cy="263347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139489" y="1645920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Kunlik mashqlar</a:t>
            </a:r>
            <a:endParaRPr lang="en-US" sz="1250" dirty="0"/>
          </a:p>
        </p:txBody>
      </p:sp>
      <p:sp>
        <p:nvSpPr>
          <p:cNvPr id="14" name="Text 10"/>
          <p:cNvSpPr txBox="1"/>
          <p:nvPr/>
        </p:nvSpPr>
        <p:spPr>
          <a:xfrm>
            <a:off x="3481121" y="2231136"/>
            <a:ext cx="21945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Video, PDF hamda interaktiv bajarish belgisi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6139282" y="1371600"/>
            <a:ext cx="2548433" cy="1444752"/>
          </a:xfrm>
          <a:prstGeom prst="roundRect">
            <a:avLst>
              <a:gd name="adj" fmla="val 5696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6322162" y="1591056"/>
            <a:ext cx="548640" cy="548640"/>
          </a:xfrm>
          <a:prstGeom prst="ellipse">
            <a:avLst/>
          </a:prstGeom>
          <a:solidFill>
            <a:srgbClr val="15304C">
              <a:alpha val="75000"/>
            </a:srgbClr>
          </a:solidFill>
          <a:ln w="15875">
            <a:solidFill>
              <a:srgbClr val="E3C05B"/>
            </a:solidFill>
            <a:prstDash val="solid"/>
          </a:ln>
        </p:spPr>
      </p:sp>
      <p:pic>
        <p:nvPicPr>
          <p:cNvPr id="17" name="Image 2" descr="icons/calendar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4808" y="1733702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6980530" y="1645920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Haftalik jadval</a:t>
            </a:r>
            <a:endParaRPr lang="en-US" sz="1250" dirty="0"/>
          </a:p>
        </p:txBody>
      </p:sp>
      <p:sp>
        <p:nvSpPr>
          <p:cNvPr id="19" name="Text 14"/>
          <p:cNvSpPr txBox="1"/>
          <p:nvPr/>
        </p:nvSpPr>
        <p:spPr>
          <a:xfrm>
            <a:off x="6322162" y="2231136"/>
            <a:ext cx="21945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Murabbiy tuzgan yuklama rejasi va muddatlar</a:t>
            </a:r>
            <a:endParaRPr lang="en-US" sz="1050" dirty="0"/>
          </a:p>
        </p:txBody>
      </p:sp>
      <p:sp>
        <p:nvSpPr>
          <p:cNvPr id="20" name="Shape 15"/>
          <p:cNvSpPr/>
          <p:nvPr/>
        </p:nvSpPr>
        <p:spPr>
          <a:xfrm>
            <a:off x="457200" y="2999232"/>
            <a:ext cx="2548433" cy="1444752"/>
          </a:xfrm>
          <a:prstGeom prst="roundRect">
            <a:avLst>
              <a:gd name="adj" fmla="val 5696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640080" y="3218688"/>
            <a:ext cx="548640" cy="548640"/>
          </a:xfrm>
          <a:prstGeom prst="ellipse">
            <a:avLst/>
          </a:prstGeom>
          <a:solidFill>
            <a:srgbClr val="15304C">
              <a:alpha val="75000"/>
            </a:srgbClr>
          </a:solidFill>
          <a:ln w="15875">
            <a:solidFill>
              <a:srgbClr val="E3C05B"/>
            </a:solidFill>
            <a:prstDash val="solid"/>
          </a:ln>
        </p:spPr>
      </p:sp>
      <p:pic>
        <p:nvPicPr>
          <p:cNvPr id="22" name="Image 3" descr="icons/medal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726" y="3361334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1298448" y="3273552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Ball va nishonlar</a:t>
            </a:r>
            <a:endParaRPr lang="en-US" sz="1250" dirty="0"/>
          </a:p>
        </p:txBody>
      </p:sp>
      <p:sp>
        <p:nvSpPr>
          <p:cNvPr id="24" name="Text 18"/>
          <p:cNvSpPr txBox="1"/>
          <p:nvPr/>
        </p:nvSpPr>
        <p:spPr>
          <a:xfrm>
            <a:off x="640080" y="3858768"/>
            <a:ext cx="21945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Gamifikatsiya — motivatsiyani ushlab turuvchi tizim</a:t>
            </a:r>
            <a:endParaRPr lang="en-US" sz="1050" dirty="0"/>
          </a:p>
        </p:txBody>
      </p:sp>
      <p:sp>
        <p:nvSpPr>
          <p:cNvPr id="25" name="Shape 19"/>
          <p:cNvSpPr/>
          <p:nvPr/>
        </p:nvSpPr>
        <p:spPr>
          <a:xfrm>
            <a:off x="3298241" y="2999232"/>
            <a:ext cx="2548433" cy="1444752"/>
          </a:xfrm>
          <a:prstGeom prst="roundRect">
            <a:avLst>
              <a:gd name="adj" fmla="val 5696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26" name="Shape 20"/>
          <p:cNvSpPr/>
          <p:nvPr/>
        </p:nvSpPr>
        <p:spPr>
          <a:xfrm>
            <a:off x="3481121" y="3218688"/>
            <a:ext cx="548640" cy="548640"/>
          </a:xfrm>
          <a:prstGeom prst="ellipse">
            <a:avLst/>
          </a:prstGeom>
          <a:solidFill>
            <a:srgbClr val="15304C">
              <a:alpha val="75000"/>
            </a:srgbClr>
          </a:solidFill>
          <a:ln w="15875">
            <a:solidFill>
              <a:srgbClr val="E3C05B"/>
            </a:solidFill>
            <a:prstDash val="solid"/>
          </a:ln>
        </p:spPr>
      </p:sp>
      <p:pic>
        <p:nvPicPr>
          <p:cNvPr id="27" name="Image 4" descr="icons/chart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23767" y="3361334"/>
            <a:ext cx="263347" cy="263347"/>
          </a:xfrm>
          <a:prstGeom prst="rect">
            <a:avLst/>
          </a:prstGeom>
        </p:spPr>
      </p:pic>
      <p:sp>
        <p:nvSpPr>
          <p:cNvPr id="28" name="Text 21"/>
          <p:cNvSpPr txBox="1"/>
          <p:nvPr/>
        </p:nvSpPr>
        <p:spPr>
          <a:xfrm>
            <a:off x="4139489" y="3273552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Rivojlanish grafigi</a:t>
            </a:r>
            <a:endParaRPr lang="en-US" sz="1250" dirty="0"/>
          </a:p>
        </p:txBody>
      </p:sp>
      <p:sp>
        <p:nvSpPr>
          <p:cNvPr id="29" name="Text 22"/>
          <p:cNvSpPr txBox="1"/>
          <p:nvPr/>
        </p:nvSpPr>
        <p:spPr>
          <a:xfrm>
            <a:off x="3481121" y="3858768"/>
            <a:ext cx="21945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Bajarilgan mashqlar tarixi va o‘sish dinamikasi</a:t>
            </a:r>
            <a:endParaRPr lang="en-US" sz="1050" dirty="0"/>
          </a:p>
        </p:txBody>
      </p:sp>
      <p:sp>
        <p:nvSpPr>
          <p:cNvPr id="30" name="Shape 23"/>
          <p:cNvSpPr/>
          <p:nvPr/>
        </p:nvSpPr>
        <p:spPr>
          <a:xfrm>
            <a:off x="6139282" y="2999232"/>
            <a:ext cx="2548433" cy="1444752"/>
          </a:xfrm>
          <a:prstGeom prst="roundRect">
            <a:avLst>
              <a:gd name="adj" fmla="val 5696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31" name="Shape 24"/>
          <p:cNvSpPr/>
          <p:nvPr/>
        </p:nvSpPr>
        <p:spPr>
          <a:xfrm>
            <a:off x="6322162" y="3218688"/>
            <a:ext cx="548640" cy="548640"/>
          </a:xfrm>
          <a:prstGeom prst="ellipse">
            <a:avLst/>
          </a:prstGeom>
          <a:solidFill>
            <a:srgbClr val="15304C">
              <a:alpha val="75000"/>
            </a:srgbClr>
          </a:solidFill>
          <a:ln w="15875">
            <a:solidFill>
              <a:srgbClr val="E3C05B"/>
            </a:solidFill>
            <a:prstDash val="solid"/>
          </a:ln>
        </p:spPr>
      </p:sp>
      <p:pic>
        <p:nvPicPr>
          <p:cNvPr id="32" name="Image 5" descr="icons/search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4808" y="3361334"/>
            <a:ext cx="263347" cy="263347"/>
          </a:xfrm>
          <a:prstGeom prst="rect">
            <a:avLst/>
          </a:prstGeom>
        </p:spPr>
      </p:pic>
      <p:sp>
        <p:nvSpPr>
          <p:cNvPr id="33" name="Text 25"/>
          <p:cNvSpPr txBox="1"/>
          <p:nvPr/>
        </p:nvSpPr>
        <p:spPr>
          <a:xfrm>
            <a:off x="6980530" y="3273552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Skaut ko‘rishlari</a:t>
            </a:r>
            <a:endParaRPr lang="en-US" sz="1250" dirty="0"/>
          </a:p>
        </p:txBody>
      </p:sp>
      <p:sp>
        <p:nvSpPr>
          <p:cNvPr id="34" name="Text 26"/>
          <p:cNvSpPr txBox="1"/>
          <p:nvPr/>
        </p:nvSpPr>
        <p:spPr>
          <a:xfrm>
            <a:off x="6322162" y="3858768"/>
            <a:ext cx="21945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Profilni qaysi klub yoki skaut ko‘rgani qayd etiladi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8183880" y="4718304"/>
            <a:ext cx="502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E8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000" dirty="0"/>
          </a:p>
        </p:txBody>
      </p:sp>
      <p:sp>
        <p:nvSpPr>
          <p:cNvPr id="36" name="Text 28"/>
          <p:cNvSpPr txBox="1"/>
          <p:nvPr/>
        </p:nvSpPr>
        <p:spPr>
          <a:xfrm>
            <a:off x="457200" y="4718304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80" kern="0" dirty="0">
                <a:solidFill>
                  <a:srgbClr val="6E8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Onlayn Futbol Akademiyasi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E3C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BO‘LIM 03 · FUNKSIONAL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20624"/>
            <a:ext cx="8229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2F6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Masofaviy trening tizimi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8869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Murabbiydan o‘yinchiga — to‘liq raqamli mashg‘ulot aylanmasi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457200" y="1371600"/>
            <a:ext cx="2548433" cy="2395728"/>
          </a:xfrm>
          <a:prstGeom prst="roundRect">
            <a:avLst>
              <a:gd name="adj" fmla="val 3435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453896" y="1609344"/>
            <a:ext cx="548640" cy="548640"/>
          </a:xfrm>
          <a:prstGeom prst="ellipse">
            <a:avLst/>
          </a:prstGeom>
          <a:solidFill>
            <a:srgbClr val="E3C05B"/>
          </a:solidFill>
          <a:ln w="12700">
            <a:solidFill>
              <a:srgbClr val="E3C05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pic>
        <p:nvPicPr>
          <p:cNvPr id="7" name="Image 0" descr="icons/vide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056" y="1746504"/>
            <a:ext cx="274320" cy="27432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594360" y="2286000"/>
            <a:ext cx="2274113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2F6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Video ko‘rsatma</a:t>
            </a:r>
            <a:endParaRPr lang="en-US" sz="1450" dirty="0"/>
          </a:p>
        </p:txBody>
      </p:sp>
      <p:sp>
        <p:nvSpPr>
          <p:cNvPr id="9" name="Text 6"/>
          <p:cNvSpPr txBox="1"/>
          <p:nvPr/>
        </p:nvSpPr>
        <p:spPr>
          <a:xfrm>
            <a:off x="694944" y="2688336"/>
            <a:ext cx="20848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52400" indent="-152400">
              <a:lnSpc>
                <a:spcPts val="1500"/>
              </a:lnSpc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Texnik harakat namoyishi</a:t>
            </a:r>
            <a:endParaRPr lang="en-US" sz="1050" dirty="0"/>
          </a:p>
          <a:p>
            <a:pPr marL="152400" indent="-152400">
              <a:lnSpc>
                <a:spcPts val="1500"/>
              </a:lnSpc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Murabbiy ovozli izohi bilan</a:t>
            </a:r>
            <a:endParaRPr lang="en-US" sz="1050" dirty="0"/>
          </a:p>
          <a:p>
            <a:pPr marL="152400" indent="-152400">
              <a:lnSpc>
                <a:spcPts val="1500"/>
              </a:lnSpc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Yosh guruhiga moslashtirilgan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298241" y="1371600"/>
            <a:ext cx="2548433" cy="2395728"/>
          </a:xfrm>
          <a:prstGeom prst="roundRect">
            <a:avLst>
              <a:gd name="adj" fmla="val 3435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294937" y="1609344"/>
            <a:ext cx="548640" cy="548640"/>
          </a:xfrm>
          <a:prstGeom prst="ellipse">
            <a:avLst/>
          </a:prstGeom>
          <a:solidFill>
            <a:srgbClr val="E3C05B"/>
          </a:solidFill>
          <a:ln w="12700">
            <a:solidFill>
              <a:srgbClr val="E3C05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pic>
        <p:nvPicPr>
          <p:cNvPr id="12" name="Image 1" descr="icons/pd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2097" y="1746504"/>
            <a:ext cx="274320" cy="27432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435401" y="2286000"/>
            <a:ext cx="2274113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2F6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PDF mashqnoma</a:t>
            </a:r>
            <a:endParaRPr lang="en-US" sz="1450" dirty="0"/>
          </a:p>
        </p:txBody>
      </p:sp>
      <p:sp>
        <p:nvSpPr>
          <p:cNvPr id="14" name="Text 10"/>
          <p:cNvSpPr txBox="1"/>
          <p:nvPr/>
        </p:nvSpPr>
        <p:spPr>
          <a:xfrm>
            <a:off x="3535985" y="2688336"/>
            <a:ext cx="20848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52400" indent="-152400">
              <a:lnSpc>
                <a:spcPts val="1500"/>
              </a:lnSpc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Batafsil bajarish ko‘rsatmasi</a:t>
            </a:r>
            <a:endParaRPr lang="en-US" sz="1050" dirty="0"/>
          </a:p>
          <a:p>
            <a:pPr marL="152400" indent="-152400">
              <a:lnSpc>
                <a:spcPts val="1500"/>
              </a:lnSpc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Chizma va sxemalar</a:t>
            </a:r>
            <a:endParaRPr lang="en-US" sz="1050" dirty="0"/>
          </a:p>
          <a:p>
            <a:pPr marL="152400" indent="-152400">
              <a:lnSpc>
                <a:spcPts val="1500"/>
              </a:lnSpc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Yuklab olish va chop etish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6139282" y="1371600"/>
            <a:ext cx="2548433" cy="2395728"/>
          </a:xfrm>
          <a:prstGeom prst="roundRect">
            <a:avLst>
              <a:gd name="adj" fmla="val 3435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7135978" y="1609344"/>
            <a:ext cx="548640" cy="548640"/>
          </a:xfrm>
          <a:prstGeom prst="ellipse">
            <a:avLst/>
          </a:prstGeom>
          <a:solidFill>
            <a:srgbClr val="E3C05B"/>
          </a:solidFill>
          <a:ln w="12700">
            <a:solidFill>
              <a:srgbClr val="E3C05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pic>
        <p:nvPicPr>
          <p:cNvPr id="17" name="Image 2" descr="icons/tasks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3138" y="1746504"/>
            <a:ext cx="274320" cy="274320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6276442" y="2286000"/>
            <a:ext cx="2274113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2F6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Interaktiv topshiriq</a:t>
            </a:r>
            <a:endParaRPr lang="en-US" sz="1450" dirty="0"/>
          </a:p>
        </p:txBody>
      </p:sp>
      <p:sp>
        <p:nvSpPr>
          <p:cNvPr id="19" name="Text 14"/>
          <p:cNvSpPr txBox="1"/>
          <p:nvPr/>
        </p:nvSpPr>
        <p:spPr>
          <a:xfrm>
            <a:off x="6377026" y="2688336"/>
            <a:ext cx="20848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52400" indent="-152400">
              <a:lnSpc>
                <a:spcPts val="1500"/>
              </a:lnSpc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«Bajarildi» belgisi</a:t>
            </a:r>
            <a:endParaRPr lang="en-US" sz="1050" dirty="0"/>
          </a:p>
          <a:p>
            <a:pPr marL="152400" indent="-152400">
              <a:lnSpc>
                <a:spcPts val="1500"/>
              </a:lnSpc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Video hisobot yuklash</a:t>
            </a:r>
            <a:endParaRPr lang="en-US" sz="1050" dirty="0"/>
          </a:p>
          <a:p>
            <a:pPr marL="152400" indent="-152400">
              <a:lnSpc>
                <a:spcPts val="1500"/>
              </a:lnSpc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Murabbiy bahosi va izohi</a:t>
            </a:r>
            <a:endParaRPr lang="en-US" sz="1050" dirty="0"/>
          </a:p>
        </p:txBody>
      </p:sp>
      <p:sp>
        <p:nvSpPr>
          <p:cNvPr id="20" name="Shape 15"/>
          <p:cNvSpPr/>
          <p:nvPr/>
        </p:nvSpPr>
        <p:spPr>
          <a:xfrm>
            <a:off x="457200" y="3968496"/>
            <a:ext cx="8229600" cy="786384"/>
          </a:xfrm>
          <a:prstGeom prst="roundRect">
            <a:avLst>
              <a:gd name="adj" fmla="val 11628"/>
            </a:avLst>
          </a:prstGeom>
          <a:solidFill>
            <a:srgbClr val="15304C">
              <a:alpha val="70000"/>
            </a:srgbClr>
          </a:solidFill>
          <a:ln w="12700">
            <a:solidFill>
              <a:srgbClr val="23425F"/>
            </a:solidFill>
            <a:prstDash val="solid"/>
          </a:ln>
        </p:spPr>
      </p:sp>
      <p:sp>
        <p:nvSpPr>
          <p:cNvPr id="21" name="Text 16"/>
          <p:cNvSpPr txBox="1"/>
          <p:nvPr/>
        </p:nvSpPr>
        <p:spPr>
          <a:xfrm>
            <a:off x="621792" y="4078224"/>
            <a:ext cx="17556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Murabbiy mashq yaratadi</a:t>
            </a:r>
            <a:endParaRPr lang="en-US" sz="1050" dirty="0"/>
          </a:p>
        </p:txBody>
      </p:sp>
      <p:pic>
        <p:nvPicPr>
          <p:cNvPr id="22" name="Image 3" descr="icons/arrow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1448" y="4261104"/>
            <a:ext cx="164592" cy="164592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2670048" y="4078224"/>
            <a:ext cx="17556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Platforma yetkazadi</a:t>
            </a:r>
            <a:endParaRPr lang="en-US" sz="1050" dirty="0"/>
          </a:p>
        </p:txBody>
      </p:sp>
      <p:pic>
        <p:nvPicPr>
          <p:cNvPr id="24" name="Image 4" descr="icons/arrow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9704" y="4261104"/>
            <a:ext cx="164592" cy="164592"/>
          </a:xfrm>
          <a:prstGeom prst="rect">
            <a:avLst/>
          </a:prstGeom>
        </p:spPr>
      </p:pic>
      <p:sp>
        <p:nvSpPr>
          <p:cNvPr id="25" name="Text 18"/>
          <p:cNvSpPr txBox="1"/>
          <p:nvPr/>
        </p:nvSpPr>
        <p:spPr>
          <a:xfrm>
            <a:off x="4718304" y="4078224"/>
            <a:ext cx="17556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O‘yinchi bajaradi</a:t>
            </a:r>
            <a:endParaRPr lang="en-US" sz="1050" dirty="0"/>
          </a:p>
        </p:txBody>
      </p:sp>
      <p:pic>
        <p:nvPicPr>
          <p:cNvPr id="26" name="Image 5" descr="icons/arrow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7960" y="4261104"/>
            <a:ext cx="164592" cy="164592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6766560" y="4078224"/>
            <a:ext cx="17556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Hisobot va baho qaytadi</a:t>
            </a:r>
            <a:endParaRPr lang="en-US" sz="1050" dirty="0"/>
          </a:p>
        </p:txBody>
      </p:sp>
      <p:sp>
        <p:nvSpPr>
          <p:cNvPr id="28" name="Text 20"/>
          <p:cNvSpPr txBox="1"/>
          <p:nvPr/>
        </p:nvSpPr>
        <p:spPr>
          <a:xfrm>
            <a:off x="8183880" y="4718304"/>
            <a:ext cx="502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E8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000" dirty="0"/>
          </a:p>
        </p:txBody>
      </p:sp>
      <p:sp>
        <p:nvSpPr>
          <p:cNvPr id="29" name="Text 21"/>
          <p:cNvSpPr txBox="1"/>
          <p:nvPr/>
        </p:nvSpPr>
        <p:spPr>
          <a:xfrm>
            <a:off x="457200" y="4718304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80" kern="0" dirty="0">
                <a:solidFill>
                  <a:srgbClr val="6E8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Onlayn Futbol Akademiyasi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E3C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BO‘LIM 03 · FUNKSIONAL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20624"/>
            <a:ext cx="8229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2F6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Platformadagi to‘rt toifa foydalanuvchi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8869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bir toifa alohida kabinet, alohida huquq va alohida ko‘rinishga ega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457200" y="1417320"/>
            <a:ext cx="1851660" cy="2606040"/>
          </a:xfrm>
          <a:prstGeom prst="roundRect">
            <a:avLst>
              <a:gd name="adj" fmla="val 4444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060704" y="1673352"/>
            <a:ext cx="640080" cy="640080"/>
          </a:xfrm>
          <a:prstGeom prst="ellipse">
            <a:avLst/>
          </a:prstGeom>
          <a:solidFill>
            <a:srgbClr val="E3C05B"/>
          </a:solidFill>
          <a:ln w="12700">
            <a:solidFill>
              <a:srgbClr val="E3C05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pic>
        <p:nvPicPr>
          <p:cNvPr id="7" name="Image 0" descr="icons/play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0724" y="1833372"/>
            <a:ext cx="320040" cy="32004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548640" y="2441448"/>
            <a:ext cx="1673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F2F6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O‘yinchi</a:t>
            </a:r>
            <a:endParaRPr lang="en-US" sz="1550" dirty="0"/>
          </a:p>
        </p:txBody>
      </p:sp>
      <p:sp>
        <p:nvSpPr>
          <p:cNvPr id="9" name="Text 6"/>
          <p:cNvSpPr txBox="1"/>
          <p:nvPr/>
        </p:nvSpPr>
        <p:spPr>
          <a:xfrm>
            <a:off x="603504" y="2843784"/>
            <a:ext cx="15636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Mashqlar, jadval, nishonlar va shaxsiy profil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2583180" y="1417320"/>
            <a:ext cx="1851660" cy="2606040"/>
          </a:xfrm>
          <a:prstGeom prst="roundRect">
            <a:avLst>
              <a:gd name="adj" fmla="val 4444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186684" y="1673352"/>
            <a:ext cx="640080" cy="640080"/>
          </a:xfrm>
          <a:prstGeom prst="ellipse">
            <a:avLst/>
          </a:prstGeom>
          <a:solidFill>
            <a:srgbClr val="E3C05B"/>
          </a:solidFill>
          <a:ln w="12700">
            <a:solidFill>
              <a:srgbClr val="E3C05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pic>
        <p:nvPicPr>
          <p:cNvPr id="12" name="Image 1" descr="icons/coach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6704" y="1833372"/>
            <a:ext cx="320040" cy="32004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2674620" y="2441448"/>
            <a:ext cx="1673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F2F6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Murabbiy</a:t>
            </a:r>
            <a:endParaRPr lang="en-US" sz="1550" dirty="0"/>
          </a:p>
        </p:txBody>
      </p:sp>
      <p:sp>
        <p:nvSpPr>
          <p:cNvPr id="14" name="Text 10"/>
          <p:cNvSpPr txBox="1"/>
          <p:nvPr/>
        </p:nvSpPr>
        <p:spPr>
          <a:xfrm>
            <a:off x="2729484" y="2843784"/>
            <a:ext cx="15636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Mashq yaratish, guruhlarga yuborish, baholash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4709160" y="1417320"/>
            <a:ext cx="1851660" cy="2606040"/>
          </a:xfrm>
          <a:prstGeom prst="roundRect">
            <a:avLst>
              <a:gd name="adj" fmla="val 4444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312664" y="1673352"/>
            <a:ext cx="640080" cy="640080"/>
          </a:xfrm>
          <a:prstGeom prst="ellipse">
            <a:avLst/>
          </a:prstGeom>
          <a:solidFill>
            <a:srgbClr val="E3C05B"/>
          </a:solidFill>
          <a:ln w="12700">
            <a:solidFill>
              <a:srgbClr val="E3C05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pic>
        <p:nvPicPr>
          <p:cNvPr id="17" name="Image 2" descr="icons/parent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2684" y="1833372"/>
            <a:ext cx="320040" cy="320040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4800600" y="2441448"/>
            <a:ext cx="1673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F2F6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Ota-ona</a:t>
            </a:r>
            <a:endParaRPr lang="en-US" sz="1550" dirty="0"/>
          </a:p>
        </p:txBody>
      </p:sp>
      <p:sp>
        <p:nvSpPr>
          <p:cNvPr id="19" name="Text 14"/>
          <p:cNvSpPr txBox="1"/>
          <p:nvPr/>
        </p:nvSpPr>
        <p:spPr>
          <a:xfrm>
            <a:off x="4855464" y="2843784"/>
            <a:ext cx="15636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Farzand faolligini kuzatish va nazorat qilish</a:t>
            </a:r>
            <a:endParaRPr lang="en-US" sz="1050" dirty="0"/>
          </a:p>
        </p:txBody>
      </p:sp>
      <p:sp>
        <p:nvSpPr>
          <p:cNvPr id="20" name="Shape 15"/>
          <p:cNvSpPr/>
          <p:nvPr/>
        </p:nvSpPr>
        <p:spPr>
          <a:xfrm>
            <a:off x="6835140" y="1417320"/>
            <a:ext cx="1851660" cy="2606040"/>
          </a:xfrm>
          <a:prstGeom prst="roundRect">
            <a:avLst>
              <a:gd name="adj" fmla="val 4444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7438644" y="1673352"/>
            <a:ext cx="640080" cy="640080"/>
          </a:xfrm>
          <a:prstGeom prst="ellipse">
            <a:avLst/>
          </a:prstGeom>
          <a:solidFill>
            <a:srgbClr val="E3C05B"/>
          </a:solidFill>
          <a:ln w="12700">
            <a:solidFill>
              <a:srgbClr val="E3C05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pic>
        <p:nvPicPr>
          <p:cNvPr id="22" name="Image 3" descr="icons/scout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8664" y="1833372"/>
            <a:ext cx="320040" cy="320040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6926580" y="2441448"/>
            <a:ext cx="1673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F2F6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Skaut / klub</a:t>
            </a:r>
            <a:endParaRPr lang="en-US" sz="1550" dirty="0"/>
          </a:p>
        </p:txBody>
      </p:sp>
      <p:sp>
        <p:nvSpPr>
          <p:cNvPr id="24" name="Text 18"/>
          <p:cNvSpPr txBox="1"/>
          <p:nvPr/>
        </p:nvSpPr>
        <p:spPr>
          <a:xfrm>
            <a:off x="6981444" y="2843784"/>
            <a:ext cx="15636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Iste’dodlarni qidirish va bevosita bog‘lanish</a:t>
            </a:r>
            <a:endParaRPr lang="en-US" sz="1050" dirty="0"/>
          </a:p>
        </p:txBody>
      </p:sp>
      <p:sp>
        <p:nvSpPr>
          <p:cNvPr id="25" name="Shape 19"/>
          <p:cNvSpPr/>
          <p:nvPr/>
        </p:nvSpPr>
        <p:spPr>
          <a:xfrm>
            <a:off x="457200" y="4133088"/>
            <a:ext cx="8229600" cy="512064"/>
          </a:xfrm>
          <a:prstGeom prst="roundRect">
            <a:avLst>
              <a:gd name="adj" fmla="val 17857"/>
            </a:avLst>
          </a:prstGeom>
          <a:solidFill>
            <a:srgbClr val="12263C">
              <a:alpha val="85000"/>
            </a:srgbClr>
          </a:solidFill>
          <a:ln w="12700">
            <a:solidFill>
              <a:srgbClr val="23425F"/>
            </a:solidFill>
            <a:prstDash val="solid"/>
          </a:ln>
        </p:spPr>
      </p:sp>
      <p:pic>
        <p:nvPicPr>
          <p:cNvPr id="26" name="Image 4" descr="icons/lock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656" y="4270248"/>
            <a:ext cx="237744" cy="237744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1024128" y="4133088"/>
            <a:ext cx="74615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Voyaga yetmagan foydalanuvchilar ma’lumotlari ota-ona roziligi asosida yuritiladi; profil ko‘rinishi cheklangan rejimda ishlaydi</a:t>
            </a:r>
            <a:endParaRPr lang="en-US" sz="1050" dirty="0"/>
          </a:p>
        </p:txBody>
      </p:sp>
      <p:sp>
        <p:nvSpPr>
          <p:cNvPr id="28" name="Text 21"/>
          <p:cNvSpPr txBox="1"/>
          <p:nvPr/>
        </p:nvSpPr>
        <p:spPr>
          <a:xfrm>
            <a:off x="8183880" y="4718304"/>
            <a:ext cx="502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E8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000" dirty="0"/>
          </a:p>
        </p:txBody>
      </p:sp>
      <p:sp>
        <p:nvSpPr>
          <p:cNvPr id="29" name="Text 22"/>
          <p:cNvSpPr txBox="1"/>
          <p:nvPr/>
        </p:nvSpPr>
        <p:spPr>
          <a:xfrm>
            <a:off x="457200" y="4718304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80" kern="0" dirty="0">
                <a:solidFill>
                  <a:srgbClr val="6E8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Onlayn Futbol Akademiyasi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E3C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BO‘LIM 03 · FUNKSIONAL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20624"/>
            <a:ext cx="8229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2F6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Gamifikatsiya va motivatsiya tizimi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8869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Bola mashqni bajaradi, ball to‘playdi, daraja oshiradi — muntazamlik odatga aylanadi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457200" y="1389888"/>
            <a:ext cx="3931920" cy="1335024"/>
          </a:xfrm>
          <a:prstGeom prst="roundRect">
            <a:avLst>
              <a:gd name="adj" fmla="val 6164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76656" y="1719072"/>
            <a:ext cx="658368" cy="658368"/>
          </a:xfrm>
          <a:prstGeom prst="ellipse">
            <a:avLst/>
          </a:prstGeom>
          <a:solidFill>
            <a:srgbClr val="E3C05B"/>
          </a:solidFill>
          <a:ln w="12700">
            <a:solidFill>
              <a:srgbClr val="E3C05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pic>
        <p:nvPicPr>
          <p:cNvPr id="7" name="Image 0" descr="icons/targe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8" y="1883664"/>
            <a:ext cx="329184" cy="329184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499616" y="1664208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2F6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Kunlik missiyalar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499616" y="2048256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kuni yangi mashq topshirig‘i; bajargan o‘yinchi ball oladi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754880" y="1389888"/>
            <a:ext cx="3931920" cy="1335024"/>
          </a:xfrm>
          <a:prstGeom prst="roundRect">
            <a:avLst>
              <a:gd name="adj" fmla="val 6164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974336" y="1719072"/>
            <a:ext cx="658368" cy="658368"/>
          </a:xfrm>
          <a:prstGeom prst="ellipse">
            <a:avLst/>
          </a:prstGeom>
          <a:solidFill>
            <a:srgbClr val="E3C05B"/>
          </a:solidFill>
          <a:ln w="12700">
            <a:solidFill>
              <a:srgbClr val="E3C05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pic>
        <p:nvPicPr>
          <p:cNvPr id="12" name="Image 1" descr="icons/troph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928" y="1883664"/>
            <a:ext cx="329184" cy="329184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797296" y="1664208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2F6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Nishon va darajalar</a:t>
            </a:r>
            <a:endParaRPr lang="en-US" sz="1400" dirty="0"/>
          </a:p>
        </p:txBody>
      </p:sp>
      <p:sp>
        <p:nvSpPr>
          <p:cNvPr id="14" name="Text 10"/>
          <p:cNvSpPr txBox="1"/>
          <p:nvPr/>
        </p:nvSpPr>
        <p:spPr>
          <a:xfrm>
            <a:off x="5797296" y="2048256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Bronza → Kumush → Oltin → Pro: o‘sish ko‘rinadigan bo‘ladi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457200" y="2907792"/>
            <a:ext cx="3931920" cy="1335024"/>
          </a:xfrm>
          <a:prstGeom prst="roundRect">
            <a:avLst>
              <a:gd name="adj" fmla="val 6164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676656" y="3236976"/>
            <a:ext cx="658368" cy="658368"/>
          </a:xfrm>
          <a:prstGeom prst="ellipse">
            <a:avLst/>
          </a:prstGeom>
          <a:solidFill>
            <a:srgbClr val="E3C05B"/>
          </a:solidFill>
          <a:ln w="12700">
            <a:solidFill>
              <a:srgbClr val="E3C05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pic>
        <p:nvPicPr>
          <p:cNvPr id="17" name="Image 2" descr="icons/crown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248" y="3401568"/>
            <a:ext cx="329184" cy="329184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1499616" y="3182112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2F6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Oylik chempionlar</a:t>
            </a:r>
            <a:endParaRPr lang="en-US" sz="1400" dirty="0"/>
          </a:p>
        </p:txBody>
      </p:sp>
      <p:sp>
        <p:nvSpPr>
          <p:cNvPr id="19" name="Text 14"/>
          <p:cNvSpPr txBox="1"/>
          <p:nvPr/>
        </p:nvSpPr>
        <p:spPr>
          <a:xfrm>
            <a:off x="1499616" y="356616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 faol o‘yinchilar hududiy va respublika reytingida</a:t>
            </a:r>
            <a:endParaRPr lang="en-US" sz="1050" dirty="0"/>
          </a:p>
        </p:txBody>
      </p:sp>
      <p:sp>
        <p:nvSpPr>
          <p:cNvPr id="20" name="Shape 15"/>
          <p:cNvSpPr/>
          <p:nvPr/>
        </p:nvSpPr>
        <p:spPr>
          <a:xfrm>
            <a:off x="4754880" y="2907792"/>
            <a:ext cx="3931920" cy="1335024"/>
          </a:xfrm>
          <a:prstGeom prst="roundRect">
            <a:avLst>
              <a:gd name="adj" fmla="val 6164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974336" y="3236976"/>
            <a:ext cx="658368" cy="658368"/>
          </a:xfrm>
          <a:prstGeom prst="ellipse">
            <a:avLst/>
          </a:prstGeom>
          <a:solidFill>
            <a:srgbClr val="E3C05B"/>
          </a:solidFill>
          <a:ln w="12700">
            <a:solidFill>
              <a:srgbClr val="E3C05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pic>
        <p:nvPicPr>
          <p:cNvPr id="22" name="Image 3" descr="icons/fir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8928" y="3401568"/>
            <a:ext cx="329184" cy="329184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5797296" y="3182112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2F6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Haftalik uzluksizlik</a:t>
            </a:r>
            <a:endParaRPr lang="en-US" sz="1400" dirty="0"/>
          </a:p>
        </p:txBody>
      </p:sp>
      <p:sp>
        <p:nvSpPr>
          <p:cNvPr id="24" name="Text 18"/>
          <p:cNvSpPr txBox="1"/>
          <p:nvPr/>
        </p:nvSpPr>
        <p:spPr>
          <a:xfrm>
            <a:off x="5797296" y="356616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kun to‘xtovsiz mashq — maxsus nishon va mukofot</a:t>
            </a:r>
            <a:endParaRPr lang="en-US" sz="1050" dirty="0"/>
          </a:p>
        </p:txBody>
      </p:sp>
      <p:sp>
        <p:nvSpPr>
          <p:cNvPr id="25" name="Text 19"/>
          <p:cNvSpPr txBox="1"/>
          <p:nvPr/>
        </p:nvSpPr>
        <p:spPr>
          <a:xfrm>
            <a:off x="457200" y="43708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E3C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Maqsad — bolani ekranga emas, maydonga qaytarish: raqamli vosita jismoniy faollikni rag‘batlantiradi</a:t>
            </a:r>
            <a:endParaRPr lang="en-US" sz="1150" dirty="0"/>
          </a:p>
        </p:txBody>
      </p:sp>
      <p:sp>
        <p:nvSpPr>
          <p:cNvPr id="26" name="Text 20"/>
          <p:cNvSpPr txBox="1"/>
          <p:nvPr/>
        </p:nvSpPr>
        <p:spPr>
          <a:xfrm>
            <a:off x="8183880" y="4718304"/>
            <a:ext cx="502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E8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000" dirty="0"/>
          </a:p>
        </p:txBody>
      </p:sp>
      <p:sp>
        <p:nvSpPr>
          <p:cNvPr id="27" name="Text 21"/>
          <p:cNvSpPr txBox="1"/>
          <p:nvPr/>
        </p:nvSpPr>
        <p:spPr>
          <a:xfrm>
            <a:off x="457200" y="4718304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80" kern="0" dirty="0">
                <a:solidFill>
                  <a:srgbClr val="6E8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Onlayn Futbol Akademiyasi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E3C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BO‘LIM 04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20624"/>
            <a:ext cx="8229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2F6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Kutilayotgan ijtimoiy samara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8869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Platforma nafaqat sport ko‘nikmasini beradi — sog‘lom raqamli muhit shakllantiradi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457200" y="1371600"/>
            <a:ext cx="2548433" cy="1975104"/>
          </a:xfrm>
          <a:prstGeom prst="roundRect">
            <a:avLst>
              <a:gd name="adj" fmla="val 4167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453896" y="1591056"/>
            <a:ext cx="548640" cy="548640"/>
          </a:xfrm>
          <a:prstGeom prst="ellipse">
            <a:avLst/>
          </a:prstGeom>
          <a:solidFill>
            <a:srgbClr val="15304C">
              <a:alpha val="75000"/>
            </a:srgbClr>
          </a:solidFill>
          <a:ln w="15875">
            <a:solidFill>
              <a:srgbClr val="3DD9A0"/>
            </a:solidFill>
            <a:prstDash val="solid"/>
          </a:ln>
        </p:spPr>
      </p:sp>
      <p:pic>
        <p:nvPicPr>
          <p:cNvPr id="7" name="Image 0" descr="icons/hear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542" y="1733702"/>
            <a:ext cx="263347" cy="263347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594360" y="2249424"/>
            <a:ext cx="2274113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DD9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Jismoniy salomatlik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658368" y="2596896"/>
            <a:ext cx="2146097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Kunlik mashq odati — o‘smirlar orasida harakatsizlik va ortiqcha vazn xavfini kamaytiradi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298241" y="1371600"/>
            <a:ext cx="2548433" cy="1975104"/>
          </a:xfrm>
          <a:prstGeom prst="roundRect">
            <a:avLst>
              <a:gd name="adj" fmla="val 4167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294937" y="1591056"/>
            <a:ext cx="548640" cy="548640"/>
          </a:xfrm>
          <a:prstGeom prst="ellipse">
            <a:avLst/>
          </a:prstGeom>
          <a:solidFill>
            <a:srgbClr val="15304C">
              <a:alpha val="75000"/>
            </a:srgbClr>
          </a:solidFill>
          <a:ln w="15875">
            <a:solidFill>
              <a:srgbClr val="3DD9A0"/>
            </a:solidFill>
            <a:prstDash val="solid"/>
          </a:ln>
        </p:spPr>
      </p:sp>
      <p:pic>
        <p:nvPicPr>
          <p:cNvPr id="12" name="Image 1" descr="icons/shiel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7583" y="1733702"/>
            <a:ext cx="263347" cy="263347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435401" y="2249424"/>
            <a:ext cx="2274113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DD9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Xavfsiz raqamli muhit</a:t>
            </a:r>
            <a:endParaRPr lang="en-US" sz="1400" dirty="0"/>
          </a:p>
        </p:txBody>
      </p:sp>
      <p:sp>
        <p:nvSpPr>
          <p:cNvPr id="14" name="Text 10"/>
          <p:cNvSpPr txBox="1"/>
          <p:nvPr/>
        </p:nvSpPr>
        <p:spPr>
          <a:xfrm>
            <a:off x="3499409" y="2596896"/>
            <a:ext cx="2146097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Bo‘sh vaqt nazorat qilinadigan, foydali va mazmunli faoliyat bilan to‘ldiriladi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6139282" y="1371600"/>
            <a:ext cx="2548433" cy="1975104"/>
          </a:xfrm>
          <a:prstGeom prst="roundRect">
            <a:avLst>
              <a:gd name="adj" fmla="val 4167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7135978" y="1591056"/>
            <a:ext cx="548640" cy="548640"/>
          </a:xfrm>
          <a:prstGeom prst="ellipse">
            <a:avLst/>
          </a:prstGeom>
          <a:solidFill>
            <a:srgbClr val="15304C">
              <a:alpha val="75000"/>
            </a:srgbClr>
          </a:solidFill>
          <a:ln w="15875">
            <a:solidFill>
              <a:srgbClr val="3DD9A0"/>
            </a:solidFill>
            <a:prstDash val="solid"/>
          </a:ln>
        </p:spPr>
      </p:sp>
      <p:pic>
        <p:nvPicPr>
          <p:cNvPr id="17" name="Image 2" descr="icons/glob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8624" y="1733702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6276442" y="2249424"/>
            <a:ext cx="2274113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DD9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Teng imkoniyat</a:t>
            </a:r>
            <a:endParaRPr lang="en-US" sz="1400" dirty="0"/>
          </a:p>
        </p:txBody>
      </p:sp>
      <p:sp>
        <p:nvSpPr>
          <p:cNvPr id="19" name="Text 14"/>
          <p:cNvSpPr txBox="1"/>
          <p:nvPr/>
        </p:nvSpPr>
        <p:spPr>
          <a:xfrm>
            <a:off x="6340450" y="2596896"/>
            <a:ext cx="2146097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Uzoq tuman va qishloqdagi bola ham poytaxtdagi tengdoshi bilan bir xil dasturdan foydalanadi</a:t>
            </a:r>
            <a:endParaRPr lang="en-US" sz="1050" dirty="0"/>
          </a:p>
        </p:txBody>
      </p:sp>
      <p:sp>
        <p:nvSpPr>
          <p:cNvPr id="20" name="Shape 15"/>
          <p:cNvSpPr/>
          <p:nvPr/>
        </p:nvSpPr>
        <p:spPr>
          <a:xfrm>
            <a:off x="457200" y="3511296"/>
            <a:ext cx="8229600" cy="1225296"/>
          </a:xfrm>
          <a:prstGeom prst="roundRect">
            <a:avLst>
              <a:gd name="adj" fmla="val 6716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21" name="Text 16"/>
          <p:cNvSpPr txBox="1"/>
          <p:nvPr/>
        </p:nvSpPr>
        <p:spPr>
          <a:xfrm>
            <a:off x="658368" y="363931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" kern="0" dirty="0">
                <a:solidFill>
                  <a:srgbClr val="E3C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Davlat manfaati nuqtayi nazaridan</a:t>
            </a:r>
            <a:endParaRPr lang="en-US" sz="1100" dirty="0"/>
          </a:p>
        </p:txBody>
      </p:sp>
      <p:pic>
        <p:nvPicPr>
          <p:cNvPr id="22" name="Image 3" descr="icons/check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4023360"/>
            <a:ext cx="182880" cy="182880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914400" y="3968496"/>
            <a:ext cx="22860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Milliy terma jamoalar uchun iste’dod zaxirasi kengayadi</a:t>
            </a:r>
            <a:endParaRPr lang="en-US" sz="1050" dirty="0"/>
          </a:p>
        </p:txBody>
      </p:sp>
      <p:pic>
        <p:nvPicPr>
          <p:cNvPr id="24" name="Image 4" descr="icons/check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5848" y="4023360"/>
            <a:ext cx="182880" cy="182880"/>
          </a:xfrm>
          <a:prstGeom prst="rect">
            <a:avLst/>
          </a:prstGeom>
        </p:spPr>
      </p:pic>
      <p:sp>
        <p:nvSpPr>
          <p:cNvPr id="25" name="Text 18"/>
          <p:cNvSpPr txBox="1"/>
          <p:nvPr/>
        </p:nvSpPr>
        <p:spPr>
          <a:xfrm>
            <a:off x="3611880" y="3968496"/>
            <a:ext cx="22860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Yoshlar bandligi va sog‘lom turmush tarzi ko‘rsatkichlari yaxshilanadi</a:t>
            </a:r>
            <a:endParaRPr lang="en-US" sz="1050" dirty="0"/>
          </a:p>
        </p:txBody>
      </p:sp>
      <p:pic>
        <p:nvPicPr>
          <p:cNvPr id="26" name="Image 5" descr="icons/check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3328" y="4023360"/>
            <a:ext cx="182880" cy="182880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6309360" y="3968496"/>
            <a:ext cx="22860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Futbol-ta’lim tizimi bo‘yicha yagona raqamli ma’lumotlar bazasi shakllanadi</a:t>
            </a:r>
            <a:endParaRPr lang="en-US" sz="1050" dirty="0"/>
          </a:p>
        </p:txBody>
      </p:sp>
      <p:sp>
        <p:nvSpPr>
          <p:cNvPr id="28" name="Text 20"/>
          <p:cNvSpPr txBox="1"/>
          <p:nvPr/>
        </p:nvSpPr>
        <p:spPr>
          <a:xfrm>
            <a:off x="8183880" y="4718304"/>
            <a:ext cx="502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E8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sp>
        <p:nvSpPr>
          <p:cNvPr id="29" name="Text 21"/>
          <p:cNvSpPr txBox="1"/>
          <p:nvPr/>
        </p:nvSpPr>
        <p:spPr>
          <a:xfrm>
            <a:off x="457200" y="4718304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80" kern="0" dirty="0">
                <a:solidFill>
                  <a:srgbClr val="6E8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Onlayn Futbol Akademiyasi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E3C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BO‘LIM 04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20624"/>
            <a:ext cx="8229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2F6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Maqsadli ko‘rsatkichlar (KPI)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8869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Quyidagi indikatorlar taklif sifatida keltirilgan va tasdiqlash bosqichida aniqlashtiriladi</a:t>
            </a:r>
            <a:endParaRPr lang="en-US" sz="125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371600"/>
          <a:ext cx="4892040" cy="27432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 3"/>
          <p:cNvSpPr txBox="1"/>
          <p:nvPr/>
        </p:nvSpPr>
        <p:spPr>
          <a:xfrm>
            <a:off x="457200" y="4169664"/>
            <a:ext cx="4892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E8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Foydalanuvchilar qamrovi bo‘yicha maqsadli daraja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5623560" y="1371600"/>
            <a:ext cx="3063240" cy="841248"/>
          </a:xfrm>
          <a:prstGeom prst="roundRect">
            <a:avLst>
              <a:gd name="adj" fmla="val 9783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5779008" y="1554480"/>
            <a:ext cx="475488" cy="475488"/>
          </a:xfrm>
          <a:prstGeom prst="ellipse">
            <a:avLst/>
          </a:prstGeom>
          <a:solidFill>
            <a:srgbClr val="15304C">
              <a:alpha val="75000"/>
            </a:srgbClr>
          </a:solidFill>
          <a:ln w="15875">
            <a:solidFill>
              <a:srgbClr val="E3C05B"/>
            </a:solidFill>
            <a:prstDash val="solid"/>
          </a:ln>
        </p:spPr>
      </p:sp>
      <p:pic>
        <p:nvPicPr>
          <p:cNvPr id="9" name="Image 0" descr="icons/users_gol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635" y="1678107"/>
            <a:ext cx="228234" cy="228234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6364224" y="1481328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E3C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Qamrov</a:t>
            </a:r>
            <a:endParaRPr lang="en-US" sz="1150" dirty="0"/>
          </a:p>
        </p:txBody>
      </p:sp>
      <p:sp>
        <p:nvSpPr>
          <p:cNvPr id="11" name="Text 7"/>
          <p:cNvSpPr txBox="1"/>
          <p:nvPr/>
        </p:nvSpPr>
        <p:spPr>
          <a:xfrm>
            <a:off x="6364224" y="1719072"/>
            <a:ext cx="2194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150"/>
              </a:lnSpc>
              <a:buNone/>
            </a:pPr>
            <a:r>
              <a:rPr lang="en-US" sz="9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Respublikaning barcha hududlarida kamida bittadan faol murabbiy guruhi</a:t>
            </a:r>
            <a:endParaRPr lang="en-US" sz="950" dirty="0"/>
          </a:p>
        </p:txBody>
      </p:sp>
      <p:sp>
        <p:nvSpPr>
          <p:cNvPr id="12" name="Shape 8"/>
          <p:cNvSpPr/>
          <p:nvPr/>
        </p:nvSpPr>
        <p:spPr>
          <a:xfrm>
            <a:off x="5623560" y="2340864"/>
            <a:ext cx="3063240" cy="841248"/>
          </a:xfrm>
          <a:prstGeom prst="roundRect">
            <a:avLst>
              <a:gd name="adj" fmla="val 9783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5779008" y="2523744"/>
            <a:ext cx="475488" cy="475488"/>
          </a:xfrm>
          <a:prstGeom prst="ellipse">
            <a:avLst/>
          </a:prstGeom>
          <a:solidFill>
            <a:srgbClr val="15304C">
              <a:alpha val="75000"/>
            </a:srgbClr>
          </a:solidFill>
          <a:ln w="15875">
            <a:solidFill>
              <a:srgbClr val="E3C05B"/>
            </a:solidFill>
            <a:prstDash val="solid"/>
          </a:ln>
        </p:spPr>
      </p:sp>
      <p:pic>
        <p:nvPicPr>
          <p:cNvPr id="14" name="Image 1" descr="icons/refresh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2635" y="2647371"/>
            <a:ext cx="228234" cy="228234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6364224" y="2450592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E3C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Faollik</a:t>
            </a:r>
            <a:endParaRPr lang="en-US" sz="1150" dirty="0"/>
          </a:p>
        </p:txBody>
      </p:sp>
      <p:sp>
        <p:nvSpPr>
          <p:cNvPr id="16" name="Text 11"/>
          <p:cNvSpPr txBox="1"/>
          <p:nvPr/>
        </p:nvSpPr>
        <p:spPr>
          <a:xfrm>
            <a:off x="6364224" y="2688336"/>
            <a:ext cx="2194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150"/>
              </a:lnSpc>
              <a:buNone/>
            </a:pPr>
            <a:r>
              <a:rPr lang="en-US" sz="9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Ro‘yxatdan o‘tganlarning kamida 40 foizi haftasiga uch marta mashq bajaradi</a:t>
            </a:r>
            <a:endParaRPr lang="en-US" sz="950" dirty="0"/>
          </a:p>
        </p:txBody>
      </p:sp>
      <p:sp>
        <p:nvSpPr>
          <p:cNvPr id="17" name="Shape 12"/>
          <p:cNvSpPr/>
          <p:nvPr/>
        </p:nvSpPr>
        <p:spPr>
          <a:xfrm>
            <a:off x="5623560" y="3310128"/>
            <a:ext cx="3063240" cy="841248"/>
          </a:xfrm>
          <a:prstGeom prst="roundRect">
            <a:avLst>
              <a:gd name="adj" fmla="val 9783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5779008" y="3493008"/>
            <a:ext cx="475488" cy="475488"/>
          </a:xfrm>
          <a:prstGeom prst="ellipse">
            <a:avLst/>
          </a:prstGeom>
          <a:solidFill>
            <a:srgbClr val="15304C">
              <a:alpha val="75000"/>
            </a:srgbClr>
          </a:solidFill>
          <a:ln w="15875">
            <a:solidFill>
              <a:srgbClr val="E3C05B"/>
            </a:solidFill>
            <a:prstDash val="solid"/>
          </a:ln>
        </p:spPr>
      </p:sp>
      <p:pic>
        <p:nvPicPr>
          <p:cNvPr id="19" name="Image 2" descr="icons/star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2635" y="3616635"/>
            <a:ext cx="228234" cy="228234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6364224" y="3419856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E3C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Natija</a:t>
            </a:r>
            <a:endParaRPr lang="en-US" sz="1150" dirty="0"/>
          </a:p>
        </p:txBody>
      </p:sp>
      <p:sp>
        <p:nvSpPr>
          <p:cNvPr id="21" name="Text 15"/>
          <p:cNvSpPr txBox="1"/>
          <p:nvPr/>
        </p:nvSpPr>
        <p:spPr>
          <a:xfrm>
            <a:off x="6364224" y="3657600"/>
            <a:ext cx="2194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150"/>
              </a:lnSpc>
              <a:buNone/>
            </a:pPr>
            <a:r>
              <a:rPr lang="en-US" sz="9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mavsumda platforma orqali aniqlangan iste’dodlarning sport maktablariga yo‘naltirilishi</a:t>
            </a:r>
            <a:endParaRPr lang="en-US" sz="950" dirty="0"/>
          </a:p>
        </p:txBody>
      </p:sp>
      <p:sp>
        <p:nvSpPr>
          <p:cNvPr id="22" name="Text 16"/>
          <p:cNvSpPr txBox="1"/>
          <p:nvPr/>
        </p:nvSpPr>
        <p:spPr>
          <a:xfrm>
            <a:off x="5623560" y="4315968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100"/>
              </a:lnSpc>
              <a:buNone/>
            </a:pPr>
            <a:r>
              <a:rPr lang="en-US" sz="900" i="1" dirty="0">
                <a:solidFill>
                  <a:srgbClr val="6E8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Ko‘rsatkichlar rasmiy statistik ma’lumotlar asosida yakuniy tasdiqlashdan o‘tkaziladi</a:t>
            </a:r>
            <a:endParaRPr lang="en-US" sz="900" dirty="0"/>
          </a:p>
        </p:txBody>
      </p:sp>
      <p:sp>
        <p:nvSpPr>
          <p:cNvPr id="23" name="Text 17"/>
          <p:cNvSpPr txBox="1"/>
          <p:nvPr/>
        </p:nvSpPr>
        <p:spPr>
          <a:xfrm>
            <a:off x="8183880" y="4718304"/>
            <a:ext cx="502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E8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sp>
        <p:nvSpPr>
          <p:cNvPr id="24" name="Text 18"/>
          <p:cNvSpPr txBox="1"/>
          <p:nvPr/>
        </p:nvSpPr>
        <p:spPr>
          <a:xfrm>
            <a:off x="457200" y="4718304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80" kern="0" dirty="0">
                <a:solidFill>
                  <a:srgbClr val="6E8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Onlayn Futbol Akademiyasi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E3C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BO‘LIM 05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20624"/>
            <a:ext cx="8229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2F6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Texnik yechim va arxitektura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8869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Platforma mavjud davlat raqamli infratuzilmasiga integratsiya qilinadigan tarzda loyihalanadi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457200" y="1353312"/>
            <a:ext cx="2548433" cy="841248"/>
          </a:xfrm>
          <a:prstGeom prst="roundRect">
            <a:avLst>
              <a:gd name="adj" fmla="val 9783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40080" y="1499616"/>
            <a:ext cx="548640" cy="548640"/>
          </a:xfrm>
          <a:prstGeom prst="ellipse">
            <a:avLst/>
          </a:prstGeom>
          <a:solidFill>
            <a:srgbClr val="E3C05B"/>
          </a:solidFill>
          <a:ln w="12700">
            <a:solidFill>
              <a:srgbClr val="E3C05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pic>
        <p:nvPicPr>
          <p:cNvPr id="7" name="Image 0" descr="icons/coach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1636776"/>
            <a:ext cx="274320" cy="27432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298448" y="1463040"/>
            <a:ext cx="1600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Murabbiy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1298448" y="1737360"/>
            <a:ext cx="1627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Mashq yaratadi</a:t>
            </a:r>
            <a:endParaRPr lang="en-US" sz="950" dirty="0"/>
          </a:p>
        </p:txBody>
      </p:sp>
      <p:pic>
        <p:nvPicPr>
          <p:cNvPr id="10" name="Image 1" descr="icons/arrow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2384" y="1673352"/>
            <a:ext cx="182880" cy="182880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3298241" y="1353312"/>
            <a:ext cx="2548433" cy="841248"/>
          </a:xfrm>
          <a:prstGeom prst="roundRect">
            <a:avLst>
              <a:gd name="adj" fmla="val 9783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3481121" y="1499616"/>
            <a:ext cx="548640" cy="548640"/>
          </a:xfrm>
          <a:prstGeom prst="ellipse">
            <a:avLst/>
          </a:prstGeom>
          <a:solidFill>
            <a:srgbClr val="E3C05B"/>
          </a:solidFill>
          <a:ln w="12700">
            <a:solidFill>
              <a:srgbClr val="E3C05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pic>
        <p:nvPicPr>
          <p:cNvPr id="13" name="Image 2" descr="icons/cod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8281" y="1636776"/>
            <a:ext cx="274320" cy="27432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4139489" y="1463040"/>
            <a:ext cx="1600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Platforma</a:t>
            </a:r>
            <a:endParaRPr lang="en-US" sz="1250" dirty="0"/>
          </a:p>
        </p:txBody>
      </p:sp>
      <p:sp>
        <p:nvSpPr>
          <p:cNvPr id="15" name="Text 10"/>
          <p:cNvSpPr txBox="1"/>
          <p:nvPr/>
        </p:nvSpPr>
        <p:spPr>
          <a:xfrm>
            <a:off x="4139489" y="1737360"/>
            <a:ext cx="1627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Qayta ishlaydi va yetkazadi</a:t>
            </a:r>
            <a:endParaRPr lang="en-US" sz="950" dirty="0"/>
          </a:p>
        </p:txBody>
      </p:sp>
      <p:pic>
        <p:nvPicPr>
          <p:cNvPr id="16" name="Image 3" descr="icons/arrow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3425" y="1673352"/>
            <a:ext cx="182880" cy="182880"/>
          </a:xfrm>
          <a:prstGeom prst="rect">
            <a:avLst/>
          </a:prstGeom>
        </p:spPr>
      </p:pic>
      <p:sp>
        <p:nvSpPr>
          <p:cNvPr id="17" name="Shape 11"/>
          <p:cNvSpPr/>
          <p:nvPr/>
        </p:nvSpPr>
        <p:spPr>
          <a:xfrm>
            <a:off x="6139282" y="1353312"/>
            <a:ext cx="2548433" cy="841248"/>
          </a:xfrm>
          <a:prstGeom prst="roundRect">
            <a:avLst>
              <a:gd name="adj" fmla="val 9783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18" name="Shape 12"/>
          <p:cNvSpPr/>
          <p:nvPr/>
        </p:nvSpPr>
        <p:spPr>
          <a:xfrm>
            <a:off x="6322162" y="1499616"/>
            <a:ext cx="548640" cy="548640"/>
          </a:xfrm>
          <a:prstGeom prst="ellipse">
            <a:avLst/>
          </a:prstGeom>
          <a:solidFill>
            <a:srgbClr val="E3C05B"/>
          </a:solidFill>
          <a:ln w="12700">
            <a:solidFill>
              <a:srgbClr val="E3C05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pic>
        <p:nvPicPr>
          <p:cNvPr id="19" name="Image 4" descr="icons/player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9322" y="1636776"/>
            <a:ext cx="274320" cy="27432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6980530" y="1463040"/>
            <a:ext cx="1600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O‘yinchi</a:t>
            </a:r>
            <a:endParaRPr lang="en-US" sz="1250" dirty="0"/>
          </a:p>
        </p:txBody>
      </p:sp>
      <p:sp>
        <p:nvSpPr>
          <p:cNvPr id="21" name="Text 14"/>
          <p:cNvSpPr txBox="1"/>
          <p:nvPr/>
        </p:nvSpPr>
        <p:spPr>
          <a:xfrm>
            <a:off x="6980530" y="1737360"/>
            <a:ext cx="1627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Kabinetda qabul qiladi</a:t>
            </a:r>
            <a:endParaRPr lang="en-US" sz="950" dirty="0"/>
          </a:p>
        </p:txBody>
      </p:sp>
      <p:sp>
        <p:nvSpPr>
          <p:cNvPr id="22" name="Shape 15"/>
          <p:cNvSpPr/>
          <p:nvPr/>
        </p:nvSpPr>
        <p:spPr>
          <a:xfrm>
            <a:off x="457200" y="2395728"/>
            <a:ext cx="3931920" cy="2084832"/>
          </a:xfrm>
          <a:prstGeom prst="roundRect">
            <a:avLst>
              <a:gd name="adj" fmla="val 3947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23" name="Text 16"/>
          <p:cNvSpPr txBox="1"/>
          <p:nvPr/>
        </p:nvSpPr>
        <p:spPr>
          <a:xfrm>
            <a:off x="676656" y="254203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60" kern="0" dirty="0">
                <a:solidFill>
                  <a:srgbClr val="E3C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Asosiy modullar</a:t>
            </a:r>
            <a:endParaRPr lang="en-US" sz="1150" dirty="0"/>
          </a:p>
        </p:txBody>
      </p:sp>
      <p:sp>
        <p:nvSpPr>
          <p:cNvPr id="24" name="Text 17"/>
          <p:cNvSpPr txBox="1"/>
          <p:nvPr/>
        </p:nvSpPr>
        <p:spPr>
          <a:xfrm>
            <a:off x="749808" y="2871216"/>
            <a:ext cx="3429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1500"/>
              </a:lnSpc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Ro‘yxatdan o‘tish va autentifikatsiya</a:t>
            </a:r>
            <a:endParaRPr lang="en-US" sz="1050" dirty="0"/>
          </a:p>
          <a:p>
            <a:pPr marL="342900" indent="-342900">
              <a:lnSpc>
                <a:spcPts val="1500"/>
              </a:lnSpc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 asosida kirishni boshqarish</a:t>
            </a:r>
            <a:endParaRPr lang="en-US" sz="1050" dirty="0"/>
          </a:p>
          <a:p>
            <a:pPr marL="342900" indent="-342900">
              <a:lnSpc>
                <a:spcPts val="1500"/>
              </a:lnSpc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Mashq yaratish va yuborish moduli</a:t>
            </a:r>
            <a:endParaRPr lang="en-US" sz="1050" dirty="0"/>
          </a:p>
          <a:p>
            <a:pPr marL="342900" indent="-342900">
              <a:lnSpc>
                <a:spcPts val="1500"/>
              </a:lnSpc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Video hamda PDF yuklash tizimi</a:t>
            </a:r>
            <a:endParaRPr lang="en-US" sz="1050" dirty="0"/>
          </a:p>
          <a:p>
            <a:pPr marL="342900" indent="-342900">
              <a:lnSpc>
                <a:spcPts val="1500"/>
              </a:lnSpc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Ball va nishon (gamifikatsiya) moduli</a:t>
            </a:r>
            <a:endParaRPr lang="en-US" sz="1050" dirty="0"/>
          </a:p>
          <a:p>
            <a:pPr marL="342900" indent="-342900">
              <a:lnSpc>
                <a:spcPts val="1500"/>
              </a:lnSpc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Bildirishnoma: push va elektron pochta</a:t>
            </a:r>
            <a:endParaRPr lang="en-US" sz="1050" dirty="0"/>
          </a:p>
        </p:txBody>
      </p:sp>
      <p:sp>
        <p:nvSpPr>
          <p:cNvPr id="25" name="Shape 18"/>
          <p:cNvSpPr/>
          <p:nvPr/>
        </p:nvSpPr>
        <p:spPr>
          <a:xfrm>
            <a:off x="4754880" y="2395728"/>
            <a:ext cx="3931920" cy="2084832"/>
          </a:xfrm>
          <a:prstGeom prst="roundRect">
            <a:avLst>
              <a:gd name="adj" fmla="val 3947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26" name="Text 19"/>
          <p:cNvSpPr txBox="1"/>
          <p:nvPr/>
        </p:nvSpPr>
        <p:spPr>
          <a:xfrm>
            <a:off x="4974336" y="254203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60" kern="0" dirty="0">
                <a:solidFill>
                  <a:srgbClr val="E3C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Texnologik asos</a:t>
            </a:r>
            <a:endParaRPr lang="en-US" sz="1150" dirty="0"/>
          </a:p>
        </p:txBody>
      </p:sp>
      <p:sp>
        <p:nvSpPr>
          <p:cNvPr id="27" name="Text 20"/>
          <p:cNvSpPr txBox="1"/>
          <p:nvPr/>
        </p:nvSpPr>
        <p:spPr>
          <a:xfrm>
            <a:off x="5047488" y="2871216"/>
            <a:ext cx="3429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1500"/>
              </a:lnSpc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Frontend: React.js / Next.js</a:t>
            </a:r>
            <a:endParaRPr lang="en-US" sz="1050" dirty="0"/>
          </a:p>
          <a:p>
            <a:pPr marL="342900" indent="-342900">
              <a:lnSpc>
                <a:spcPts val="1500"/>
              </a:lnSpc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Backend: Node.js va PostgreSQL</a:t>
            </a:r>
            <a:endParaRPr lang="en-US" sz="1050" dirty="0"/>
          </a:p>
          <a:p>
            <a:pPr marL="342900" indent="-342900">
              <a:lnSpc>
                <a:spcPts val="1500"/>
              </a:lnSpc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Fayl saqlash: bulutli obyekt xotira</a:t>
            </a:r>
            <a:endParaRPr lang="en-US" sz="1050" dirty="0"/>
          </a:p>
          <a:p>
            <a:pPr marL="342900" indent="-342900">
              <a:lnSpc>
                <a:spcPts val="1500"/>
              </a:lnSpc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 ilova: React Native</a:t>
            </a:r>
            <a:endParaRPr lang="en-US" sz="1050" dirty="0"/>
          </a:p>
          <a:p>
            <a:pPr marL="342900" indent="-342900">
              <a:lnSpc>
                <a:spcPts val="1500"/>
              </a:lnSpc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Murabbiy va administrator paneli</a:t>
            </a:r>
            <a:endParaRPr lang="en-US" sz="1050" dirty="0"/>
          </a:p>
          <a:p>
            <a:pPr marL="342900" indent="-342900">
              <a:lnSpc>
                <a:spcPts val="1500"/>
              </a:lnSpc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Xavfsiz kirish: OTP, ikki bosqichli tasdiq</a:t>
            </a:r>
            <a:endParaRPr lang="en-US" sz="1050" dirty="0"/>
          </a:p>
        </p:txBody>
      </p:sp>
      <p:sp>
        <p:nvSpPr>
          <p:cNvPr id="28" name="Text 21"/>
          <p:cNvSpPr txBox="1"/>
          <p:nvPr/>
        </p:nvSpPr>
        <p:spPr>
          <a:xfrm>
            <a:off x="8183880" y="4718304"/>
            <a:ext cx="502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E8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sp>
        <p:nvSpPr>
          <p:cNvPr id="29" name="Text 22"/>
          <p:cNvSpPr txBox="1"/>
          <p:nvPr/>
        </p:nvSpPr>
        <p:spPr>
          <a:xfrm>
            <a:off x="457200" y="4718304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80" kern="0" dirty="0">
                <a:solidFill>
                  <a:srgbClr val="6E8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Onlayn Futbol Akademiyasi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E3C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BO‘LIM 05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20624"/>
            <a:ext cx="8229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2F6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Amalga oshirish yo‘l xaritasi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8869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Uch bosqichli joriy etish: pilot loyihadan respublika miqyosigacha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457200" y="1371600"/>
            <a:ext cx="2548433" cy="2377440"/>
          </a:xfrm>
          <a:prstGeom prst="roundRect">
            <a:avLst>
              <a:gd name="adj" fmla="val 3462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40080" y="1572768"/>
            <a:ext cx="566928" cy="384048"/>
          </a:xfrm>
          <a:prstGeom prst="roundRect">
            <a:avLst>
              <a:gd name="adj" fmla="val 28571"/>
            </a:avLst>
          </a:prstGeom>
          <a:solidFill>
            <a:srgbClr val="E3C05B"/>
          </a:solidFill>
          <a:ln w="12700">
            <a:solidFill>
              <a:srgbClr val="E3C05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1572768"/>
            <a:ext cx="5669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16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1325880" y="1627632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E3C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1–3 oy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2084832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2F6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Pilot bosqich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2487168"/>
            <a:ext cx="2103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1500"/>
              </a:lnSpc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O‘yinchi va murabbiy kabinetlari</a:t>
            </a:r>
            <a:endParaRPr lang="en-US" sz="1050" dirty="0"/>
          </a:p>
          <a:p>
            <a:pPr marL="342900" indent="-342900">
              <a:lnSpc>
                <a:spcPts val="1500"/>
              </a:lnSpc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Mashq yuborish tizimi</a:t>
            </a:r>
            <a:endParaRPr lang="en-US" sz="1050" dirty="0"/>
          </a:p>
          <a:p>
            <a:pPr marL="342900" indent="-342900">
              <a:lnSpc>
                <a:spcPts val="1500"/>
              </a:lnSpc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Nurafshon shahrida pilot sinov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3298241" y="1371600"/>
            <a:ext cx="2548433" cy="2377440"/>
          </a:xfrm>
          <a:prstGeom prst="roundRect">
            <a:avLst>
              <a:gd name="adj" fmla="val 3462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481121" y="1572768"/>
            <a:ext cx="566928" cy="384048"/>
          </a:xfrm>
          <a:prstGeom prst="roundRect">
            <a:avLst>
              <a:gd name="adj" fmla="val 28571"/>
            </a:avLst>
          </a:prstGeom>
          <a:solidFill>
            <a:srgbClr val="E3C05B"/>
          </a:solidFill>
          <a:ln w="12700">
            <a:solidFill>
              <a:srgbClr val="E3C05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481121" y="1572768"/>
            <a:ext cx="5669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16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4166921" y="1627632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E3C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3–6 oy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3481121" y="2084832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2F6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Kengaytirish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3572561" y="2487168"/>
            <a:ext cx="2103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1500"/>
              </a:lnSpc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Ota-ona kabineti</a:t>
            </a:r>
            <a:endParaRPr lang="en-US" sz="1050" dirty="0"/>
          </a:p>
          <a:p>
            <a:pPr marL="342900" indent="-342900">
              <a:lnSpc>
                <a:spcPts val="1500"/>
              </a:lnSpc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Gamifikatsiya tizimi</a:t>
            </a:r>
            <a:endParaRPr lang="en-US" sz="1050" dirty="0"/>
          </a:p>
          <a:p>
            <a:pPr marL="342900" indent="-342900">
              <a:lnSpc>
                <a:spcPts val="1500"/>
              </a:lnSpc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Video hisobot moduli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6139282" y="1371600"/>
            <a:ext cx="2548433" cy="2377440"/>
          </a:xfrm>
          <a:prstGeom prst="roundRect">
            <a:avLst>
              <a:gd name="adj" fmla="val 3462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6322162" y="1572768"/>
            <a:ext cx="566928" cy="384048"/>
          </a:xfrm>
          <a:prstGeom prst="roundRect">
            <a:avLst>
              <a:gd name="adj" fmla="val 28571"/>
            </a:avLst>
          </a:prstGeom>
          <a:solidFill>
            <a:srgbClr val="3DD9A0"/>
          </a:solidFill>
          <a:ln w="12700">
            <a:solidFill>
              <a:srgbClr val="3DD9A0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322162" y="1572768"/>
            <a:ext cx="5669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16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7007962" y="1627632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DD9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6–12 oy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6322162" y="2084832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2F6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Respublika miqyosi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6413602" y="2487168"/>
            <a:ext cx="2103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1500"/>
              </a:lnSpc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Skaut va klub kabineti</a:t>
            </a:r>
            <a:endParaRPr lang="en-US" sz="1050" dirty="0"/>
          </a:p>
          <a:p>
            <a:pPr marL="342900" indent="-342900">
              <a:lnSpc>
                <a:spcPts val="1500"/>
              </a:lnSpc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Tavsiya beruvchi analitika</a:t>
            </a:r>
            <a:endParaRPr lang="en-US" sz="1050" dirty="0"/>
          </a:p>
          <a:p>
            <a:pPr marL="342900" indent="-342900">
              <a:lnSpc>
                <a:spcPts val="1500"/>
              </a:lnSpc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Barcha hududlarga joriy etish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457200" y="3913632"/>
            <a:ext cx="8229600" cy="676656"/>
          </a:xfrm>
          <a:prstGeom prst="roundRect">
            <a:avLst>
              <a:gd name="adj" fmla="val 13514"/>
            </a:avLst>
          </a:prstGeom>
          <a:solidFill>
            <a:srgbClr val="15304C">
              <a:alpha val="75000"/>
            </a:srgbClr>
          </a:solidFill>
          <a:ln w="12700">
            <a:solidFill>
              <a:srgbClr val="23425F"/>
            </a:solidFill>
            <a:prstDash val="solid"/>
          </a:ln>
        </p:spPr>
      </p:sp>
      <p:pic>
        <p:nvPicPr>
          <p:cNvPr id="24" name="Image 0" descr="icons/clo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" y="4123944"/>
            <a:ext cx="256032" cy="256032"/>
          </a:xfrm>
          <a:prstGeom prst="rect">
            <a:avLst/>
          </a:prstGeom>
        </p:spPr>
      </p:pic>
      <p:sp>
        <p:nvSpPr>
          <p:cNvPr id="25" name="Text 22"/>
          <p:cNvSpPr txBox="1"/>
          <p:nvPr/>
        </p:nvSpPr>
        <p:spPr>
          <a:xfrm>
            <a:off x="1042416" y="3913632"/>
            <a:ext cx="746150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00" b="1" dirty="0">
                <a:solidFill>
                  <a:srgbClr val="E3C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Birinchi natija — 3 oy ichida. </a:t>
            </a:r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 bosqich Nurafshon shahrida sinovdan o‘tkaziladi va uning natijalari asosida respublika miqyosidagi qaror qabul qilinadi.</a:t>
            </a:r>
            <a:endParaRPr lang="en-US" sz="1100" dirty="0"/>
          </a:p>
        </p:txBody>
      </p:sp>
      <p:sp>
        <p:nvSpPr>
          <p:cNvPr id="26" name="Text 23"/>
          <p:cNvSpPr txBox="1"/>
          <p:nvPr/>
        </p:nvSpPr>
        <p:spPr>
          <a:xfrm>
            <a:off x="8183880" y="4718304"/>
            <a:ext cx="502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E8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27" name="Text 24"/>
          <p:cNvSpPr txBox="1"/>
          <p:nvPr/>
        </p:nvSpPr>
        <p:spPr>
          <a:xfrm>
            <a:off x="457200" y="4718304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80" kern="0" dirty="0">
                <a:solidFill>
                  <a:srgbClr val="6E8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Onlayn Futbol Akademiyasi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E3C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BO‘LIM 05 · OMMALASHTIRISH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20624"/>
            <a:ext cx="8229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2F6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«Akademiya klassigi» — offlayn davomi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8869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Raqamli faollik real maydondagi musobaqa bilan yakunlanadi va platformaga qiziqishni saqlab turadi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457200" y="1481328"/>
            <a:ext cx="2548433" cy="2194560"/>
          </a:xfrm>
          <a:prstGeom prst="roundRect">
            <a:avLst>
              <a:gd name="adj" fmla="val 3750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444752" y="1719072"/>
            <a:ext cx="585216" cy="585216"/>
          </a:xfrm>
          <a:prstGeom prst="ellipse">
            <a:avLst/>
          </a:prstGeom>
          <a:solidFill>
            <a:srgbClr val="15304C">
              <a:alpha val="75000"/>
            </a:srgbClr>
          </a:solidFill>
          <a:ln w="15875">
            <a:solidFill>
              <a:srgbClr val="E3C05B"/>
            </a:solidFill>
            <a:prstDash val="solid"/>
          </a:ln>
        </p:spPr>
      </p:sp>
      <p:pic>
        <p:nvPicPr>
          <p:cNvPr id="7" name="Image 0" descr="icons/users_gol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908" y="1871228"/>
            <a:ext cx="280904" cy="280904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594360" y="2450592"/>
            <a:ext cx="2274113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2F6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Jamoalar shakllanadi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658368" y="2816352"/>
            <a:ext cx="2146097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Platformadagi ko‘rsatkichlar bo‘yicha eng iqtidorli o‘yinchilardan ikkita akademiya jamoasi tuziladi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298241" y="1481328"/>
            <a:ext cx="2548433" cy="2194560"/>
          </a:xfrm>
          <a:prstGeom prst="roundRect">
            <a:avLst>
              <a:gd name="adj" fmla="val 3750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285793" y="1719072"/>
            <a:ext cx="585216" cy="585216"/>
          </a:xfrm>
          <a:prstGeom prst="ellipse">
            <a:avLst/>
          </a:prstGeom>
          <a:solidFill>
            <a:srgbClr val="15304C">
              <a:alpha val="75000"/>
            </a:srgbClr>
          </a:solidFill>
          <a:ln w="15875">
            <a:solidFill>
              <a:srgbClr val="E3C05B"/>
            </a:solidFill>
            <a:prstDash val="solid"/>
          </a:ln>
        </p:spPr>
      </p:sp>
      <p:pic>
        <p:nvPicPr>
          <p:cNvPr id="12" name="Image 1" descr="icons/camera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7949" y="1871228"/>
            <a:ext cx="280904" cy="280904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435401" y="2450592"/>
            <a:ext cx="2274113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2F6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Tadbir yoritiladi</a:t>
            </a:r>
            <a:endParaRPr lang="en-US" sz="1400" dirty="0"/>
          </a:p>
        </p:txBody>
      </p:sp>
      <p:sp>
        <p:nvSpPr>
          <p:cNvPr id="14" name="Text 10"/>
          <p:cNvSpPr txBox="1"/>
          <p:nvPr/>
        </p:nvSpPr>
        <p:spPr>
          <a:xfrm>
            <a:off x="3499409" y="2816352"/>
            <a:ext cx="2146097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O‘yin lavhalari ijtimoiy tarmoqlarda joylashtiriladi — loyiha tanilishi va qamrovi kengayadi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6139282" y="1481328"/>
            <a:ext cx="2548433" cy="2194560"/>
          </a:xfrm>
          <a:prstGeom prst="roundRect">
            <a:avLst>
              <a:gd name="adj" fmla="val 3750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7126834" y="1719072"/>
            <a:ext cx="585216" cy="585216"/>
          </a:xfrm>
          <a:prstGeom prst="ellipse">
            <a:avLst/>
          </a:prstGeom>
          <a:solidFill>
            <a:srgbClr val="15304C">
              <a:alpha val="75000"/>
            </a:srgbClr>
          </a:solidFill>
          <a:ln w="15875">
            <a:solidFill>
              <a:srgbClr val="E3C05B"/>
            </a:solidFill>
            <a:prstDash val="solid"/>
          </a:ln>
        </p:spPr>
      </p:sp>
      <p:pic>
        <p:nvPicPr>
          <p:cNvPr id="17" name="Image 2" descr="icons/refresh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8990" y="1871228"/>
            <a:ext cx="280904" cy="280904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6276442" y="2450592"/>
            <a:ext cx="2274113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2F6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Har mavsumda yangilanadi</a:t>
            </a:r>
            <a:endParaRPr lang="en-US" sz="1400" dirty="0"/>
          </a:p>
        </p:txBody>
      </p:sp>
      <p:sp>
        <p:nvSpPr>
          <p:cNvPr id="19" name="Text 14"/>
          <p:cNvSpPr txBox="1"/>
          <p:nvPr/>
        </p:nvSpPr>
        <p:spPr>
          <a:xfrm>
            <a:off x="6340450" y="2816352"/>
            <a:ext cx="2146097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Jamoa tarkibi mavsum yakunlari bo‘yicha qayta shakllantiriladi — doimiy raqobat saqlanadi</a:t>
            </a:r>
            <a:endParaRPr lang="en-US" sz="1050" dirty="0"/>
          </a:p>
        </p:txBody>
      </p:sp>
      <p:sp>
        <p:nvSpPr>
          <p:cNvPr id="20" name="Text 15"/>
          <p:cNvSpPr txBox="1"/>
          <p:nvPr/>
        </p:nvSpPr>
        <p:spPr>
          <a:xfrm>
            <a:off x="457200" y="402336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E3C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Birinchi «Akademiya klassigi» tadbiri pilot bosqich yakunida Nurafshon shahrida o‘tkazilishi rejalashtirilgan</a:t>
            </a:r>
            <a:endParaRPr lang="en-US" sz="1150" dirty="0"/>
          </a:p>
        </p:txBody>
      </p:sp>
      <p:sp>
        <p:nvSpPr>
          <p:cNvPr id="21" name="Text 16"/>
          <p:cNvSpPr txBox="1"/>
          <p:nvPr/>
        </p:nvSpPr>
        <p:spPr>
          <a:xfrm>
            <a:off x="8183880" y="4718304"/>
            <a:ext cx="502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E8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  <p:sp>
        <p:nvSpPr>
          <p:cNvPr id="22" name="Text 17"/>
          <p:cNvSpPr txBox="1"/>
          <p:nvPr/>
        </p:nvSpPr>
        <p:spPr>
          <a:xfrm>
            <a:off x="457200" y="4718304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80" kern="0" dirty="0">
                <a:solidFill>
                  <a:srgbClr val="6E8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Onlayn Futbol Akademiyasi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20" kern="0" dirty="0">
                <a:solidFill>
                  <a:srgbClr val="E3C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BO‘LIM 06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20624"/>
            <a:ext cx="8229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2F6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Resurs ehtiyoji va boshqaruv modeli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8869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Quyida ehtiyoj yo‘nalishlari keltirilgan; aniq summalar tasdiqlangan smeta asosida belgilanadi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457200" y="1371600"/>
            <a:ext cx="3931920" cy="1188720"/>
          </a:xfrm>
          <a:prstGeom prst="roundRect">
            <a:avLst>
              <a:gd name="adj" fmla="val 6923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76656" y="1664208"/>
            <a:ext cx="603504" cy="603504"/>
          </a:xfrm>
          <a:prstGeom prst="ellipse">
            <a:avLst/>
          </a:prstGeom>
          <a:solidFill>
            <a:srgbClr val="15304C">
              <a:alpha val="75000"/>
            </a:srgbClr>
          </a:solidFill>
          <a:ln w="15875">
            <a:solidFill>
              <a:srgbClr val="E3C05B"/>
            </a:solidFill>
            <a:prstDash val="solid"/>
          </a:ln>
        </p:spPr>
      </p:sp>
      <p:pic>
        <p:nvPicPr>
          <p:cNvPr id="7" name="Image 0" descr="icons/tea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567" y="1821119"/>
            <a:ext cx="289682" cy="289682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426464" y="1591056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Inson resursi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1426464" y="1901952"/>
            <a:ext cx="2788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Ishlab chiquvchilar guruhi, kontent-murabbiy va hududiy koordinatorlar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754880" y="1371600"/>
            <a:ext cx="3931920" cy="1188720"/>
          </a:xfrm>
          <a:prstGeom prst="roundRect">
            <a:avLst>
              <a:gd name="adj" fmla="val 6923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974336" y="1664208"/>
            <a:ext cx="603504" cy="603504"/>
          </a:xfrm>
          <a:prstGeom prst="ellipse">
            <a:avLst/>
          </a:prstGeom>
          <a:solidFill>
            <a:srgbClr val="15304C">
              <a:alpha val="75000"/>
            </a:srgbClr>
          </a:solidFill>
          <a:ln w="15875">
            <a:solidFill>
              <a:srgbClr val="E3C05B"/>
            </a:solidFill>
            <a:prstDash val="solid"/>
          </a:ln>
        </p:spPr>
      </p:sp>
      <p:pic>
        <p:nvPicPr>
          <p:cNvPr id="12" name="Image 1" descr="icons/server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1247" y="1821119"/>
            <a:ext cx="289682" cy="289682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724144" y="1591056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Texnik infratuzilma</a:t>
            </a:r>
            <a:endParaRPr lang="en-US" sz="1250" dirty="0"/>
          </a:p>
        </p:txBody>
      </p:sp>
      <p:sp>
        <p:nvSpPr>
          <p:cNvPr id="14" name="Text 10"/>
          <p:cNvSpPr txBox="1"/>
          <p:nvPr/>
        </p:nvSpPr>
        <p:spPr>
          <a:xfrm>
            <a:off x="5724144" y="1901952"/>
            <a:ext cx="2788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 quvvati, video kontent uchun saqlash hajmi va domen xizmatlari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457200" y="2743200"/>
            <a:ext cx="3931920" cy="1188720"/>
          </a:xfrm>
          <a:prstGeom prst="roundRect">
            <a:avLst>
              <a:gd name="adj" fmla="val 6923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676656" y="3035808"/>
            <a:ext cx="603504" cy="603504"/>
          </a:xfrm>
          <a:prstGeom prst="ellipse">
            <a:avLst/>
          </a:prstGeom>
          <a:solidFill>
            <a:srgbClr val="15304C">
              <a:alpha val="75000"/>
            </a:srgbClr>
          </a:solidFill>
          <a:ln w="15875">
            <a:solidFill>
              <a:srgbClr val="E3C05B"/>
            </a:solidFill>
            <a:prstDash val="solid"/>
          </a:ln>
        </p:spPr>
      </p:sp>
      <p:pic>
        <p:nvPicPr>
          <p:cNvPr id="17" name="Image 2" descr="icons/money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567" y="3192719"/>
            <a:ext cx="289682" cy="289682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1426464" y="2962656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Moliyalashtirish manbayi</a:t>
            </a:r>
            <a:endParaRPr lang="en-US" sz="1250" dirty="0"/>
          </a:p>
        </p:txBody>
      </p:sp>
      <p:sp>
        <p:nvSpPr>
          <p:cNvPr id="19" name="Text 14"/>
          <p:cNvSpPr txBox="1"/>
          <p:nvPr/>
        </p:nvSpPr>
        <p:spPr>
          <a:xfrm>
            <a:off x="1426464" y="3273552"/>
            <a:ext cx="2788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Davlat dasturi mablag‘lari, homiylik va xalqaro grant dasturlari</a:t>
            </a:r>
            <a:endParaRPr lang="en-US" sz="1050" dirty="0"/>
          </a:p>
        </p:txBody>
      </p:sp>
      <p:sp>
        <p:nvSpPr>
          <p:cNvPr id="20" name="Shape 15"/>
          <p:cNvSpPr/>
          <p:nvPr/>
        </p:nvSpPr>
        <p:spPr>
          <a:xfrm>
            <a:off x="4754880" y="2743200"/>
            <a:ext cx="3931920" cy="1188720"/>
          </a:xfrm>
          <a:prstGeom prst="roundRect">
            <a:avLst>
              <a:gd name="adj" fmla="val 6923"/>
            </a:avLst>
          </a:prstGeom>
          <a:solidFill>
            <a:srgbClr val="12263C">
              <a:alpha val="88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974336" y="3035808"/>
            <a:ext cx="603504" cy="603504"/>
          </a:xfrm>
          <a:prstGeom prst="ellipse">
            <a:avLst/>
          </a:prstGeom>
          <a:solidFill>
            <a:srgbClr val="15304C">
              <a:alpha val="75000"/>
            </a:srgbClr>
          </a:solidFill>
          <a:ln w="15875">
            <a:solidFill>
              <a:srgbClr val="E3C05B"/>
            </a:solidFill>
            <a:prstDash val="solid"/>
          </a:ln>
        </p:spPr>
      </p:sp>
      <p:pic>
        <p:nvPicPr>
          <p:cNvPr id="22" name="Image 3" descr="icons/handshak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1247" y="3192719"/>
            <a:ext cx="289682" cy="289682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5724144" y="2962656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Boshqaruv va nazorat</a:t>
            </a:r>
            <a:endParaRPr lang="en-US" sz="1250" dirty="0"/>
          </a:p>
        </p:txBody>
      </p:sp>
      <p:sp>
        <p:nvSpPr>
          <p:cNvPr id="24" name="Text 18"/>
          <p:cNvSpPr txBox="1"/>
          <p:nvPr/>
        </p:nvSpPr>
        <p:spPr>
          <a:xfrm>
            <a:off x="5724144" y="3273552"/>
            <a:ext cx="2788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Mas’ul vazirlik va viloyat hokimligi hamkorligidagi ishchi guruh</a:t>
            </a:r>
            <a:endParaRPr lang="en-US" sz="1050" dirty="0"/>
          </a:p>
        </p:txBody>
      </p:sp>
      <p:sp>
        <p:nvSpPr>
          <p:cNvPr id="25" name="Shape 19"/>
          <p:cNvSpPr/>
          <p:nvPr/>
        </p:nvSpPr>
        <p:spPr>
          <a:xfrm>
            <a:off x="457200" y="4041648"/>
            <a:ext cx="8229600" cy="548640"/>
          </a:xfrm>
          <a:prstGeom prst="roundRect">
            <a:avLst>
              <a:gd name="adj" fmla="val 16667"/>
            </a:avLst>
          </a:prstGeom>
          <a:solidFill>
            <a:srgbClr val="1E9E74">
              <a:alpha val="20000"/>
            </a:srgbClr>
          </a:solidFill>
          <a:ln w="12700">
            <a:solidFill>
              <a:srgbClr val="1E9E74"/>
            </a:solidFill>
            <a:prstDash val="solid"/>
          </a:ln>
        </p:spPr>
      </p:sp>
      <p:sp>
        <p:nvSpPr>
          <p:cNvPr id="26" name="Text 20"/>
          <p:cNvSpPr txBox="1"/>
          <p:nvPr/>
        </p:nvSpPr>
        <p:spPr>
          <a:xfrm>
            <a:off x="658368" y="4041648"/>
            <a:ext cx="78272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 bosqich mavjud imkoniyatlar hisobidan boshlanishi mumkin — kengaytirish bosqichida markazlashgan qo‘llab-quvvatlash talab etiladi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8183880" y="4718304"/>
            <a:ext cx="502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E8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  <p:sp>
        <p:nvSpPr>
          <p:cNvPr id="28" name="Text 22"/>
          <p:cNvSpPr txBox="1"/>
          <p:nvPr/>
        </p:nvSpPr>
        <p:spPr>
          <a:xfrm>
            <a:off x="457200" y="4718304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80" kern="0" dirty="0">
                <a:solidFill>
                  <a:srgbClr val="6E8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Onlayn Futbol Akademiyasi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57200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40" kern="0" dirty="0">
                <a:solidFill>
                  <a:srgbClr val="E3C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YAKUNIY QISM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31520"/>
            <a:ext cx="8229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2F6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Taklif etiladi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389888"/>
            <a:ext cx="8229600" cy="822960"/>
          </a:xfrm>
          <a:prstGeom prst="roundRect">
            <a:avLst>
              <a:gd name="adj" fmla="val 10000"/>
            </a:avLst>
          </a:prstGeom>
          <a:solidFill>
            <a:srgbClr val="12263C">
              <a:alpha val="92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658368" y="1572768"/>
            <a:ext cx="502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3C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1280160" y="1517904"/>
            <a:ext cx="7223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Loyihani davlat dasturiga kiritish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280160" y="1810512"/>
            <a:ext cx="7223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Onlayn Futbol Akademiyasi platformasini yoshlar sporti va raqamlashtirish yo‘nalishidagi davlat dasturiga alohida band sifatida kiritish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57200" y="2322576"/>
            <a:ext cx="8229600" cy="822960"/>
          </a:xfrm>
          <a:prstGeom prst="roundRect">
            <a:avLst>
              <a:gd name="adj" fmla="val 10000"/>
            </a:avLst>
          </a:prstGeom>
          <a:solidFill>
            <a:srgbClr val="12263C">
              <a:alpha val="92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658368" y="2505456"/>
            <a:ext cx="502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3C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1280160" y="2450592"/>
            <a:ext cx="7223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 loyihani rasmiylashtirish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280160" y="2743200"/>
            <a:ext cx="7223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Nurafshon shahri misolida pilot loyihani o‘tkazish va mas’ul idoralar ishtirokidagi ishchi guruhni tashkil etish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57200" y="3255264"/>
            <a:ext cx="8229600" cy="822960"/>
          </a:xfrm>
          <a:prstGeom prst="roundRect">
            <a:avLst>
              <a:gd name="adj" fmla="val 10000"/>
            </a:avLst>
          </a:prstGeom>
          <a:solidFill>
            <a:srgbClr val="12263C">
              <a:alpha val="92000"/>
            </a:srgbClr>
          </a:solidFill>
          <a:ln w="12700">
            <a:solidFill>
              <a:srgbClr val="23425F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658368" y="3438144"/>
            <a:ext cx="502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3C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280160" y="3383280"/>
            <a:ext cx="7223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2F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Institutsional qo‘llab-quvvatlash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80160" y="3675888"/>
            <a:ext cx="7223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9DB2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Futbol assotsiatsiyasi, sport maktablari va ta’lim muassasalari bilan hamkorlik mexanizmini belgilash</a:t>
            </a:r>
            <a:endParaRPr lang="en-US" sz="1050" dirty="0"/>
          </a:p>
        </p:txBody>
      </p:sp>
      <p:sp>
        <p:nvSpPr>
          <p:cNvPr id="16" name="Text 14"/>
          <p:cNvSpPr txBox="1"/>
          <p:nvPr/>
        </p:nvSpPr>
        <p:spPr>
          <a:xfrm>
            <a:off x="457200" y="4279392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E3C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«Bugun raqamli kabinetda mashq qilayotgan bola — ertangi kun milliy terma jamoamiz o‘yinchisi»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457200" y="464515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E8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Nurafshon shahri  •  Toshkent viloyati  •  2026-yil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Nurafshon shahri, Toshkent viloyati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Onlayn Futbol Akademiyasi — davlat dasturiga kiritish taklifi</dc:title>
  <dc:subject>PptxGenJS Presentation</dc:subject>
  <dc:creator>Onlayn Futbol Akademiyasi</dc:creator>
  <cp:lastModifiedBy>Onlayn Futbol Akademiyasi</cp:lastModifiedBy>
  <cp:revision>1</cp:revision>
  <dcterms:created xsi:type="dcterms:W3CDTF">2026-08-26T16:39:57Z</dcterms:created>
  <dcterms:modified xsi:type="dcterms:W3CDTF">2026-08-26T16:39:57Z</dcterms:modified>
</cp:coreProperties>
</file>