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5143500" cy="9144000"/>
  <p:embeddedFontLst>
    <p:embeddedFont>
      <p:font typeface="DM Sans SemiBold" panose="020B0604020202020204" charset="0"/>
      <p:regular r:id="rId15"/>
    </p:embeddedFont>
    <p:embeddedFont>
      <p:font typeface="Inter Bold" panose="020B0604020202020204" charset="0"/>
      <p:regular r:id="rId16"/>
    </p:embeddedFont>
    <p:embeddedFont>
      <p:font typeface="Inter Medium" panose="020B0604020202020204" charset="0"/>
      <p:regular r:id="rId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8014"/>
    <a:srgbClr val="1874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3" d="100"/>
          <a:sy n="113" d="100"/>
        </p:scale>
        <p:origin x="586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16F28F-13C3-4227-9D9B-E266E76D3F1C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6CF367-B0E5-4C89-BBFF-573A40E4D2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759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K-TECH POS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496119" y="1567466"/>
            <a:ext cx="6580245" cy="1069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800" dirty="0">
                <a:solidFill>
                  <a:srgbClr val="030303"/>
                </a:solidFill>
                <a:latin typeface="Times New Roman" panose="02020603050405020304" pitchFamily="18" charset="0"/>
                <a:ea typeface="DM Sans SemiBold" pitchFamily="34" charset="-122"/>
                <a:cs typeface="Times New Roman" panose="02020603050405020304" pitchFamily="18" charset="0"/>
              </a:rPr>
              <a:t>Savdo </a:t>
            </a:r>
            <a:r>
              <a:rPr lang="en-US" sz="2800" dirty="0" err="1">
                <a:solidFill>
                  <a:srgbClr val="030303"/>
                </a:solidFill>
                <a:latin typeface="Times New Roman" panose="02020603050405020304" pitchFamily="18" charset="0"/>
                <a:ea typeface="DM Sans SemiBold" pitchFamily="34" charset="-122"/>
                <a:cs typeface="Times New Roman" panose="02020603050405020304" pitchFamily="18" charset="0"/>
              </a:rPr>
              <a:t>nuqtangizni</a:t>
            </a:r>
            <a:r>
              <a:rPr lang="en-US" sz="2800" dirty="0">
                <a:solidFill>
                  <a:srgbClr val="030303"/>
                </a:solidFill>
                <a:latin typeface="Times New Roman" panose="02020603050405020304" pitchFamily="18" charset="0"/>
                <a:ea typeface="DM Sans SemiBold" pitchFamily="34" charset="-122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ea typeface="DM Sans SemiBold" pitchFamily="34" charset="-122"/>
                <a:cs typeface="Times New Roman" panose="02020603050405020304" pitchFamily="18" charset="0"/>
              </a:rPr>
              <a:t>K-TECH POS </a:t>
            </a:r>
            <a:r>
              <a:rPr lang="en-US" sz="2800" dirty="0" err="1">
                <a:solidFill>
                  <a:srgbClr val="030303"/>
                </a:solidFill>
                <a:latin typeface="Times New Roman" panose="02020603050405020304" pitchFamily="18" charset="0"/>
                <a:ea typeface="DM Sans SemiBold" pitchFamily="34" charset="-122"/>
                <a:cs typeface="Times New Roman" panose="02020603050405020304" pitchFamily="18" charset="0"/>
              </a:rPr>
              <a:t>bilan</a:t>
            </a:r>
            <a:r>
              <a:rPr lang="en-US" sz="2800" dirty="0">
                <a:solidFill>
                  <a:srgbClr val="030303"/>
                </a:solidFill>
                <a:latin typeface="Times New Roman" panose="02020603050405020304" pitchFamily="18" charset="0"/>
                <a:ea typeface="DM Sans SemiBold" pitchFamily="34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30303"/>
                </a:solidFill>
                <a:latin typeface="Times New Roman" panose="02020603050405020304" pitchFamily="18" charset="0"/>
                <a:ea typeface="DM Sans SemiBold" pitchFamily="34" charset="-122"/>
                <a:cs typeface="Times New Roman" panose="02020603050405020304" pitchFamily="18" charset="0"/>
              </a:rPr>
              <a:t>raqamlashtiring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496118" y="2652334"/>
            <a:ext cx="4722763" cy="7677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Kichik do'kondan gipermarketgacha — to'liq avtomatlashtirilgan </a:t>
            </a:r>
            <a:r>
              <a:rPr lang="en-US" sz="1200" dirty="0" err="1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savdo</a:t>
            </a:r>
            <a:r>
              <a:rPr lang="en-US" sz="12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boshqaruv</a:t>
            </a:r>
            <a:r>
              <a:rPr lang="en-US" sz="12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 tizimi. O'zbekistonda ishlab chiqilgan, 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sz="1200" dirty="0" err="1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O'zbekiston</a:t>
            </a:r>
            <a:r>
              <a:rPr lang="en-US" sz="12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 uchun yaratilgan.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489855" y="3640187"/>
            <a:ext cx="4157300" cy="723757"/>
          </a:xfrm>
          <a:prstGeom prst="roundRect">
            <a:avLst>
              <a:gd name="adj" fmla="val 7894"/>
            </a:avLst>
          </a:prstGeom>
          <a:noFill/>
          <a:ln>
            <a:solidFill>
              <a:srgbClr val="00B050"/>
            </a:solidFill>
          </a:ln>
        </p:spPr>
      </p:sp>
      <p:sp>
        <p:nvSpPr>
          <p:cNvPr id="7" name="Text 4"/>
          <p:cNvSpPr/>
          <p:nvPr/>
        </p:nvSpPr>
        <p:spPr>
          <a:xfrm>
            <a:off x="496119" y="3704198"/>
            <a:ext cx="4082886" cy="6865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0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PRESIDENT TECH AWARD</a:t>
            </a:r>
          </a:p>
          <a:p>
            <a:pPr marL="0" indent="0" algn="l">
              <a:lnSpc>
                <a:spcPct val="96000"/>
              </a:lnSpc>
              <a:buNone/>
            </a:pPr>
            <a:r>
              <a:rPr lang="en-US" sz="20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ACCELERATION PROGRAM 2026</a:t>
            </a:r>
            <a:endParaRPr lang="en-US" sz="20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58" y="108757"/>
            <a:ext cx="3407079" cy="132320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964" y="2102354"/>
            <a:ext cx="2931932" cy="2972312"/>
          </a:xfrm>
          <a:prstGeom prst="rect">
            <a:avLst/>
          </a:prstGeom>
        </p:spPr>
      </p:pic>
      <p:pic>
        <p:nvPicPr>
          <p:cNvPr id="1028" name="Picture 4" descr="Termiz davlat pedagogika instituti - E'lonlar- Dasturlar bilan tanishing. President  Tech Award | Acceleration Progra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045" y="156575"/>
            <a:ext cx="1716066" cy="1757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80352"/>
            <a:ext cx="1101693" cy="222658"/>
          </a:xfrm>
          <a:prstGeom prst="roundRect">
            <a:avLst>
              <a:gd name="adj" fmla="val 7894"/>
            </a:avLst>
          </a:prstGeom>
          <a:solidFill>
            <a:srgbClr val="D4F7EC"/>
          </a:solidFill>
          <a:ln/>
        </p:spPr>
      </p:sp>
      <p:sp>
        <p:nvSpPr>
          <p:cNvPr id="3" name="Text 1"/>
          <p:cNvSpPr/>
          <p:nvPr/>
        </p:nvSpPr>
        <p:spPr>
          <a:xfrm>
            <a:off x="570533" y="510892"/>
            <a:ext cx="1101692" cy="192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4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JAMOAMIZ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496119" y="892662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Tajribali va Ishonchli Jamoa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96119" y="1585243"/>
            <a:ext cx="82345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K-TECH jamoasi 22+ mutaxassisdan iborat bo'lib, 15+ muvaffaqiyatli loyihani yakunlagan. K-TECH POS — shu tajriba va bilimning flagman mahsuloti.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15838" y="2131230"/>
            <a:ext cx="2398133" cy="3969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04000"/>
              </a:lnSpc>
            </a:pPr>
            <a:r>
              <a:rPr lang="en-US" sz="13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Dilshod </a:t>
            </a:r>
            <a:r>
              <a:rPr lang="en-US" sz="1300" dirty="0" err="1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Kuryazov</a:t>
            </a:r>
            <a:r>
              <a:rPr lang="en-US" sz="13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 </a:t>
            </a:r>
            <a:r>
              <a:rPr lang="en-US" sz="1200" dirty="0">
                <a:solidFill>
                  <a:srgbClr val="464646"/>
                </a:solidFill>
                <a:latin typeface="DM Sans SemiBold" panose="020B0604020202020204" charset="0"/>
                <a:ea typeface="DM Sans SemiBold" pitchFamily="34" charset="-122"/>
                <a:cs typeface="DM Sans SemiBold" pitchFamily="34" charset="-120"/>
              </a:rPr>
              <a:t>— </a:t>
            </a:r>
            <a:r>
              <a:rPr lang="uz-Latn-UZ" sz="1100" dirty="0">
                <a:latin typeface="DM Sans SemiBold" panose="020B0604020202020204" charset="0"/>
              </a:rPr>
              <a:t>CTO &amp; Co-Founder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70533" y="2643522"/>
            <a:ext cx="2614466" cy="1307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Software Engineer, 20+ yillik tajriba. K-TECH </a:t>
            </a:r>
            <a:r>
              <a:rPr lang="en-US" sz="1100" dirty="0" err="1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asoschilaridan</a:t>
            </a: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va texnik rahbari. Dasturiy ta'minot arxitekturasi va mahsulot strategiyasini boshqaradi.</a:t>
            </a:r>
            <a:endParaRPr lang="en-US" sz="1100" dirty="0"/>
          </a:p>
        </p:txBody>
      </p:sp>
      <p:sp>
        <p:nvSpPr>
          <p:cNvPr id="10" name="Text 6"/>
          <p:cNvSpPr/>
          <p:nvPr/>
        </p:nvSpPr>
        <p:spPr>
          <a:xfrm>
            <a:off x="5974915" y="2161059"/>
            <a:ext cx="2342368" cy="2288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Xamdam Saparov — </a:t>
            </a:r>
            <a:r>
              <a:rPr lang="en-US" sz="10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PM</a:t>
            </a:r>
            <a:endParaRPr lang="en-US" sz="1000" dirty="0"/>
          </a:p>
        </p:txBody>
      </p:sp>
      <p:sp>
        <p:nvSpPr>
          <p:cNvPr id="11" name="Text 7"/>
          <p:cNvSpPr/>
          <p:nvPr/>
        </p:nvSpPr>
        <p:spPr>
          <a:xfrm>
            <a:off x="5974915" y="2449673"/>
            <a:ext cx="3169085" cy="1267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Backend Engineer (Java), 12+ yillik tajriba. </a:t>
            </a:r>
          </a:p>
          <a:p>
            <a:pPr marL="0" indent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Server arxitekturasi, </a:t>
            </a:r>
            <a:r>
              <a:rPr lang="en-US" sz="1100" dirty="0" err="1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ma'lumotlar</a:t>
            </a: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100" dirty="0" err="1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bazasi</a:t>
            </a: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100" dirty="0" err="1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muhandisligi</a:t>
            </a: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, API dizayni bo'yicha mutaxassis.</a:t>
            </a:r>
            <a:endParaRPr lang="en-US" sz="1100" dirty="0"/>
          </a:p>
        </p:txBody>
      </p:sp>
      <p:sp>
        <p:nvSpPr>
          <p:cNvPr id="13" name="Text 8"/>
          <p:cNvSpPr/>
          <p:nvPr/>
        </p:nvSpPr>
        <p:spPr>
          <a:xfrm>
            <a:off x="3252174" y="2131230"/>
            <a:ext cx="2639651" cy="3335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04000"/>
              </a:lnSpc>
            </a:pPr>
            <a:r>
              <a:rPr lang="en-US" sz="1200" dirty="0">
                <a:solidFill>
                  <a:srgbClr val="464646"/>
                </a:solidFill>
                <a:latin typeface="DM Sans SemiBold" panose="020B0604020202020204" charset="0"/>
                <a:ea typeface="DM Sans SemiBold" pitchFamily="34" charset="-122"/>
                <a:cs typeface="DM Sans SemiBold" pitchFamily="34" charset="-120"/>
              </a:rPr>
              <a:t>Muzaffar </a:t>
            </a:r>
            <a:r>
              <a:rPr lang="en-US" sz="1200" dirty="0" err="1">
                <a:solidFill>
                  <a:srgbClr val="464646"/>
                </a:solidFill>
                <a:latin typeface="DM Sans SemiBold" panose="020B0604020202020204" charset="0"/>
                <a:ea typeface="DM Sans SemiBold" pitchFamily="34" charset="-122"/>
                <a:cs typeface="DM Sans SemiBold" pitchFamily="34" charset="-120"/>
              </a:rPr>
              <a:t>Artikov</a:t>
            </a:r>
            <a:r>
              <a:rPr lang="en-US" sz="1200" dirty="0">
                <a:solidFill>
                  <a:srgbClr val="464646"/>
                </a:solidFill>
                <a:latin typeface="DM Sans SemiBold" panose="020B0604020202020204" charset="0"/>
                <a:ea typeface="DM Sans SemiBold" pitchFamily="34" charset="-122"/>
                <a:cs typeface="DM Sans SemiBold" pitchFamily="34" charset="-120"/>
              </a:rPr>
              <a:t> </a:t>
            </a:r>
            <a:r>
              <a:rPr lang="en-US" sz="1000" dirty="0">
                <a:solidFill>
                  <a:srgbClr val="464646"/>
                </a:solidFill>
                <a:latin typeface="DM Sans SemiBold" panose="020B0604020202020204" charset="0"/>
                <a:ea typeface="DM Sans SemiBold" pitchFamily="34" charset="-122"/>
                <a:cs typeface="DM Sans SemiBold" pitchFamily="34" charset="-120"/>
              </a:rPr>
              <a:t>— </a:t>
            </a:r>
            <a:r>
              <a:rPr lang="uz-Latn-UZ" sz="1000" dirty="0">
                <a:latin typeface="DM Sans SemiBold" panose="020B0604020202020204" charset="0"/>
              </a:rPr>
              <a:t>CTO &amp; Co-Founder</a:t>
            </a:r>
            <a:endParaRPr lang="en-US" sz="1000" dirty="0">
              <a:latin typeface="DM Sans SemiBold" panose="020B0604020202020204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3360449" y="2372432"/>
            <a:ext cx="2614466" cy="17781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33000"/>
              </a:lnSpc>
            </a:pP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Software Engineer, 20+ </a:t>
            </a:r>
            <a:r>
              <a:rPr lang="en-US" sz="1100" dirty="0" err="1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yillik</a:t>
            </a: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100" dirty="0" err="1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tajriba</a:t>
            </a: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. K-TECH </a:t>
            </a:r>
            <a:r>
              <a:rPr lang="en-US" sz="1100" dirty="0" err="1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asoschilaridan</a:t>
            </a: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. </a:t>
            </a:r>
            <a:r>
              <a:rPr lang="en-US" sz="1100" dirty="0" err="1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Dasturiy</a:t>
            </a: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100" dirty="0" err="1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ta'minot</a:t>
            </a: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100" dirty="0" err="1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arxitekturasi</a:t>
            </a: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100" dirty="0" err="1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va</a:t>
            </a: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100" dirty="0" err="1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mahsulot</a:t>
            </a: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100" dirty="0" err="1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strategiyasini</a:t>
            </a: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100" dirty="0" err="1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boshqaradi</a:t>
            </a: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.</a:t>
            </a:r>
            <a:endParaRPr lang="en-US" sz="1100" dirty="0"/>
          </a:p>
        </p:txBody>
      </p:sp>
      <p:sp>
        <p:nvSpPr>
          <p:cNvPr id="16" name="Text 10"/>
          <p:cNvSpPr/>
          <p:nvPr/>
        </p:nvSpPr>
        <p:spPr>
          <a:xfrm>
            <a:off x="7146099" y="2161059"/>
            <a:ext cx="1659698" cy="4227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1200" dirty="0"/>
          </a:p>
        </p:txBody>
      </p:sp>
      <p:sp>
        <p:nvSpPr>
          <p:cNvPr id="17" name="Text 11"/>
          <p:cNvSpPr/>
          <p:nvPr/>
        </p:nvSpPr>
        <p:spPr>
          <a:xfrm>
            <a:off x="7064679" y="2643522"/>
            <a:ext cx="1741118" cy="1389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endParaRPr lang="en-US" sz="11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966553" y="4809995"/>
            <a:ext cx="1177447" cy="3335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8DDE780-22C9-4F67-90D6-CDC4CCCC4A90}"/>
              </a:ext>
            </a:extLst>
          </p:cNvPr>
          <p:cNvSpPr/>
          <p:nvPr/>
        </p:nvSpPr>
        <p:spPr>
          <a:xfrm>
            <a:off x="7997588" y="4831307"/>
            <a:ext cx="1057702" cy="2524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745BE2-7276-4183-B984-433D977C397B}"/>
              </a:ext>
            </a:extLst>
          </p:cNvPr>
          <p:cNvSpPr txBox="1"/>
          <p:nvPr/>
        </p:nvSpPr>
        <p:spPr>
          <a:xfrm>
            <a:off x="580029" y="460823"/>
            <a:ext cx="798394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 FUNKSIYALARI VA</a:t>
            </a: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SMART AVTOMATLASHTIRISH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68B6CC-D5E3-47F6-B028-F6279F77F110}"/>
              </a:ext>
            </a:extLst>
          </p:cNvPr>
          <p:cNvSpPr txBox="1"/>
          <p:nvPr/>
        </p:nvSpPr>
        <p:spPr>
          <a:xfrm>
            <a:off x="232010" y="1317544"/>
            <a:ext cx="27022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🔍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 Product Search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D20497-9B27-47BF-96F3-34185F7C97E8}"/>
              </a:ext>
            </a:extLst>
          </p:cNvPr>
          <p:cNvSpPr txBox="1"/>
          <p:nvPr/>
        </p:nvSpPr>
        <p:spPr>
          <a:xfrm>
            <a:off x="232011" y="1721163"/>
            <a:ext cx="27022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mahsulotlarni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qidirish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462FD2-203C-4AF1-8B2C-3486E22C4DBD}"/>
              </a:ext>
            </a:extLst>
          </p:cNvPr>
          <p:cNvSpPr txBox="1"/>
          <p:nvPr/>
        </p:nvSpPr>
        <p:spPr>
          <a:xfrm>
            <a:off x="235423" y="2299028"/>
            <a:ext cx="25384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🎤 Voice Product Search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C6E8CA-BE90-4E29-B339-FDD0E798AA74}"/>
              </a:ext>
            </a:extLst>
          </p:cNvPr>
          <p:cNvSpPr txBox="1"/>
          <p:nvPr/>
        </p:nvSpPr>
        <p:spPr>
          <a:xfrm>
            <a:off x="232010" y="2732669"/>
            <a:ext cx="23610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Ovozli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mahsulotlarni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tezkor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qidirish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47C499-C879-4981-A660-59AF1841B00F}"/>
              </a:ext>
            </a:extLst>
          </p:cNvPr>
          <p:cNvSpPr txBox="1"/>
          <p:nvPr/>
        </p:nvSpPr>
        <p:spPr>
          <a:xfrm>
            <a:off x="2937680" y="1317544"/>
            <a:ext cx="20335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➕ AI Add Product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AA9C87-8CB0-4F3D-80D9-AA89CF345F7D}"/>
              </a:ext>
            </a:extLst>
          </p:cNvPr>
          <p:cNvSpPr txBox="1"/>
          <p:nvPr/>
        </p:nvSpPr>
        <p:spPr>
          <a:xfrm>
            <a:off x="2947915" y="1686876"/>
            <a:ext cx="25384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tavsifi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mahsulotni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avtomatik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yaratish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FC8882-1070-4B6F-8F94-2FDAB6A9F199}"/>
              </a:ext>
            </a:extLst>
          </p:cNvPr>
          <p:cNvSpPr txBox="1"/>
          <p:nvPr/>
        </p:nvSpPr>
        <p:spPr>
          <a:xfrm>
            <a:off x="2934267" y="2326353"/>
            <a:ext cx="26340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✏️ Smart Product Editing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904BF04-7C93-441A-B18B-D14161D814BC}"/>
              </a:ext>
            </a:extLst>
          </p:cNvPr>
          <p:cNvSpPr txBox="1"/>
          <p:nvPr/>
        </p:nvSpPr>
        <p:spPr>
          <a:xfrm>
            <a:off x="2937680" y="2671113"/>
            <a:ext cx="25384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Mahsulot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narxi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shtrix-kodi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ma'lumotlarni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yangilash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AE21840-0324-492D-AC73-2AB0986750A7}"/>
              </a:ext>
            </a:extLst>
          </p:cNvPr>
          <p:cNvSpPr txBox="1"/>
          <p:nvPr/>
        </p:nvSpPr>
        <p:spPr>
          <a:xfrm>
            <a:off x="235423" y="3290176"/>
            <a:ext cx="22177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🏬 Warehouse Transfer Assistant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AD3572-3A8C-4FF3-AAF6-54854F4F90DA}"/>
              </a:ext>
            </a:extLst>
          </p:cNvPr>
          <p:cNvSpPr txBox="1"/>
          <p:nvPr/>
        </p:nvSpPr>
        <p:spPr>
          <a:xfrm>
            <a:off x="235423" y="3977652"/>
            <a:ext cx="27022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Omborlar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o'rtasidagi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mahsulot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ko'chirish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jarayonini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soddalashtirish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8EA96BB-E490-4EDB-B840-C176AB84F3DE}"/>
              </a:ext>
            </a:extLst>
          </p:cNvPr>
          <p:cNvSpPr txBox="1"/>
          <p:nvPr/>
        </p:nvSpPr>
        <p:spPr>
          <a:xfrm>
            <a:off x="2934267" y="3342129"/>
            <a:ext cx="26340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💡 Intelligent Inventory Suggestions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531E779-911D-47E0-9E6B-E5AB6640A6F1}"/>
              </a:ext>
            </a:extLst>
          </p:cNvPr>
          <p:cNvSpPr txBox="1"/>
          <p:nvPr/>
        </p:nvSpPr>
        <p:spPr>
          <a:xfrm>
            <a:off x="2947915" y="3976825"/>
            <a:ext cx="27022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Yetishmayotgan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ma'lumotlarni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aniqlab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inventarni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yaxshilash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bo'yicha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tavsiyalar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18F6ADD-6D40-4995-A4A7-D9F81D6EEB78}"/>
              </a:ext>
            </a:extLst>
          </p:cNvPr>
          <p:cNvSpPr txBox="1"/>
          <p:nvPr/>
        </p:nvSpPr>
        <p:spPr>
          <a:xfrm>
            <a:off x="5568284" y="1313863"/>
            <a:ext cx="3350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💬 Natural Language Commands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3E14E93-0F05-40A2-BEB8-BC1795A95494}"/>
              </a:ext>
            </a:extLst>
          </p:cNvPr>
          <p:cNvSpPr txBox="1"/>
          <p:nvPr/>
        </p:nvSpPr>
        <p:spPr>
          <a:xfrm>
            <a:off x="5677468" y="1721163"/>
            <a:ext cx="31731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so'zlar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POS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tizimidagi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amallarni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imkoniyati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F4726A8-4B8B-4D71-945A-76DE30E16E57}"/>
              </a:ext>
            </a:extLst>
          </p:cNvPr>
          <p:cNvSpPr txBox="1"/>
          <p:nvPr/>
        </p:nvSpPr>
        <p:spPr>
          <a:xfrm>
            <a:off x="5568286" y="2301781"/>
            <a:ext cx="29956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⚡ Faster Daily Operations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1B389DF-F99B-492B-A2F2-66D8C039907B}"/>
              </a:ext>
            </a:extLst>
          </p:cNvPr>
          <p:cNvSpPr txBox="1"/>
          <p:nvPr/>
        </p:nvSpPr>
        <p:spPr>
          <a:xfrm>
            <a:off x="5677468" y="2695685"/>
            <a:ext cx="32413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Qo'lda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bajariladigan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ishlarni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kamaytirib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samaradorligini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DBD112C-AB74-44A4-88A3-2C2EDBDAFECA}"/>
              </a:ext>
            </a:extLst>
          </p:cNvPr>
          <p:cNvSpPr txBox="1"/>
          <p:nvPr/>
        </p:nvSpPr>
        <p:spPr>
          <a:xfrm>
            <a:off x="5609229" y="335715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📦 AI Stock Optimization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D4FC2D3-DD16-499C-8BEB-A4059A46D579}"/>
              </a:ext>
            </a:extLst>
          </p:cNvPr>
          <p:cNvSpPr txBox="1"/>
          <p:nvPr/>
        </p:nvSpPr>
        <p:spPr>
          <a:xfrm>
            <a:off x="5677468" y="3977652"/>
            <a:ext cx="37258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Ombor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zaxiralarini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optimallashtirib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ortiqcha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mahsulotlarni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1592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DC39B48-76AA-4EF3-B7EE-CDF13F57ACD2}"/>
              </a:ext>
            </a:extLst>
          </p:cNvPr>
          <p:cNvSpPr txBox="1"/>
          <p:nvPr/>
        </p:nvSpPr>
        <p:spPr>
          <a:xfrm>
            <a:off x="626429" y="4463918"/>
            <a:ext cx="17965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50%+</a:t>
            </a:r>
          </a:p>
          <a:p>
            <a:pPr algn="ctr"/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Vaqt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tejaladi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4C9120-0DD9-43CA-B620-1B7A79096651}"/>
              </a:ext>
            </a:extLst>
          </p:cNvPr>
          <p:cNvSpPr txBox="1"/>
          <p:nvPr/>
        </p:nvSpPr>
        <p:spPr>
          <a:xfrm>
            <a:off x="436728" y="557388"/>
            <a:ext cx="81818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K-TECH POS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tizimida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unumdorligini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oshirib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savdo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ombor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boshqaruvini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yanada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samarali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474830-9491-4A2A-B99F-8D9C8A983452}"/>
              </a:ext>
            </a:extLst>
          </p:cNvPr>
          <p:cNvSpPr txBox="1"/>
          <p:nvPr/>
        </p:nvSpPr>
        <p:spPr>
          <a:xfrm>
            <a:off x="136478" y="1093317"/>
            <a:ext cx="4251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 err="1"/>
              <a:t>Biznes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afzalliklari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8A99DB-38A7-4C34-B10B-5AD8D200648B}"/>
              </a:ext>
            </a:extLst>
          </p:cNvPr>
          <p:cNvSpPr txBox="1"/>
          <p:nvPr/>
        </p:nvSpPr>
        <p:spPr>
          <a:xfrm>
            <a:off x="25589" y="1437601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🚀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Mahsulotlarni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tezroq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yaratish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Qo'lda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kiritish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vaqtini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sezilarli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kamaytiradi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8F2F5E-3793-4702-8CBF-2F0BCCAB84C3}"/>
              </a:ext>
            </a:extLst>
          </p:cNvPr>
          <p:cNvSpPr txBox="1"/>
          <p:nvPr/>
        </p:nvSpPr>
        <p:spPr>
          <a:xfrm>
            <a:off x="-6824" y="1933768"/>
            <a:ext cx="45754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📦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Inventar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aniqligini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ma'lumotlarni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tekshirib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xatolarni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kamaytiradi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0AEA77E1-180E-47DD-9C73-54A5C013AD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" y="4458505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C47F1732-D18D-44B9-BC3B-D28EF9AA99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421306"/>
            <a:ext cx="344517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🎤 </a:t>
            </a:r>
            <a:r>
              <a:rPr kumimoji="0" lang="en-US" altLang="en-US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Ovoz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boshqaruv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Mahsulotlarni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ovoz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qidirish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boshqarish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8472056-8ECA-4527-B34E-71654B1F8A28}"/>
              </a:ext>
            </a:extLst>
          </p:cNvPr>
          <p:cNvSpPr txBox="1"/>
          <p:nvPr/>
        </p:nvSpPr>
        <p:spPr>
          <a:xfrm>
            <a:off x="-6824" y="2931959"/>
            <a:ext cx="45822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⚡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unumdorligini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Takrorlanuvchi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jarayonlarni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avtomatlashtirish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7E1BBD-BE26-419C-B62D-D348CCA236AE}"/>
              </a:ext>
            </a:extLst>
          </p:cNvPr>
          <p:cNvSpPr txBox="1"/>
          <p:nvPr/>
        </p:nvSpPr>
        <p:spPr>
          <a:xfrm>
            <a:off x="25589" y="3442612"/>
            <a:ext cx="45822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😊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tajribasini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yaxshilash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Soddalashtirilgan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intuitiv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interfeys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AA100D-765C-49FF-BB80-D06BBAFA2A33}"/>
              </a:ext>
            </a:extLst>
          </p:cNvPr>
          <p:cNvSpPr txBox="1"/>
          <p:nvPr/>
        </p:nvSpPr>
        <p:spPr>
          <a:xfrm>
            <a:off x="-13648" y="3953265"/>
            <a:ext cx="45822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⏱ </a:t>
            </a:r>
            <a:r>
              <a:rPr lang="en-US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Xodimlarni o'qitish vaqtini qisqartirish</a:t>
            </a:r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Yangi xodimlar tizimni tezroq o'rganadi.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647E3E6-65F5-43C0-8777-F68845A4F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7087" y="1080608"/>
            <a:ext cx="4181475" cy="3252556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DFD9206-7202-48B7-94C0-9184350D882E}"/>
              </a:ext>
            </a:extLst>
          </p:cNvPr>
          <p:cNvSpPr/>
          <p:nvPr/>
        </p:nvSpPr>
        <p:spPr>
          <a:xfrm>
            <a:off x="7970293" y="4851779"/>
            <a:ext cx="1112292" cy="2123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AE10821-AC6D-42A2-9DFB-2479F9A0BD0E}"/>
              </a:ext>
            </a:extLst>
          </p:cNvPr>
          <p:cNvSpPr txBox="1"/>
          <p:nvPr/>
        </p:nvSpPr>
        <p:spPr>
          <a:xfrm>
            <a:off x="3384645" y="4458505"/>
            <a:ext cx="17965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98%+</a:t>
            </a:r>
          </a:p>
          <a:p>
            <a:pPr algn="ctr"/>
            <a:r>
              <a:rPr lang="en-US" dirty="0" err="1">
                <a:solidFill>
                  <a:srgbClr val="002060"/>
                </a:solidFill>
              </a:rPr>
              <a:t>Inventar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aniqligi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F301F66-0539-4E7D-82DB-27BEB67E7418}"/>
              </a:ext>
            </a:extLst>
          </p:cNvPr>
          <p:cNvSpPr txBox="1"/>
          <p:nvPr/>
        </p:nvSpPr>
        <p:spPr>
          <a:xfrm>
            <a:off x="6430829" y="4458504"/>
            <a:ext cx="20867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40%+</a:t>
            </a:r>
          </a:p>
          <a:p>
            <a:pPr algn="ctr"/>
            <a:r>
              <a:rPr lang="en-US" dirty="0" err="1">
                <a:solidFill>
                  <a:srgbClr val="002060"/>
                </a:solidFill>
              </a:rPr>
              <a:t>Ish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unumdorligi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792755E-10AF-49B4-A0F0-64C2E3EFCC0B}"/>
              </a:ext>
            </a:extLst>
          </p:cNvPr>
          <p:cNvSpPr txBox="1"/>
          <p:nvPr/>
        </p:nvSpPr>
        <p:spPr>
          <a:xfrm>
            <a:off x="2234611" y="70312"/>
            <a:ext cx="45860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Texnologiyalarining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Biznesga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44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22124" y="382888"/>
            <a:ext cx="1094686" cy="356148"/>
          </a:xfrm>
          <a:prstGeom prst="roundRect">
            <a:avLst>
              <a:gd name="adj" fmla="val 7894"/>
            </a:avLst>
          </a:prstGeom>
          <a:solidFill>
            <a:srgbClr val="D4F7EC"/>
          </a:solidFill>
          <a:ln/>
        </p:spPr>
      </p:sp>
      <p:sp>
        <p:nvSpPr>
          <p:cNvPr id="3" name="Text 1"/>
          <p:cNvSpPr/>
          <p:nvPr/>
        </p:nvSpPr>
        <p:spPr>
          <a:xfrm>
            <a:off x="496119" y="470199"/>
            <a:ext cx="946696" cy="2688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MUAMMO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96080" y="984267"/>
            <a:ext cx="8151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O'zbekistondagi savdo nuqtalari qanday muammolarga duch kelmoqda?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96079" y="1863980"/>
            <a:ext cx="8151763" cy="5226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3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Kichik va o'rta savdo nuqtalarining aksariyati hali ham qog'oz hisob-kitob, xotiraga tayanuvchi inventar va murakkab soliq hisobotlari bilan ishlaydi. Bu esa daromad yo'qotish va vaqt sarfini keltirib chiqaradi.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2676004"/>
            <a:ext cx="310083" cy="31008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96119" y="3141092"/>
            <a:ext cx="261386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Qo'lda hisob-kitob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96119" y="3409354"/>
            <a:ext cx="2613868" cy="9238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Kassir sotuvlarni qog'ozga yozadi, xatolar tez-tez uchraydi va hisob-kitob soatlarga cho'ziladi. Bir xato butun kunlik hisobni buzadi.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64991" y="2608817"/>
            <a:ext cx="310083" cy="31008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264991" y="3141092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Inventar nazoratsizligi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3264991" y="3409355"/>
            <a:ext cx="2613943" cy="11148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Qoldiq qo'lda kuzatilmaydi. Yetishmovchilik faqat tekshiruvda aniqlanadi, ortiqcha tovar esa pulni muzlatadi va ombor xarajatlarini oshiradi.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33939" y="2676004"/>
            <a:ext cx="310083" cy="31008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033939" y="3141092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Soliq hisobotlari murakkabligi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6033939" y="3409355"/>
            <a:ext cx="2613943" cy="9584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Raqamli kassa mashinalari va soliq hisobotlarini tayyorlash ko'p vaqt va mutaxassis talab qiladi. Kechikishlar jarimalarga olib keladi.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898315" y="4830466"/>
            <a:ext cx="1177447" cy="253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925119" y="275573"/>
            <a:ext cx="753352" cy="287518"/>
          </a:xfrm>
          <a:prstGeom prst="roundRect">
            <a:avLst>
              <a:gd name="adj" fmla="val 7900"/>
            </a:avLst>
          </a:prstGeom>
          <a:solidFill>
            <a:srgbClr val="D4F7EC"/>
          </a:solidFill>
          <a:ln/>
        </p:spPr>
      </p:sp>
      <p:sp>
        <p:nvSpPr>
          <p:cNvPr id="4" name="Text 1"/>
          <p:cNvSpPr/>
          <p:nvPr/>
        </p:nvSpPr>
        <p:spPr>
          <a:xfrm>
            <a:off x="3986733" y="337107"/>
            <a:ext cx="782762" cy="94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YECHIM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3925119" y="597098"/>
            <a:ext cx="4722763" cy="641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030303"/>
                </a:solidFill>
                <a:latin typeface="Times New Roman" panose="02020603050405020304" pitchFamily="18" charset="0"/>
                <a:ea typeface="DM Sans SemiBold" pitchFamily="34" charset="-122"/>
                <a:cs typeface="Times New Roman" panose="02020603050405020304" pitchFamily="18" charset="0"/>
              </a:rPr>
              <a:t>K-TECH POS — Bitta Tizimda </a:t>
            </a:r>
            <a:r>
              <a:rPr lang="en-US" sz="2000" b="1" dirty="0" err="1">
                <a:solidFill>
                  <a:srgbClr val="030303"/>
                </a:solidFill>
                <a:latin typeface="Times New Roman" panose="02020603050405020304" pitchFamily="18" charset="0"/>
                <a:ea typeface="DM Sans SemiBold" pitchFamily="34" charset="-122"/>
                <a:cs typeface="Times New Roman" panose="02020603050405020304" pitchFamily="18" charset="0"/>
              </a:rPr>
              <a:t>Hamma</a:t>
            </a:r>
            <a:r>
              <a:rPr lang="en-US" sz="2000" b="1" dirty="0">
                <a:solidFill>
                  <a:srgbClr val="030303"/>
                </a:solidFill>
                <a:latin typeface="Times New Roman" panose="02020603050405020304" pitchFamily="18" charset="0"/>
                <a:ea typeface="DM Sans SemiBold" pitchFamily="34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30303"/>
                </a:solidFill>
                <a:latin typeface="Times New Roman" panose="02020603050405020304" pitchFamily="18" charset="0"/>
                <a:ea typeface="DM Sans SemiBold" pitchFamily="34" charset="-122"/>
                <a:cs typeface="Times New Roman" panose="02020603050405020304" pitchFamily="18" charset="0"/>
              </a:rPr>
              <a:t>Narsa</a:t>
            </a:r>
            <a:endParaRPr lang="en-US" sz="2000" b="1" dirty="0">
              <a:solidFill>
                <a:srgbClr val="030303"/>
              </a:solidFill>
              <a:latin typeface="Times New Roman" panose="02020603050405020304" pitchFamily="18" charset="0"/>
              <a:ea typeface="DM Sans SemiBold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3925118" y="1267966"/>
            <a:ext cx="4722763" cy="5972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2200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K-TECH POS savdo jarayonini boshidan oxirigacha avtomatlashtiradi. Mahsulotni skanerlashdan real-time hisobotlargacha — barchasi bitta platformada, bir ekran orqali </a:t>
            </a:r>
            <a:r>
              <a:rPr lang="en-US" sz="1100" dirty="0" err="1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boshqariladi</a:t>
            </a:r>
            <a:r>
              <a:rPr lang="en-US" sz="11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.</a:t>
            </a:r>
          </a:p>
          <a:p>
            <a:pPr marL="0" indent="0" algn="l">
              <a:lnSpc>
                <a:spcPct val="122000"/>
              </a:lnSpc>
              <a:buNone/>
            </a:pP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3925117" y="1903454"/>
            <a:ext cx="4722763" cy="641897"/>
          </a:xfrm>
          <a:prstGeom prst="roundRect">
            <a:avLst>
              <a:gd name="adj" fmla="val 2148"/>
            </a:avLst>
          </a:prstGeom>
          <a:solidFill>
            <a:srgbClr val="F2EEEE"/>
          </a:solidFill>
          <a:ln/>
        </p:spPr>
      </p:sp>
      <p:sp>
        <p:nvSpPr>
          <p:cNvPr id="8" name="Text 5"/>
          <p:cNvSpPr/>
          <p:nvPr/>
        </p:nvSpPr>
        <p:spPr>
          <a:xfrm>
            <a:off x="4027810" y="1919731"/>
            <a:ext cx="4517380" cy="1605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Tez Sotish</a:t>
            </a:r>
            <a:endParaRPr lang="en-US" sz="1100" b="1" dirty="0"/>
          </a:p>
        </p:txBody>
      </p:sp>
      <p:sp>
        <p:nvSpPr>
          <p:cNvPr id="9" name="Text 6"/>
          <p:cNvSpPr/>
          <p:nvPr/>
        </p:nvSpPr>
        <p:spPr>
          <a:xfrm>
            <a:off x="4027810" y="2144553"/>
            <a:ext cx="4517380" cy="3294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22000"/>
              </a:lnSpc>
              <a:buNone/>
            </a:pPr>
            <a:r>
              <a:rPr lang="en-US" sz="9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Skanerlash → Sotish → Chek chop etish jarayoni 15 soniyadan kam vaqt oladi. Navbat yo'q, kutish yo'q.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3925119" y="2623071"/>
            <a:ext cx="4722763" cy="552757"/>
          </a:xfrm>
          <a:prstGeom prst="roundRect">
            <a:avLst>
              <a:gd name="adj" fmla="val 2717"/>
            </a:avLst>
          </a:prstGeom>
          <a:solidFill>
            <a:srgbClr val="F2EEEE"/>
          </a:solidFill>
          <a:ln/>
        </p:spPr>
      </p:sp>
      <p:sp>
        <p:nvSpPr>
          <p:cNvPr id="11" name="Text 8"/>
          <p:cNvSpPr/>
          <p:nvPr/>
        </p:nvSpPr>
        <p:spPr>
          <a:xfrm>
            <a:off x="4027810" y="2745870"/>
            <a:ext cx="4517380" cy="1605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Real-Time Hisobot</a:t>
            </a:r>
            <a:endParaRPr lang="en-US" sz="1100" b="1" dirty="0"/>
          </a:p>
        </p:txBody>
      </p:sp>
      <p:sp>
        <p:nvSpPr>
          <p:cNvPr id="12" name="Text 9"/>
          <p:cNvSpPr/>
          <p:nvPr/>
        </p:nvSpPr>
        <p:spPr>
          <a:xfrm>
            <a:off x="4027808" y="2938061"/>
            <a:ext cx="4517380" cy="1501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Har bir sotuv darhol aks ettiriladi. Kunlik, haftalik va oylik hisobotlar avtomatik shakllanadi</a:t>
            </a:r>
            <a:r>
              <a:rPr lang="en-US" sz="8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.</a:t>
            </a:r>
            <a:endParaRPr lang="en-US" sz="800" dirty="0"/>
          </a:p>
        </p:txBody>
      </p:sp>
      <p:sp>
        <p:nvSpPr>
          <p:cNvPr id="13" name="Shape 10"/>
          <p:cNvSpPr/>
          <p:nvPr/>
        </p:nvSpPr>
        <p:spPr>
          <a:xfrm>
            <a:off x="3925119" y="3264068"/>
            <a:ext cx="4722763" cy="717203"/>
          </a:xfrm>
          <a:prstGeom prst="roundRect">
            <a:avLst>
              <a:gd name="adj" fmla="val 2148"/>
            </a:avLst>
          </a:prstGeom>
          <a:solidFill>
            <a:srgbClr val="F2EEEE"/>
          </a:solidFill>
          <a:ln/>
        </p:spPr>
      </p:sp>
      <p:sp>
        <p:nvSpPr>
          <p:cNvPr id="14" name="Text 11"/>
          <p:cNvSpPr/>
          <p:nvPr/>
        </p:nvSpPr>
        <p:spPr>
          <a:xfrm>
            <a:off x="4027808" y="3371000"/>
            <a:ext cx="4517380" cy="1605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AI Prognoz</a:t>
            </a:r>
            <a:endParaRPr lang="en-US" sz="1100" b="1" dirty="0"/>
          </a:p>
        </p:txBody>
      </p:sp>
      <p:sp>
        <p:nvSpPr>
          <p:cNvPr id="15" name="Text 12"/>
          <p:cNvSpPr/>
          <p:nvPr/>
        </p:nvSpPr>
        <p:spPr>
          <a:xfrm>
            <a:off x="4027808" y="3605319"/>
            <a:ext cx="4517380" cy="3003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Savdo tendentsiyalarini tahlil qilib, qachon nima sotilishini oldindan aytadi va optimal buyurtma miqdorini tavsiya qiladi.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3925119" y="4084955"/>
            <a:ext cx="4722763" cy="717203"/>
          </a:xfrm>
          <a:prstGeom prst="roundRect">
            <a:avLst>
              <a:gd name="adj" fmla="val 2148"/>
            </a:avLst>
          </a:prstGeom>
          <a:solidFill>
            <a:srgbClr val="F2EEEE"/>
          </a:solidFill>
          <a:ln/>
        </p:spPr>
      </p:sp>
      <p:sp>
        <p:nvSpPr>
          <p:cNvPr id="17" name="Text 14"/>
          <p:cNvSpPr/>
          <p:nvPr/>
        </p:nvSpPr>
        <p:spPr>
          <a:xfrm>
            <a:off x="4027810" y="4177589"/>
            <a:ext cx="4517380" cy="1605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Telegram</a:t>
            </a:r>
            <a:r>
              <a:rPr lang="en-US" sz="10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 Bot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4027808" y="4443557"/>
            <a:ext cx="4517380" cy="3003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Egasi istalgan joydan sotuvlar va qoldiqni telefonda kuzatadi. Ogohlantirishlar va hisobotlar bevosita Telegram orqali.</a:t>
            </a:r>
            <a:endParaRPr lang="en-US" sz="9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966553" y="4809995"/>
            <a:ext cx="1177447" cy="3335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325678"/>
            <a:ext cx="1015082" cy="275572"/>
          </a:xfrm>
          <a:prstGeom prst="roundRect">
            <a:avLst>
              <a:gd name="adj" fmla="val 7899"/>
            </a:avLst>
          </a:prstGeom>
          <a:solidFill>
            <a:srgbClr val="D4F7EC"/>
          </a:solidFill>
          <a:ln/>
        </p:spPr>
      </p:sp>
      <p:sp>
        <p:nvSpPr>
          <p:cNvPr id="3" name="Text 1"/>
          <p:cNvSpPr/>
          <p:nvPr/>
        </p:nvSpPr>
        <p:spPr>
          <a:xfrm>
            <a:off x="561231" y="378991"/>
            <a:ext cx="949970" cy="1703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MAHSULOT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96119" y="601250"/>
            <a:ext cx="8151763" cy="339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1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To'liq Ish Jarayoni — Skanerdan Hisobotgacha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496119" y="1030931"/>
            <a:ext cx="8151763" cy="4324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25000"/>
              </a:lnSpc>
              <a:buNone/>
            </a:pPr>
            <a:r>
              <a:rPr lang="en-US" sz="14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K-TECH POS savdo jarayonining har bir bosqichini avtomatlashtiradi va boshqaruvchiga to'liq ko'rinish beradi. Jarayon boshidan oxirigacha bir necha soniya ichida amalga oshiriladi.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407" y="1463353"/>
            <a:ext cx="6339185" cy="290125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256361" y="3675651"/>
            <a:ext cx="1190142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AI Tahlil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756456" y="3561018"/>
            <a:ext cx="1190143" cy="458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Qoldiq yangilash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3264702" y="3675651"/>
            <a:ext cx="1190142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Sotish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740341" y="3675651"/>
            <a:ext cx="1190142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Skanerlash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496119" y="4471392"/>
            <a:ext cx="8151763" cy="5373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25000"/>
              </a:lnSpc>
              <a:buNone/>
            </a:pPr>
            <a:r>
              <a:rPr lang="en-US" sz="14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Tizim uskuna to'plami bilan birga keladi: monoblok, termal printer, skaner va tarozi — barchasi 1 yillik rasmiy kafolat bilan. O'rnatish va o'qitish bepul amalga oshiriladi.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966553" y="4809995"/>
            <a:ext cx="1177447" cy="3335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534591"/>
            <a:ext cx="835819" cy="188565"/>
          </a:xfrm>
          <a:prstGeom prst="roundRect">
            <a:avLst>
              <a:gd name="adj" fmla="val 7894"/>
            </a:avLst>
          </a:prstGeom>
          <a:solidFill>
            <a:srgbClr val="D4F7EC"/>
          </a:solidFill>
          <a:ln/>
        </p:spPr>
      </p:sp>
      <p:sp>
        <p:nvSpPr>
          <p:cNvPr id="3" name="Text 1"/>
          <p:cNvSpPr/>
          <p:nvPr/>
        </p:nvSpPr>
        <p:spPr>
          <a:xfrm>
            <a:off x="570533" y="571798"/>
            <a:ext cx="1144191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BOZOR HAJMI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772716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O'zbekiston Chakana Savdo Bozori — Katta Salohiyat</a:t>
            </a:r>
            <a:endParaRPr lang="en-US" sz="24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485826"/>
            <a:ext cx="4347270" cy="298355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146030" y="1470273"/>
            <a:ext cx="350185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030303"/>
                </a:solidFill>
                <a:latin typeface="Times New Roman" panose="02020603050405020304" pitchFamily="18" charset="0"/>
                <a:ea typeface="DM Sans SemiBold" pitchFamily="34" charset="-122"/>
                <a:cs typeface="Times New Roman" panose="02020603050405020304" pitchFamily="18" charset="0"/>
              </a:rPr>
              <a:t>TAM / SAM / SOM Tahlili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5150718" y="1788096"/>
            <a:ext cx="3501851" cy="1625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1300" b="1" dirty="0">
                <a:solidFill>
                  <a:srgbClr val="464646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TAM:</a:t>
            </a:r>
            <a:r>
              <a:rPr lang="en-US" sz="13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 O'zbekistondagi barcha savdo nuqtalari — ~500,000+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1300" b="1" dirty="0">
                <a:solidFill>
                  <a:srgbClr val="464646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SAM:</a:t>
            </a:r>
            <a:r>
              <a:rPr lang="en-US" sz="13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 Raqamlashtirishga tayyor savdo nuqtalari — ~120,000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1300" b="1" dirty="0">
                <a:solidFill>
                  <a:srgbClr val="464646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SOM:</a:t>
            </a:r>
            <a:r>
              <a:rPr lang="en-US" sz="13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 3 yilda erishish mumkin bo'lgan ulush — 3,000+ mijoz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5150718" y="3493294"/>
            <a:ext cx="3501851" cy="1483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4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O'zbekiston chakana savdo bozori yiliga </a:t>
            </a:r>
            <a:r>
              <a:rPr lang="en-US" sz="1400" b="1" dirty="0">
                <a:solidFill>
                  <a:srgbClr val="464646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~20%</a:t>
            </a:r>
            <a:r>
              <a:rPr lang="en-US" sz="14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 o'smoqda. Raqamlashtirish dasturlari va yosh aholi talabini hisobga olganda, POS bozori 2025–2028 yillarda keskin o'sishga tayyor. Hozirgi vaqt — eng mos kirish nuqtasi.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52794" y="4723422"/>
            <a:ext cx="1177447" cy="3335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96119" y="175717"/>
            <a:ext cx="662583" cy="199596"/>
          </a:xfrm>
          <a:prstGeom prst="roundRect">
            <a:avLst>
              <a:gd name="adj" fmla="val 7896"/>
            </a:avLst>
          </a:prstGeom>
          <a:solidFill>
            <a:srgbClr val="D4F7EC"/>
          </a:solidFill>
          <a:ln/>
        </p:spPr>
      </p:sp>
      <p:sp>
        <p:nvSpPr>
          <p:cNvPr id="4" name="Text 1"/>
          <p:cNvSpPr/>
          <p:nvPr/>
        </p:nvSpPr>
        <p:spPr>
          <a:xfrm>
            <a:off x="551929" y="238794"/>
            <a:ext cx="1008162" cy="2907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BIZNES MODEL</a:t>
            </a:r>
            <a:endParaRPr lang="en-US" sz="550" dirty="0"/>
          </a:p>
        </p:txBody>
      </p:sp>
      <p:sp>
        <p:nvSpPr>
          <p:cNvPr id="5" name="Text 2"/>
          <p:cNvSpPr/>
          <p:nvPr/>
        </p:nvSpPr>
        <p:spPr>
          <a:xfrm>
            <a:off x="496118" y="417222"/>
            <a:ext cx="4722763" cy="2907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3 Tarif — Har Bir Biznes Uchun Mos Yechim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496119" y="721241"/>
            <a:ext cx="4722763" cy="6997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3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SaaS (oylik obuna) modeli — hech qanday katta boshlang'ich xarajat yo'q. Har bir tarif o'sib boruvchi biznes ehtiyojlariga moslashtirilgan. Bepul sinov davri mavjud</a:t>
            </a:r>
            <a:r>
              <a:rPr lang="en-US" sz="11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1470324"/>
            <a:ext cx="4722763" cy="103430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46359" y="1535026"/>
            <a:ext cx="4168899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Start — 150,000 so'm/oy</a:t>
            </a:r>
            <a:endParaRPr lang="en-US" sz="1100" b="1" dirty="0"/>
          </a:p>
        </p:txBody>
      </p:sp>
      <p:sp>
        <p:nvSpPr>
          <p:cNvPr id="9" name="Text 5"/>
          <p:cNvSpPr/>
          <p:nvPr/>
        </p:nvSpPr>
        <p:spPr>
          <a:xfrm>
            <a:off x="946358" y="1749503"/>
            <a:ext cx="4169981" cy="69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42240" indent="-142240" algn="l">
              <a:lnSpc>
                <a:spcPct val="117000"/>
              </a:lnSpc>
              <a:buSzPct val="100000"/>
              <a:buChar char="•"/>
            </a:pPr>
            <a:r>
              <a:rPr lang="en-US" sz="10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1 </a:t>
            </a:r>
            <a:r>
              <a:rPr lang="en-US" sz="1000" dirty="0" err="1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kassa</a:t>
            </a:r>
            <a:r>
              <a:rPr lang="en-US" sz="10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terminali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240" indent="-142240" algn="l">
              <a:lnSpc>
                <a:spcPct val="117000"/>
              </a:lnSpc>
              <a:buSzPct val="100000"/>
              <a:buChar char="•"/>
            </a:pPr>
            <a:r>
              <a:rPr lang="en-US" sz="1000" dirty="0" err="1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Asosiy</a:t>
            </a:r>
            <a:r>
              <a:rPr lang="en-US" sz="10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hisobotlar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240" indent="-142240" algn="l">
              <a:lnSpc>
                <a:spcPct val="117000"/>
              </a:lnSpc>
              <a:buSzPct val="100000"/>
              <a:buChar char="•"/>
            </a:pPr>
            <a:r>
              <a:rPr lang="en-US" sz="10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Email </a:t>
            </a:r>
            <a:r>
              <a:rPr lang="en-US" sz="1000" dirty="0" err="1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qo'llab-quvvatlash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240" indent="-142240" algn="l">
              <a:lnSpc>
                <a:spcPct val="117000"/>
              </a:lnSpc>
              <a:buSzPct val="100000"/>
              <a:buChar char="•"/>
            </a:pPr>
            <a:r>
              <a:rPr lang="en-US" sz="10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1 </a:t>
            </a:r>
            <a:r>
              <a:rPr lang="en-US" sz="1000" dirty="0" err="1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yillik</a:t>
            </a:r>
            <a:r>
              <a:rPr lang="en-US" sz="10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kafolat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2544309"/>
            <a:ext cx="4722763" cy="119211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46358" y="2588452"/>
            <a:ext cx="4168899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Business — 200,000 so'm/oy </a:t>
            </a:r>
            <a:endParaRPr lang="en-US" sz="1100" b="1" dirty="0"/>
          </a:p>
        </p:txBody>
      </p:sp>
      <p:sp>
        <p:nvSpPr>
          <p:cNvPr id="12" name="Text 7"/>
          <p:cNvSpPr/>
          <p:nvPr/>
        </p:nvSpPr>
        <p:spPr>
          <a:xfrm>
            <a:off x="960007" y="2820888"/>
            <a:ext cx="4168899" cy="8317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42240" indent="-142240" algn="l">
              <a:lnSpc>
                <a:spcPct val="117000"/>
              </a:lnSpc>
              <a:buSzPct val="100000"/>
              <a:buChar char="•"/>
            </a:pPr>
            <a:r>
              <a:rPr lang="en-US" sz="10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5 tagacha terminal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240" indent="-142240" algn="l">
              <a:lnSpc>
                <a:spcPct val="117000"/>
              </a:lnSpc>
              <a:buSzPct val="100000"/>
              <a:buChar char="•"/>
            </a:pPr>
            <a:r>
              <a:rPr lang="en-US" sz="10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AI </a:t>
            </a:r>
            <a:r>
              <a:rPr lang="en-US" sz="1000" dirty="0" err="1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prognoz</a:t>
            </a:r>
            <a:r>
              <a:rPr lang="en-US" sz="10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va</a:t>
            </a:r>
            <a:r>
              <a:rPr lang="en-US" sz="10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tavsiyalar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240" indent="-142240" algn="l">
              <a:lnSpc>
                <a:spcPct val="117000"/>
              </a:lnSpc>
              <a:buSzPct val="100000"/>
              <a:buChar char="•"/>
            </a:pPr>
            <a:r>
              <a:rPr lang="en-US" sz="1000" dirty="0" err="1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Cheksiz</a:t>
            </a:r>
            <a:r>
              <a:rPr lang="en-US" sz="10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 mahsulot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240" indent="-142240" algn="l">
              <a:lnSpc>
                <a:spcPct val="117000"/>
              </a:lnSpc>
              <a:buSzPct val="100000"/>
              <a:buChar char="•"/>
            </a:pPr>
            <a:r>
              <a:rPr lang="en-US" sz="10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Telegram bot </a:t>
            </a:r>
            <a:r>
              <a:rPr lang="en-US" sz="1000" dirty="0" err="1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integratsiyasi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240" indent="-142240" algn="l">
              <a:lnSpc>
                <a:spcPct val="117000"/>
              </a:lnSpc>
              <a:buSzPct val="100000"/>
              <a:buChar char="•"/>
            </a:pPr>
            <a:r>
              <a:rPr lang="en-US" sz="10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Real-time monitoring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782504"/>
            <a:ext cx="4722763" cy="126716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946360" y="3876080"/>
            <a:ext cx="4168899" cy="145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Enterprise — 300,000 so'm/oy</a:t>
            </a:r>
            <a:endParaRPr lang="en-US" sz="1100" b="1" dirty="0"/>
          </a:p>
        </p:txBody>
      </p:sp>
      <p:sp>
        <p:nvSpPr>
          <p:cNvPr id="15" name="Text 9"/>
          <p:cNvSpPr/>
          <p:nvPr/>
        </p:nvSpPr>
        <p:spPr>
          <a:xfrm>
            <a:off x="964671" y="4135403"/>
            <a:ext cx="4168899" cy="8323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42240" indent="-142240" algn="l">
              <a:lnSpc>
                <a:spcPct val="117000"/>
              </a:lnSpc>
              <a:buSzPct val="100000"/>
              <a:buChar char="•"/>
            </a:pPr>
            <a:r>
              <a:rPr lang="en-US" sz="10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Cheksiz terminal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240" indent="-142240" algn="l">
              <a:lnSpc>
                <a:spcPct val="117000"/>
              </a:lnSpc>
              <a:buSzPct val="100000"/>
              <a:buChar char="•"/>
            </a:pPr>
            <a:r>
              <a:rPr lang="en-US" sz="10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Ko'p filialli boshqaruv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240" indent="-142240" algn="l">
              <a:lnSpc>
                <a:spcPct val="117000"/>
              </a:lnSpc>
              <a:buSzPct val="100000"/>
              <a:buChar char="•"/>
            </a:pPr>
            <a:r>
              <a:rPr lang="en-US" sz="10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Shaxsiy menejer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240" indent="-142240" algn="l">
              <a:lnSpc>
                <a:spcPct val="117000"/>
              </a:lnSpc>
              <a:buSzPct val="100000"/>
              <a:buChar char="•"/>
            </a:pPr>
            <a:r>
              <a:rPr lang="en-US" sz="10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Maxsus integratsiyalar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240" indent="-142240" algn="l">
              <a:lnSpc>
                <a:spcPct val="117000"/>
              </a:lnSpc>
              <a:buSzPct val="100000"/>
              <a:buChar char="•"/>
            </a:pPr>
            <a:r>
              <a:rPr lang="en-US" sz="10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24/7 Premium support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8" y="487040"/>
            <a:ext cx="950637" cy="288104"/>
          </a:xfrm>
          <a:prstGeom prst="roundRect">
            <a:avLst>
              <a:gd name="adj" fmla="val 7894"/>
            </a:avLst>
          </a:prstGeom>
          <a:solidFill>
            <a:srgbClr val="D4F7EC"/>
          </a:solidFill>
          <a:ln/>
        </p:spPr>
      </p:sp>
      <p:sp>
        <p:nvSpPr>
          <p:cNvPr id="3" name="Text 1"/>
          <p:cNvSpPr/>
          <p:nvPr/>
        </p:nvSpPr>
        <p:spPr>
          <a:xfrm>
            <a:off x="570533" y="561454"/>
            <a:ext cx="968573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TRACTION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96119" y="775144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Dastlabki Natijalar — 2 Oyda 45% O'sish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96119" y="1305349"/>
            <a:ext cx="8151763" cy="5311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3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Birinchi 2 oy ichida </a:t>
            </a:r>
            <a:r>
              <a:rPr lang="en-US" sz="1300" b="1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K-TECH POS </a:t>
            </a:r>
            <a:r>
              <a:rPr lang="en-US" sz="13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bozorga chiqdi, faol mijozlar bazasini shakllantirdi va oylik daromadni barqaror o'stirdi. Bu ko'rsatkichlar mahsulot-bozor mosligini (Product-Market Fit) tasdiqlaydi.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96119" y="1991469"/>
            <a:ext cx="3998342" cy="4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5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96119" y="2555825"/>
            <a:ext cx="399834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Faol Mijoz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96119" y="2824088"/>
            <a:ext cx="3998342" cy="4923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Supermarket, do'kon va savdo </a:t>
            </a:r>
            <a:r>
              <a:rPr lang="en-US" sz="1200" dirty="0" err="1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markazlari</a:t>
            </a:r>
            <a:r>
              <a:rPr lang="en-US" sz="12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 - </a:t>
            </a:r>
            <a:r>
              <a:rPr lang="en-US" sz="1200" dirty="0" err="1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barchasi</a:t>
            </a:r>
            <a:r>
              <a:rPr lang="en-US" sz="12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 faol foydalanmoqda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649465" y="1991469"/>
            <a:ext cx="3998416" cy="4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1.2M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4649465" y="2555825"/>
            <a:ext cx="39984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Oylik Daromad (so'm)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649465" y="2824088"/>
            <a:ext cx="399841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MRR — barqaror takrorlanuvchi daromad bazasi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96119" y="3531022"/>
            <a:ext cx="3998342" cy="4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45%</a:t>
            </a:r>
            <a:endParaRPr lang="en-US" sz="3200" dirty="0"/>
          </a:p>
        </p:txBody>
      </p:sp>
      <p:sp>
        <p:nvSpPr>
          <p:cNvPr id="13" name="Text 11"/>
          <p:cNvSpPr/>
          <p:nvPr/>
        </p:nvSpPr>
        <p:spPr>
          <a:xfrm>
            <a:off x="496119" y="4095378"/>
            <a:ext cx="399834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2 Oyda O'sish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96119" y="4345000"/>
            <a:ext cx="3998342" cy="2370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Mijozlar soni va daromadning qisqa muddatdagi o'sish sur'ati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4649465" y="3531022"/>
            <a:ext cx="3998416" cy="4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15+</a:t>
            </a:r>
            <a:endParaRPr lang="en-US" sz="3200" dirty="0"/>
          </a:p>
        </p:txBody>
      </p:sp>
      <p:sp>
        <p:nvSpPr>
          <p:cNvPr id="16" name="Text 14"/>
          <p:cNvSpPr/>
          <p:nvPr/>
        </p:nvSpPr>
        <p:spPr>
          <a:xfrm>
            <a:off x="4649465" y="4095378"/>
            <a:ext cx="39984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Muvaffaqiyatli Loyiha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710880" y="4345000"/>
            <a:ext cx="4310290" cy="2370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K-TECH jamoasining oldingi tajribasi va isbotlangan kompetensiyasi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966553" y="4809995"/>
            <a:ext cx="1177447" cy="3335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354359"/>
            <a:ext cx="1534975" cy="296994"/>
          </a:xfrm>
          <a:prstGeom prst="roundRect">
            <a:avLst>
              <a:gd name="adj" fmla="val 7894"/>
            </a:avLst>
          </a:prstGeom>
          <a:solidFill>
            <a:srgbClr val="D4F7EC"/>
          </a:solidFill>
          <a:ln/>
        </p:spPr>
      </p:sp>
      <p:sp>
        <p:nvSpPr>
          <p:cNvPr id="3" name="Text 1"/>
          <p:cNvSpPr/>
          <p:nvPr/>
        </p:nvSpPr>
        <p:spPr>
          <a:xfrm>
            <a:off x="570533" y="416347"/>
            <a:ext cx="1325166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RAQOBAT TAHLILI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96119" y="768623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K-TECH POS Raqobatchilarga Nisbatan Ustunlik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96119" y="1279576"/>
            <a:ext cx="8151763" cy="5116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300" dirty="0">
                <a:solidFill>
                  <a:srgbClr val="464646"/>
                </a:solidFill>
                <a:latin typeface="Times New Roman" panose="02020603050405020304" pitchFamily="18" charset="0"/>
                <a:ea typeface="Inter Medium" pitchFamily="34" charset="-122"/>
                <a:cs typeface="Times New Roman" panose="02020603050405020304" pitchFamily="18" charset="0"/>
              </a:rPr>
              <a:t>Bozordagi boshqa yechimlar bilan solishtirganda K-TECH POS bir nechta muhim jihatdan ajralib turadi — ayniqsa mahalliy bozorga moslashganligi va AI imkoniyatlari bilan.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96119" y="1878657"/>
            <a:ext cx="8151763" cy="2734270"/>
          </a:xfrm>
          <a:prstGeom prst="roundRect">
            <a:avLst>
              <a:gd name="adj" fmla="val 681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96119" y="2441079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496119" y="2802657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496119" y="3164235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496119" y="3525813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496119" y="3887391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496119" y="4248969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3106415" y="1878657"/>
            <a:ext cx="7753" cy="273427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4490591" y="1878657"/>
            <a:ext cx="7753" cy="273427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5874767" y="1878657"/>
            <a:ext cx="7753" cy="273427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7258943" y="1878657"/>
            <a:ext cx="7753" cy="273427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624929" y="1962596"/>
            <a:ext cx="281233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6464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Xususiyat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3232770" y="1962596"/>
            <a:ext cx="158866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6464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K-TECH POS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4616946" y="1962596"/>
            <a:ext cx="158866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6464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Xorijiy POS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6001122" y="1962596"/>
            <a:ext cx="158866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6464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Excel / Qog'oz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7385298" y="1962596"/>
            <a:ext cx="113384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6464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Mahalliy raqobatchi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24929" y="2522637"/>
            <a:ext cx="281233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AI savdo prognozi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3232770" y="2522637"/>
            <a:ext cx="158866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Ha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4616946" y="2522637"/>
            <a:ext cx="158866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Yo'q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6001122" y="2522637"/>
            <a:ext cx="158866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Yo'q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385298" y="2522637"/>
            <a:ext cx="159104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 err="1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Qisman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624929" y="2884215"/>
            <a:ext cx="281233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Telegram bot integratsiyasi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3232770" y="2884215"/>
            <a:ext cx="158866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Ha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4616946" y="2884215"/>
            <a:ext cx="158866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Yo'q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6001122" y="2884215"/>
            <a:ext cx="158866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Yo'q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7385298" y="2884215"/>
            <a:ext cx="159104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Qisman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624929" y="3245793"/>
            <a:ext cx="281233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Ko'p filial boshqaruvi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3232770" y="3245793"/>
            <a:ext cx="158866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Ha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4616946" y="3245793"/>
            <a:ext cx="158866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Ha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6001122" y="3245793"/>
            <a:ext cx="158866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Yo'q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7385298" y="3245793"/>
            <a:ext cx="159104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Qisman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624929" y="3607371"/>
            <a:ext cx="281233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O'zbek tili qo'llab-quvvatlash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3232770" y="3607371"/>
            <a:ext cx="158866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To'liq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4616946" y="3607371"/>
            <a:ext cx="158866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Yo'q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6001122" y="3607371"/>
            <a:ext cx="158866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Ha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7385298" y="3607371"/>
            <a:ext cx="159104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To'liq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624929" y="3968948"/>
            <a:ext cx="281233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Texnik yordam javob vaqti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3232770" y="3968948"/>
            <a:ext cx="158866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15 daqiqa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4616946" y="3968948"/>
            <a:ext cx="158866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24+ soat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6001122" y="3968948"/>
            <a:ext cx="158866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950" dirty="0"/>
          </a:p>
        </p:txBody>
      </p:sp>
      <p:sp>
        <p:nvSpPr>
          <p:cNvPr id="46" name="Text 44"/>
          <p:cNvSpPr/>
          <p:nvPr/>
        </p:nvSpPr>
        <p:spPr>
          <a:xfrm>
            <a:off x="7385298" y="3968948"/>
            <a:ext cx="159104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1-2 soat</a:t>
            </a:r>
            <a:endParaRPr lang="en-US" sz="950" dirty="0"/>
          </a:p>
        </p:txBody>
      </p:sp>
      <p:sp>
        <p:nvSpPr>
          <p:cNvPr id="47" name="Text 45"/>
          <p:cNvSpPr/>
          <p:nvPr/>
        </p:nvSpPr>
        <p:spPr>
          <a:xfrm>
            <a:off x="624929" y="4330526"/>
            <a:ext cx="281233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Narx (oylik)</a:t>
            </a:r>
            <a:endParaRPr lang="en-US" sz="950" dirty="0"/>
          </a:p>
        </p:txBody>
      </p:sp>
      <p:sp>
        <p:nvSpPr>
          <p:cNvPr id="48" name="Text 46"/>
          <p:cNvSpPr/>
          <p:nvPr/>
        </p:nvSpPr>
        <p:spPr>
          <a:xfrm>
            <a:off x="3232770" y="4330526"/>
            <a:ext cx="158866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150K+ so'm</a:t>
            </a:r>
            <a:endParaRPr lang="en-US" sz="950" dirty="0"/>
          </a:p>
        </p:txBody>
      </p:sp>
      <p:sp>
        <p:nvSpPr>
          <p:cNvPr id="49" name="Text 47"/>
          <p:cNvSpPr/>
          <p:nvPr/>
        </p:nvSpPr>
        <p:spPr>
          <a:xfrm>
            <a:off x="4616946" y="4330526"/>
            <a:ext cx="158866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$50–200</a:t>
            </a:r>
            <a:endParaRPr lang="en-US" sz="950" dirty="0"/>
          </a:p>
        </p:txBody>
      </p:sp>
      <p:sp>
        <p:nvSpPr>
          <p:cNvPr id="50" name="Text 48"/>
          <p:cNvSpPr/>
          <p:nvPr/>
        </p:nvSpPr>
        <p:spPr>
          <a:xfrm>
            <a:off x="6001122" y="4330526"/>
            <a:ext cx="158866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Arzon</a:t>
            </a:r>
            <a:endParaRPr lang="en-US" sz="950" dirty="0"/>
          </a:p>
        </p:txBody>
      </p:sp>
      <p:sp>
        <p:nvSpPr>
          <p:cNvPr id="51" name="Text 49"/>
          <p:cNvSpPr/>
          <p:nvPr/>
        </p:nvSpPr>
        <p:spPr>
          <a:xfrm>
            <a:off x="7385298" y="4330526"/>
            <a:ext cx="159104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200K+ so'm</a:t>
            </a:r>
            <a:endParaRPr lang="en-US" sz="950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7966553" y="4809995"/>
            <a:ext cx="1177447" cy="3335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92690"/>
            <a:ext cx="2666703" cy="308235"/>
          </a:xfrm>
          <a:prstGeom prst="roundRect">
            <a:avLst>
              <a:gd name="adj" fmla="val 7894"/>
            </a:avLst>
          </a:prstGeom>
          <a:solidFill>
            <a:srgbClr val="D4F7EC"/>
          </a:solidFill>
          <a:ln/>
        </p:spPr>
      </p:sp>
      <p:sp>
        <p:nvSpPr>
          <p:cNvPr id="3" name="Text 1"/>
          <p:cNvSpPr/>
          <p:nvPr/>
        </p:nvSpPr>
        <p:spPr>
          <a:xfrm>
            <a:off x="531912" y="532657"/>
            <a:ext cx="1885876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4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GO-TO-MARKET STRATEGIYA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496117" y="1034200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Mijoz Jalb Qilish — 4 Asosiy Kanal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96116" y="1576613"/>
            <a:ext cx="8608963" cy="4713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K-TECH POS mijozlarga to'g'ridan-to'g'ri va raqamli kanallar orqali yetib boradi. Har bir kanal alohida </a:t>
            </a:r>
            <a:r>
              <a:rPr lang="en-US" sz="1200" dirty="0" err="1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o'lchanadi</a:t>
            </a:r>
            <a:r>
              <a:rPr lang="en-US" sz="12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</a:t>
            </a:r>
          </a:p>
          <a:p>
            <a:pPr marL="0" indent="0" algn="l">
              <a:lnSpc>
                <a:spcPct val="133000"/>
              </a:lnSpc>
              <a:buNone/>
            </a:pPr>
            <a:r>
              <a:rPr lang="en-US" sz="1200" dirty="0" err="1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va</a:t>
            </a:r>
            <a:r>
              <a:rPr lang="en-US" sz="12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optimallashtiriladi.</a:t>
            </a:r>
            <a:endParaRPr lang="en-US" sz="12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834" y="2266902"/>
            <a:ext cx="1916482" cy="13701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96115" y="3723307"/>
            <a:ext cx="192166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To'g'ridan-to'g'ri Sotuv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96116" y="3917156"/>
            <a:ext cx="1921669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Savdo vakillari yirik supermarket va gipermarketlarga bevosita murojaat qiladi. Bepul demo va sinov davri taklif etiladi.</a:t>
            </a:r>
            <a:endParaRPr lang="en-US" sz="9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2688" y="2266903"/>
            <a:ext cx="1796995" cy="137013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522688" y="3723306"/>
            <a:ext cx="192166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Raqamli Marketing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2572791" y="3917156"/>
            <a:ext cx="1921669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Instagram, Telegram va Google reklama orqali kichik va o'rta savdo nuqtalariga yetib borish. Maqsadli auditoriya — savdo egalari.</a:t>
            </a:r>
            <a:endParaRPr lang="en-US" sz="9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1998" y="2266902"/>
            <a:ext cx="1921670" cy="137013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649462" y="3723305"/>
            <a:ext cx="192166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Hamkorlik Dasturi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4649463" y="3917155"/>
            <a:ext cx="1921669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Diler va distribyutorlar orqali kengaytirilgan tarmoq. Har bir hamkor uchun komissiya va texnik qo'llab-quvvatlash.</a:t>
            </a:r>
            <a:endParaRPr lang="en-US" sz="95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5968" y="2266904"/>
            <a:ext cx="2042081" cy="137013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726138" y="3723307"/>
            <a:ext cx="19217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Referral Dasturi</a:t>
            </a:r>
            <a:endParaRPr lang="en-US" sz="1200" dirty="0"/>
          </a:p>
        </p:txBody>
      </p:sp>
      <p:sp>
        <p:nvSpPr>
          <p:cNvPr id="17" name="Text 11"/>
          <p:cNvSpPr/>
          <p:nvPr/>
        </p:nvSpPr>
        <p:spPr>
          <a:xfrm>
            <a:off x="6726137" y="3917156"/>
            <a:ext cx="192174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Mavjud mijozlar yangi mijoz taklif qilsa, 1 oylik obuna bepul. Mijoz qoniqishi va og'zaki marketing orqali o'sish.</a:t>
            </a:r>
            <a:endParaRPr lang="en-US" sz="95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966553" y="4809995"/>
            <a:ext cx="1177447" cy="3335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1136</Words>
  <Application>Microsoft Office PowerPoint</Application>
  <PresentationFormat>On-screen Show (16:9)</PresentationFormat>
  <Paragraphs>187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Calibri</vt:lpstr>
      <vt:lpstr>DM Sans SemiBold</vt:lpstr>
      <vt:lpstr>Arial</vt:lpstr>
      <vt:lpstr>Inter Medium</vt:lpstr>
      <vt:lpstr>Inter 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UMIDBEK</dc:creator>
  <cp:lastModifiedBy>Админ</cp:lastModifiedBy>
  <cp:revision>17</cp:revision>
  <dcterms:created xsi:type="dcterms:W3CDTF">2026-08-03T09:43:02Z</dcterms:created>
  <dcterms:modified xsi:type="dcterms:W3CDTF">2026-08-06T07:14:45Z</dcterms:modified>
</cp:coreProperties>
</file>