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2.png"/><Relationship Id="rId4" Type="http://schemas.openxmlformats.org/officeDocument/2006/relationships/image" Target="../media/image-10-2.png"/><Relationship Id="rId5" Type="http://schemas.openxmlformats.org/officeDocument/2006/relationships/image" Target="../media/image-10-5.png"/><Relationship Id="rId6" Type="http://schemas.openxmlformats.org/officeDocument/2006/relationships/image" Target="../media/image-10-2.png"/><Relationship Id="rId7" Type="http://schemas.openxmlformats.org/officeDocument/2006/relationships/image" Target="../media/image-10-2.png"/><Relationship Id="rId8" Type="http://schemas.openxmlformats.org/officeDocument/2006/relationships/image" Target="../media/image-10-2.png"/><Relationship Id="rId9" Type="http://schemas.openxmlformats.org/officeDocument/2006/relationships/image" Target="../media/image-10-9.png"/><Relationship Id="rId10" Type="http://schemas.openxmlformats.org/officeDocument/2006/relationships/image" Target="../media/image-10-2.png"/><Relationship Id="rId11" Type="http://schemas.openxmlformats.org/officeDocument/2006/relationships/image" Target="../media/image-10-2.png"/><Relationship Id="rId12" Type="http://schemas.openxmlformats.org/officeDocument/2006/relationships/image" Target="../media/image-10-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2.png"/><Relationship Id="rId5" Type="http://schemas.openxmlformats.org/officeDocument/2006/relationships/image" Target="../media/image-5-5.png"/><Relationship Id="rId6" Type="http://schemas.openxmlformats.org/officeDocument/2006/relationships/image" Target="../media/image-5-2.png"/><Relationship Id="rId7" Type="http://schemas.openxmlformats.org/officeDocument/2006/relationships/image" Target="../media/image-5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463040"/>
            <a:ext cx="3840480" cy="3840480"/>
          </a:xfrm>
          <a:prstGeom prst="ellipse">
            <a:avLst/>
          </a:prstGeom>
          <a:solidFill>
            <a:srgbClr val="161C42"/>
          </a:solidFill>
          <a:ln/>
        </p:spPr>
      </p:sp>
      <p:sp>
        <p:nvSpPr>
          <p:cNvPr id="3" name="Shape 1"/>
          <p:cNvSpPr/>
          <p:nvPr/>
        </p:nvSpPr>
        <p:spPr>
          <a:xfrm>
            <a:off x="10881360" y="4937760"/>
            <a:ext cx="2743200" cy="2743200"/>
          </a:xfrm>
          <a:prstGeom prst="ellipse">
            <a:avLst/>
          </a:prstGeom>
          <a:solidFill>
            <a:srgbClr val="161C4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486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ICT WEEK UZBEKISTAN 2026  ·  STARTUP &amp; VENTURE SUMMIT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914400" cy="91440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6" name="Image 0" descr="/home/claude/ishflow_deck/icons/robo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9536" y="2551176"/>
            <a:ext cx="475488" cy="4754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337560"/>
            <a:ext cx="9144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IshFlow.uz</a:t>
            </a:r>
            <a:endParaRPr lang="en-US" sz="6000" dirty="0"/>
          </a:p>
        </p:txBody>
      </p:sp>
      <p:sp>
        <p:nvSpPr>
          <p:cNvPr id="8" name="Text 5"/>
          <p:cNvSpPr/>
          <p:nvPr/>
        </p:nvSpPr>
        <p:spPr>
          <a:xfrm>
            <a:off x="640080" y="4343400"/>
            <a:ext cx="8961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HR &amp; Workforce Management for Growing Businesses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640080" y="5166360"/>
            <a:ext cx="2926080" cy="0"/>
          </a:xfrm>
          <a:prstGeom prst="line">
            <a:avLst/>
          </a:prstGeom>
          <a:noFill/>
          <a:ln w="12700">
            <a:solidFill>
              <a:srgbClr val="32406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0080" y="53492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40080" y="56235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Farrukh Inogamov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640080" y="6263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Early-Stage Product  ·  MVP in Testing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SaaS subscription model (planned)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tiers are directional and will be finalized based on pilot feedback and market testing.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3520440" cy="397764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943100" y="2423160"/>
            <a:ext cx="731520" cy="7315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7" name="Image 0" descr="/home/claude/ishflow_deck/icons/us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8665" y="2598725"/>
            <a:ext cx="380390" cy="38039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33375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Starter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868680" y="3749040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businesses &amp; single-location teams</a:t>
            </a:r>
            <a:endParaRPr lang="en-US" sz="1050" dirty="0"/>
          </a:p>
        </p:txBody>
      </p:sp>
      <p:pic>
        <p:nvPicPr>
          <p:cNvPr id="10" name="Image 1" descr="/home/claude/ishflow_deck/icons/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4453128"/>
            <a:ext cx="164592" cy="16459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15568" y="4379976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database</a:t>
            </a:r>
            <a:endParaRPr lang="en-US" sz="1080" dirty="0"/>
          </a:p>
        </p:txBody>
      </p:sp>
      <p:pic>
        <p:nvPicPr>
          <p:cNvPr id="12" name="Image 2" descr="/home/claude/ishflow_deck/icons/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4818888"/>
            <a:ext cx="164592" cy="16459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15568" y="4745736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scheduling</a:t>
            </a:r>
            <a:endParaRPr lang="en-US" sz="1080" dirty="0"/>
          </a:p>
        </p:txBody>
      </p:sp>
      <p:pic>
        <p:nvPicPr>
          <p:cNvPr id="14" name="Image 3" descr="/home/claude/ishflow_deck/icons/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" y="5184648"/>
            <a:ext cx="164592" cy="16459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15568" y="5111496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Attendance tracking</a:t>
            </a:r>
            <a:endParaRPr lang="en-US" sz="1080" dirty="0"/>
          </a:p>
        </p:txBody>
      </p:sp>
      <p:sp>
        <p:nvSpPr>
          <p:cNvPr id="16" name="Shape 10"/>
          <p:cNvSpPr/>
          <p:nvPr/>
        </p:nvSpPr>
        <p:spPr>
          <a:xfrm>
            <a:off x="4325112" y="2039112"/>
            <a:ext cx="3520440" cy="4087368"/>
          </a:xfrm>
          <a:prstGeom prst="roundRect">
            <a:avLst>
              <a:gd name="adj" fmla="val 2338"/>
            </a:avLst>
          </a:prstGeom>
          <a:solidFill>
            <a:srgbClr val="1E2761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5719572" y="2313432"/>
            <a:ext cx="731520" cy="7315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8" name="Image 4" descr="/home/claude/ishflow_deck/icons/building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5137" y="2488997"/>
            <a:ext cx="380390" cy="38039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553712" y="3227832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Growth</a:t>
            </a:r>
            <a:endParaRPr lang="en-US" sz="1700" dirty="0"/>
          </a:p>
        </p:txBody>
      </p:sp>
      <p:sp>
        <p:nvSpPr>
          <p:cNvPr id="20" name="Text 13"/>
          <p:cNvSpPr/>
          <p:nvPr/>
        </p:nvSpPr>
        <p:spPr>
          <a:xfrm>
            <a:off x="4645152" y="3639312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Multi-location SMEs &amp; hospitality groups</a:t>
            </a:r>
            <a:endParaRPr lang="en-US" sz="1050" dirty="0"/>
          </a:p>
        </p:txBody>
      </p:sp>
      <p:pic>
        <p:nvPicPr>
          <p:cNvPr id="21" name="Image 5" descr="/home/claude/ishflow_deck/icons/chec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5152" y="4343400"/>
            <a:ext cx="164592" cy="164592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4892040" y="4270248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Starter</a:t>
            </a:r>
            <a:endParaRPr lang="en-US" sz="1080" dirty="0"/>
          </a:p>
        </p:txBody>
      </p:sp>
      <p:pic>
        <p:nvPicPr>
          <p:cNvPr id="23" name="Image 6" descr="/home/claude/ishflow_deck/icons/check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5152" y="4709160"/>
            <a:ext cx="164592" cy="164592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4892040" y="4636008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 scheduling</a:t>
            </a:r>
            <a:endParaRPr lang="en-US" sz="1080" dirty="0"/>
          </a:p>
        </p:txBody>
      </p:sp>
      <p:pic>
        <p:nvPicPr>
          <p:cNvPr id="25" name="Image 7" descr="/home/claude/ishflow_deck/icons/check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5152" y="5074920"/>
            <a:ext cx="164592" cy="164592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4892040" y="5001768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Analytics dashboard</a:t>
            </a:r>
            <a:endParaRPr lang="en-US" sz="1080" dirty="0"/>
          </a:p>
        </p:txBody>
      </p:sp>
      <p:sp>
        <p:nvSpPr>
          <p:cNvPr id="27" name="Shape 17"/>
          <p:cNvSpPr/>
          <p:nvPr/>
        </p:nvSpPr>
        <p:spPr>
          <a:xfrm>
            <a:off x="8101584" y="2148840"/>
            <a:ext cx="3520440" cy="397764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28" name="Shape 18"/>
          <p:cNvSpPr/>
          <p:nvPr/>
        </p:nvSpPr>
        <p:spPr>
          <a:xfrm>
            <a:off x="9496044" y="2423160"/>
            <a:ext cx="731520" cy="7315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9" name="Image 8" descr="/home/claude/ishflow_deck/icons/rocket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1609" y="2598725"/>
            <a:ext cx="380390" cy="380390"/>
          </a:xfrm>
          <a:prstGeom prst="rect">
            <a:avLst/>
          </a:prstGeom>
        </p:spPr>
      </p:pic>
      <p:sp>
        <p:nvSpPr>
          <p:cNvPr id="30" name="Text 19"/>
          <p:cNvSpPr/>
          <p:nvPr/>
        </p:nvSpPr>
        <p:spPr>
          <a:xfrm>
            <a:off x="8330184" y="33375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</a:t>
            </a:r>
            <a:endParaRPr lang="en-US" sz="1700" dirty="0"/>
          </a:p>
        </p:txBody>
      </p:sp>
      <p:sp>
        <p:nvSpPr>
          <p:cNvPr id="31" name="Text 20"/>
          <p:cNvSpPr/>
          <p:nvPr/>
        </p:nvSpPr>
        <p:spPr>
          <a:xfrm>
            <a:off x="8421624" y="3749040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Larger organizations, regional operators</a:t>
            </a:r>
            <a:endParaRPr lang="en-US" sz="1050" dirty="0"/>
          </a:p>
        </p:txBody>
      </p:sp>
      <p:pic>
        <p:nvPicPr>
          <p:cNvPr id="32" name="Image 9" descr="/home/claude/ishflow_deck/icons/check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21624" y="4453128"/>
            <a:ext cx="164592" cy="164592"/>
          </a:xfrm>
          <a:prstGeom prst="rect">
            <a:avLst/>
          </a:prstGeom>
        </p:spPr>
      </p:pic>
      <p:sp>
        <p:nvSpPr>
          <p:cNvPr id="33" name="Text 21"/>
          <p:cNvSpPr/>
          <p:nvPr/>
        </p:nvSpPr>
        <p:spPr>
          <a:xfrm>
            <a:off x="8668512" y="4379976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Growth</a:t>
            </a:r>
            <a:endParaRPr lang="en-US" sz="1080" dirty="0"/>
          </a:p>
        </p:txBody>
      </p:sp>
      <p:pic>
        <p:nvPicPr>
          <p:cNvPr id="34" name="Image 10" descr="/home/claude/ishflow_deck/icons/check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1624" y="4818888"/>
            <a:ext cx="164592" cy="164592"/>
          </a:xfrm>
          <a:prstGeom prst="rect">
            <a:avLst/>
          </a:prstGeom>
        </p:spPr>
      </p:pic>
      <p:sp>
        <p:nvSpPr>
          <p:cNvPr id="35" name="Text 22"/>
          <p:cNvSpPr/>
          <p:nvPr/>
        </p:nvSpPr>
        <p:spPr>
          <a:xfrm>
            <a:off x="8668512" y="4745736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integrations</a:t>
            </a:r>
            <a:endParaRPr lang="en-US" sz="1080" dirty="0"/>
          </a:p>
        </p:txBody>
      </p:sp>
      <p:pic>
        <p:nvPicPr>
          <p:cNvPr id="36" name="Image 11" descr="/home/claude/ishflow_deck/icons/check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21624" y="5184648"/>
            <a:ext cx="164592" cy="164592"/>
          </a:xfrm>
          <a:prstGeom prst="rect">
            <a:avLst/>
          </a:prstGeom>
        </p:spPr>
      </p:pic>
      <p:sp>
        <p:nvSpPr>
          <p:cNvPr id="37" name="Text 23"/>
          <p:cNvSpPr/>
          <p:nvPr/>
        </p:nvSpPr>
        <p:spPr>
          <a:xfrm>
            <a:off x="8668512" y="5111496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support</a:t>
            </a:r>
            <a:endParaRPr lang="en-US" sz="1080" dirty="0"/>
          </a:p>
        </p:txBody>
      </p:sp>
      <p:sp>
        <p:nvSpPr>
          <p:cNvPr id="38" name="Text 24"/>
          <p:cNvSpPr/>
          <p:nvPr/>
        </p:nvSpPr>
        <p:spPr>
          <a:xfrm>
            <a:off x="111858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12</a:t>
            </a:r>
            <a:endParaRPr lang="en-US" sz="1000" dirty="0"/>
          </a:p>
        </p:txBody>
      </p:sp>
      <p:sp>
        <p:nvSpPr>
          <p:cNvPr id="39" name="Text 25"/>
          <p:cNvSpPr/>
          <p:nvPr/>
        </p:nvSpPr>
        <p:spPr>
          <a:xfrm>
            <a:off x="54864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IshFlow.uz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Phased path from MVP to regional scale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914400" y="2880360"/>
            <a:ext cx="10332720" cy="0"/>
          </a:xfrm>
          <a:prstGeom prst="line">
            <a:avLst/>
          </a:prstGeom>
          <a:noFill/>
          <a:ln w="25400">
            <a:solidFill>
              <a:srgbClr val="32406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31620" y="2496312"/>
            <a:ext cx="777240" cy="7772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6" name="Image 0" descr="/home/claude/ishflow_deck/icons/flas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8158" y="2682850"/>
            <a:ext cx="404165" cy="40416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338328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— Now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85800" y="370332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MVP &amp; Early Testing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777240" y="429768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Refine product with pilot users in Uzbekistan.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411980" y="2496312"/>
            <a:ext cx="777240" cy="7772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1" name="Image 1" descr="/home/claude/ishflow_deck/icons/rock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8518" y="2682850"/>
            <a:ext cx="404165" cy="40416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66160" y="338328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3566160" y="370332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Uzbekistan Market Launch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3657600" y="429768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Broader rollout to SMEs &amp; hospitality businesses.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7292340" y="2496312"/>
            <a:ext cx="777240" cy="7772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6" name="Image 2" descr="/home/claude/ishflow_deck/icons/ma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878" y="2682850"/>
            <a:ext cx="404165" cy="40416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46520" y="338328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endParaRPr lang="en-US" sz="1100" dirty="0"/>
          </a:p>
        </p:txBody>
      </p:sp>
      <p:sp>
        <p:nvSpPr>
          <p:cNvPr id="18" name="Text 13"/>
          <p:cNvSpPr/>
          <p:nvPr/>
        </p:nvSpPr>
        <p:spPr>
          <a:xfrm>
            <a:off x="6446520" y="370332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Central Asia Expansion</a:t>
            </a:r>
            <a:endParaRPr lang="en-US" sz="1450" dirty="0"/>
          </a:p>
        </p:txBody>
      </p:sp>
      <p:sp>
        <p:nvSpPr>
          <p:cNvPr id="19" name="Text 14"/>
          <p:cNvSpPr/>
          <p:nvPr/>
        </p:nvSpPr>
        <p:spPr>
          <a:xfrm>
            <a:off x="6537960" y="429768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Planned entry into neighboring regional markets.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10172700" y="2496312"/>
            <a:ext cx="777240" cy="7772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1" name="Image 3" descr="/home/claude/ishflow_deck/icons/glob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9238" y="2682850"/>
            <a:ext cx="404165" cy="40416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326880" y="338328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4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9326880" y="370332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International Expansion</a:t>
            </a:r>
            <a:endParaRPr lang="en-US" sz="1450" dirty="0"/>
          </a:p>
        </p:txBody>
      </p:sp>
      <p:sp>
        <p:nvSpPr>
          <p:cNvPr id="24" name="Text 18"/>
          <p:cNvSpPr/>
          <p:nvPr/>
        </p:nvSpPr>
        <p:spPr>
          <a:xfrm>
            <a:off x="9418320" y="429768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vision beyond Central Asia.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548640" y="6355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Timelines are indicative and depend on pilot results and available resources.</a:t>
            </a:r>
            <a:endParaRPr lang="en-US" sz="950" dirty="0"/>
          </a:p>
        </p:txBody>
      </p:sp>
      <p:sp>
        <p:nvSpPr>
          <p:cNvPr id="26" name="Text 20"/>
          <p:cNvSpPr/>
          <p:nvPr/>
        </p:nvSpPr>
        <p:spPr>
          <a:xfrm>
            <a:off x="111858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12</a:t>
            </a:r>
            <a:endParaRPr lang="en-US" sz="1000" dirty="0"/>
          </a:p>
        </p:txBody>
      </p:sp>
      <p:sp>
        <p:nvSpPr>
          <p:cNvPr id="27" name="Text 21"/>
          <p:cNvSpPr/>
          <p:nvPr/>
        </p:nvSpPr>
        <p:spPr>
          <a:xfrm>
            <a:off x="54864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IshFlow.uz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4206240"/>
            <a:ext cx="3657600" cy="3657600"/>
          </a:xfrm>
          <a:prstGeom prst="ellipse">
            <a:avLst/>
          </a:prstGeom>
          <a:solidFill>
            <a:srgbClr val="161C42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CONTACT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build the future of HR in Uzbekistan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6492240" cy="4206240"/>
          </a:xfrm>
          <a:prstGeom prst="roundRect">
            <a:avLst>
              <a:gd name="adj" fmla="val 1957"/>
            </a:avLst>
          </a:prstGeom>
          <a:solidFill>
            <a:srgbClr val="161C42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2103120"/>
            <a:ext cx="1005840" cy="10058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7" name="Image 0" descr="/home/claude/ishflow_deck/icons/userTi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5802" y="2344522"/>
            <a:ext cx="523037" cy="52303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148840" y="219456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Farrukh Inogamov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2148840" y="260604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Founder, IshFlow.uz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914400" y="3246120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Hospitality and F&amp;B operations specialist with 20+ years of international experience, now building practical AI and digital solutions for business and hospitality.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914400" y="4709160"/>
            <a:ext cx="5760720" cy="0"/>
          </a:xfrm>
          <a:prstGeom prst="line">
            <a:avLst/>
          </a:prstGeom>
          <a:noFill/>
          <a:ln w="12700">
            <a:solidFill>
              <a:srgbClr val="32406E"/>
            </a:solidFill>
            <a:prstDash val="solid"/>
          </a:ln>
        </p:spPr>
      </p:sp>
      <p:pic>
        <p:nvPicPr>
          <p:cNvPr id="12" name="Image 1" descr="/home/claude/ishflow_deck/icons/envelop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910328"/>
            <a:ext cx="201168" cy="20116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34440" y="48463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email address ]</a:t>
            </a:r>
            <a:endParaRPr lang="en-US" sz="1250" dirty="0"/>
          </a:p>
        </p:txBody>
      </p:sp>
      <p:pic>
        <p:nvPicPr>
          <p:cNvPr id="14" name="Image 2" descr="/home/claude/ishflow_deck/icons/phon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294376"/>
            <a:ext cx="201168" cy="2011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234440" y="523036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phone number ]</a:t>
            </a:r>
            <a:endParaRPr lang="en-US" sz="1250" dirty="0"/>
          </a:p>
        </p:txBody>
      </p:sp>
      <p:pic>
        <p:nvPicPr>
          <p:cNvPr id="16" name="Image 3" descr="/home/claude/ishflow_deck/icons/lin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5678424"/>
            <a:ext cx="201168" cy="20116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34440" y="5614416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www.ishflow.uz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7360920" y="1737360"/>
            <a:ext cx="4251960" cy="4206240"/>
          </a:xfrm>
          <a:prstGeom prst="roundRect">
            <a:avLst>
              <a:gd name="adj" fmla="val 1957"/>
            </a:avLst>
          </a:prstGeom>
          <a:solidFill>
            <a:srgbClr val="02C39A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9" name="Text 13"/>
          <p:cNvSpPr/>
          <p:nvPr/>
        </p:nvSpPr>
        <p:spPr>
          <a:xfrm>
            <a:off x="7680960" y="214884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IshFlow.uz</a:t>
            </a:r>
            <a:endParaRPr lang="en-US" sz="2200" dirty="0"/>
          </a:p>
        </p:txBody>
      </p:sp>
      <p:sp>
        <p:nvSpPr>
          <p:cNvPr id="20" name="Text 14"/>
          <p:cNvSpPr/>
          <p:nvPr/>
        </p:nvSpPr>
        <p:spPr>
          <a:xfrm>
            <a:off x="7680960" y="265176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HR &amp; Workforce Management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7680960" y="3200400"/>
            <a:ext cx="3383280" cy="0"/>
          </a:xfrm>
          <a:prstGeom prst="line">
            <a:avLst/>
          </a:prstGeom>
          <a:noFill/>
          <a:ln w="1270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7680960" y="3429000"/>
            <a:ext cx="3566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for your time.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available on request.</a:t>
            </a:r>
            <a:endParaRPr lang="en-US" sz="1300" dirty="0"/>
          </a:p>
        </p:txBody>
      </p:sp>
      <p:pic>
        <p:nvPicPr>
          <p:cNvPr id="23" name="Image 4" descr="/home/claude/ishflow_deck/icons/rocke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960" y="4663440"/>
            <a:ext cx="822960" cy="82296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11858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12</a:t>
            </a:r>
            <a:endParaRPr lang="en-US" sz="1000" dirty="0"/>
          </a:p>
        </p:txBody>
      </p:sp>
      <p:sp>
        <p:nvSpPr>
          <p:cNvPr id="25" name="Text 18"/>
          <p:cNvSpPr/>
          <p:nvPr/>
        </p:nvSpPr>
        <p:spPr>
          <a:xfrm>
            <a:off x="54864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IshFlow.uz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 teams still run on spreadsheets and paper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Especially in fast-moving, people-heavy industries like hospitality, F&amp;B and retail.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525780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68680" y="2468880"/>
            <a:ext cx="731520" cy="7315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7" name="Image 0" descr="/home/claude/ishflow_deck/icons/clo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245" y="2644445"/>
            <a:ext cx="380390" cy="38039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83080" y="2441448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Time-Consuming Manual Work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783080" y="2862072"/>
            <a:ext cx="3749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Scheduling, attendance and record-keeping still rely on spreadsheets and paperwork.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63640" y="2148840"/>
            <a:ext cx="525780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583680" y="2468880"/>
            <a:ext cx="731520" cy="7315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2" name="Image 1" descr="/home/claude/ishflow_deck/icons/aler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9245" y="2644445"/>
            <a:ext cx="380390" cy="38039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498080" y="2441448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Disorganized Employee Data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498080" y="2862072"/>
            <a:ext cx="3749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records scattered across files, chats and notebooks, hard to keep accurate.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548640" y="4434840"/>
            <a:ext cx="525780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868680" y="4754880"/>
            <a:ext cx="731520" cy="7315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7" name="Image 2" descr="/home/claude/ishflow_deck/icons/puzz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245" y="4930445"/>
            <a:ext cx="380390" cy="38039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783080" y="4727448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Limited Real-Time Visibility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783080" y="5148072"/>
            <a:ext cx="3749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Managers lack a single, up-to-date view of staffing, attendance and performance.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6263640" y="4434840"/>
            <a:ext cx="525780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583680" y="4754880"/>
            <a:ext cx="731520" cy="73152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2" name="Image 3" descr="/home/claude/ishflow_deck/icons/user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9245" y="4930445"/>
            <a:ext cx="380390" cy="38039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498080" y="4727448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Difficult to Scale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7498080" y="5148072"/>
            <a:ext cx="3749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teams grow, manual HR processes become slower and harder to manage consistently.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111858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12</a:t>
            </a:r>
            <a:endParaRPr lang="en-US" sz="1000" dirty="0"/>
          </a:p>
        </p:txBody>
      </p:sp>
      <p:sp>
        <p:nvSpPr>
          <p:cNvPr id="26" name="Text 20"/>
          <p:cNvSpPr/>
          <p:nvPr/>
        </p:nvSpPr>
        <p:spPr>
          <a:xfrm>
            <a:off x="54864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IshFlow.uz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SOLUTION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platform to automate HR, end to end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11064240" cy="1051560"/>
          </a:xfrm>
          <a:prstGeom prst="roundRect">
            <a:avLst>
              <a:gd name="adj" fmla="val 7826"/>
            </a:avLst>
          </a:prstGeom>
          <a:solidFill>
            <a:srgbClr val="1E2761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1417320"/>
            <a:ext cx="10332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IshFlow.uz is an AI-powered HR platform that automates everyday HR tasks and gives businesses real-time visibility into their workforce.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48640" y="2880360"/>
            <a:ext cx="3520440" cy="3246120"/>
          </a:xfrm>
          <a:prstGeom prst="roundRect">
            <a:avLst>
              <a:gd name="adj" fmla="val 253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874520" y="3246120"/>
            <a:ext cx="868680" cy="8686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8" name="Image 0" descr="/home/claude/ishflow_deck/icons/bulb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3003" y="3454603"/>
            <a:ext cx="451714" cy="45171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22960" y="429768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AI-Assisted Automation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868680" y="4846320"/>
            <a:ext cx="2880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Automates scheduling, attendance tracking and routine HR workflows.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325112" y="2880360"/>
            <a:ext cx="3520440" cy="3246120"/>
          </a:xfrm>
          <a:prstGeom prst="roundRect">
            <a:avLst>
              <a:gd name="adj" fmla="val 253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5650992" y="3246120"/>
            <a:ext cx="868680" cy="8686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3" name="Image 1" descr="/home/claude/ishflow_deck/icons/char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475" y="3454603"/>
            <a:ext cx="451714" cy="45171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599432" y="429768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Real-Time Insights</a:t>
            </a:r>
            <a:endParaRPr lang="en-US" sz="1550" dirty="0"/>
          </a:p>
        </p:txBody>
      </p:sp>
      <p:sp>
        <p:nvSpPr>
          <p:cNvPr id="15" name="Text 11"/>
          <p:cNvSpPr/>
          <p:nvPr/>
        </p:nvSpPr>
        <p:spPr>
          <a:xfrm>
            <a:off x="4645152" y="4846320"/>
            <a:ext cx="2880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centralized dashboard turns workforce data into clear, actionable reports.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8101584" y="2880360"/>
            <a:ext cx="3520440" cy="3246120"/>
          </a:xfrm>
          <a:prstGeom prst="roundRect">
            <a:avLst>
              <a:gd name="adj" fmla="val 253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9427464" y="3246120"/>
            <a:ext cx="868680" cy="8686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8" name="Image 2" descr="/home/claude/ishflow_deck/icons/mobi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947" y="3454603"/>
            <a:ext cx="451714" cy="45171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375904" y="429768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Simple, Accessible Design</a:t>
            </a:r>
            <a:endParaRPr lang="en-US" sz="1550" dirty="0"/>
          </a:p>
        </p:txBody>
      </p:sp>
      <p:sp>
        <p:nvSpPr>
          <p:cNvPr id="20" name="Text 15"/>
          <p:cNvSpPr/>
          <p:nvPr/>
        </p:nvSpPr>
        <p:spPr>
          <a:xfrm>
            <a:off x="8421624" y="4846320"/>
            <a:ext cx="2880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Easy to use for HR teams and employees alike, on any device.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111858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12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54864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IshFlow.uz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features, built for everyday HR management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56616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874520"/>
            <a:ext cx="640080" cy="6400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6" name="Image 0" descr="/home/claude/ishflow_deck/icons/us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6579" y="2028139"/>
            <a:ext cx="332842" cy="33284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5603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Employee Database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822960" y="292608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Centralized, digital records for every employee.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297680" y="1600200"/>
            <a:ext cx="356616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72000" y="1874520"/>
            <a:ext cx="640080" cy="6400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1" name="Image 1" descr="/home/claude/ishflow_deck/icons/calenda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619" y="2028139"/>
            <a:ext cx="332842" cy="33284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72000" y="25603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Smart Scheduling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4572000" y="292608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 shift planning and scheduling.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046720" y="1600200"/>
            <a:ext cx="356616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321040" y="1874520"/>
            <a:ext cx="640080" cy="6400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6" name="Image 2" descr="/home/claude/ishflow_deck/icons/clo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4659" y="2028139"/>
            <a:ext cx="332842" cy="33284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21040" y="25603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Attendance Tracking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8321040" y="292608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check-in/out replaces paper logs.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548640" y="3794760"/>
            <a:ext cx="356616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822960" y="4069080"/>
            <a:ext cx="640080" cy="6400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1" name="Image 3" descr="/home/claude/ishflow_deck/icons/char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79" y="4222699"/>
            <a:ext cx="332842" cy="33284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22960" y="47548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 Analytics Dashboard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822960" y="512064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overview of workforce and performance.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4297680" y="3794760"/>
            <a:ext cx="356616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572000" y="4069080"/>
            <a:ext cx="640080" cy="6400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6" name="Image 4" descr="/home/claude/ishflow_deck/icons/mobil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5619" y="4222699"/>
            <a:ext cx="332842" cy="33284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572000" y="47548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Mobile Access</a:t>
            </a:r>
            <a:endParaRPr lang="en-US" sz="1450" dirty="0"/>
          </a:p>
        </p:txBody>
      </p:sp>
      <p:sp>
        <p:nvSpPr>
          <p:cNvPr id="28" name="Text 21"/>
          <p:cNvSpPr/>
          <p:nvPr/>
        </p:nvSpPr>
        <p:spPr>
          <a:xfrm>
            <a:off x="4572000" y="512064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Usable by managers and staff from any device.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8046720" y="3794760"/>
            <a:ext cx="356616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8321040" y="4069080"/>
            <a:ext cx="640080" cy="6400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31" name="Image 5" descr="/home/claude/ishflow_deck/icons/glob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4659" y="4222699"/>
            <a:ext cx="332842" cy="33284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8321040" y="47548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Multi-Language Support</a:t>
            </a:r>
            <a:endParaRPr lang="en-US" sz="1450" dirty="0"/>
          </a:p>
        </p:txBody>
      </p:sp>
      <p:sp>
        <p:nvSpPr>
          <p:cNvPr id="33" name="Text 25"/>
          <p:cNvSpPr/>
          <p:nvPr/>
        </p:nvSpPr>
        <p:spPr>
          <a:xfrm>
            <a:off x="8321040" y="512064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Uzbek, Russian and English-speaking teams.</a:t>
            </a:r>
            <a:endParaRPr lang="en-US" sz="1150" dirty="0"/>
          </a:p>
        </p:txBody>
      </p:sp>
      <p:sp>
        <p:nvSpPr>
          <p:cNvPr id="34" name="Text 26"/>
          <p:cNvSpPr/>
          <p:nvPr/>
        </p:nvSpPr>
        <p:spPr>
          <a:xfrm>
            <a:off x="111858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12</a:t>
            </a:r>
            <a:endParaRPr lang="en-US" sz="1000" dirty="0"/>
          </a:p>
        </p:txBody>
      </p:sp>
      <p:sp>
        <p:nvSpPr>
          <p:cNvPr id="35" name="Text 27"/>
          <p:cNvSpPr/>
          <p:nvPr/>
        </p:nvSpPr>
        <p:spPr>
          <a:xfrm>
            <a:off x="54864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IshFlow.uz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setup to insight in four simple steps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94360" y="2377440"/>
            <a:ext cx="2514600" cy="3108960"/>
          </a:xfrm>
          <a:prstGeom prst="roundRect">
            <a:avLst>
              <a:gd name="adj" fmla="val 3273"/>
            </a:avLst>
          </a:prstGeom>
          <a:solidFill>
            <a:srgbClr val="161C42"/>
          </a:solidFill>
          <a:ln/>
        </p:spPr>
      </p:sp>
      <p:sp>
        <p:nvSpPr>
          <p:cNvPr id="5" name="Shape 3"/>
          <p:cNvSpPr/>
          <p:nvPr/>
        </p:nvSpPr>
        <p:spPr>
          <a:xfrm>
            <a:off x="1440180" y="269748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6" name="Image 0" descr="/home/claude/ishflow_deck/icons/build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7690" y="2894990"/>
            <a:ext cx="427939" cy="42793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374904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 Up Company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22960" y="4343400"/>
            <a:ext cx="2057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your business and employee profiles to IshFlow.uz.</a:t>
            </a:r>
            <a:endParaRPr lang="en-US" sz="1150" dirty="0"/>
          </a:p>
        </p:txBody>
      </p:sp>
      <p:pic>
        <p:nvPicPr>
          <p:cNvPr id="9" name="Image 1" descr="/home/claude/ishflow_deck/icons/arrow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392" y="3749040"/>
            <a:ext cx="274320" cy="2743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429000" y="2377440"/>
            <a:ext cx="2514600" cy="3108960"/>
          </a:xfrm>
          <a:prstGeom prst="roundRect">
            <a:avLst>
              <a:gd name="adj" fmla="val 3273"/>
            </a:avLst>
          </a:prstGeom>
          <a:solidFill>
            <a:srgbClr val="161C42"/>
          </a:solidFill>
          <a:ln/>
        </p:spPr>
      </p:sp>
      <p:sp>
        <p:nvSpPr>
          <p:cNvPr id="11" name="Shape 7"/>
          <p:cNvSpPr/>
          <p:nvPr/>
        </p:nvSpPr>
        <p:spPr>
          <a:xfrm>
            <a:off x="4274820" y="269748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2" name="Image 2" descr="/home/claude/ishflow_deck/icons/calenda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330" y="2894990"/>
            <a:ext cx="427939" cy="42793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611880" y="374904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 Scheduling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3657600" y="4343400"/>
            <a:ext cx="2057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shifts and track attendance automatically.</a:t>
            </a:r>
            <a:endParaRPr lang="en-US" sz="1150" dirty="0"/>
          </a:p>
        </p:txBody>
      </p:sp>
      <p:pic>
        <p:nvPicPr>
          <p:cNvPr id="15" name="Image 3" descr="/home/claude/ishflow_deck/icons/arrowRigh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032" y="3749040"/>
            <a:ext cx="274320" cy="27432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6263640" y="2377440"/>
            <a:ext cx="2514600" cy="3108960"/>
          </a:xfrm>
          <a:prstGeom prst="roundRect">
            <a:avLst>
              <a:gd name="adj" fmla="val 3273"/>
            </a:avLst>
          </a:prstGeom>
          <a:solidFill>
            <a:srgbClr val="161C42"/>
          </a:solidFill>
          <a:ln/>
        </p:spPr>
      </p:sp>
      <p:sp>
        <p:nvSpPr>
          <p:cNvPr id="17" name="Shape 11"/>
          <p:cNvSpPr/>
          <p:nvPr/>
        </p:nvSpPr>
        <p:spPr>
          <a:xfrm>
            <a:off x="7109460" y="269748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8" name="Image 4" descr="/home/claude/ishflow_deck/icons/robo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6970" y="2894990"/>
            <a:ext cx="427939" cy="427939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446520" y="374904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AI-Assisted Decisions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6492240" y="4343400"/>
            <a:ext cx="2057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supports reporting and everyday HR decisions.</a:t>
            </a:r>
            <a:endParaRPr lang="en-US" sz="1150" dirty="0"/>
          </a:p>
        </p:txBody>
      </p:sp>
      <p:pic>
        <p:nvPicPr>
          <p:cNvPr id="21" name="Image 5" descr="/home/claude/ishflow_deck/icons/arrowRigh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5672" y="3749040"/>
            <a:ext cx="274320" cy="274320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9098280" y="2377440"/>
            <a:ext cx="2514600" cy="3108960"/>
          </a:xfrm>
          <a:prstGeom prst="roundRect">
            <a:avLst>
              <a:gd name="adj" fmla="val 3273"/>
            </a:avLst>
          </a:prstGeom>
          <a:solidFill>
            <a:srgbClr val="161C42"/>
          </a:solidFill>
          <a:ln/>
        </p:spPr>
      </p:sp>
      <p:sp>
        <p:nvSpPr>
          <p:cNvPr id="23" name="Shape 15"/>
          <p:cNvSpPr/>
          <p:nvPr/>
        </p:nvSpPr>
        <p:spPr>
          <a:xfrm>
            <a:off x="9944100" y="269748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4" name="Image 6" descr="/home/claude/ishflow_deck/icons/chart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41610" y="2894990"/>
            <a:ext cx="427939" cy="427939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9281160" y="374904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Monitor Performance</a:t>
            </a:r>
            <a:endParaRPr lang="en-US" sz="1500" dirty="0"/>
          </a:p>
        </p:txBody>
      </p:sp>
      <p:sp>
        <p:nvSpPr>
          <p:cNvPr id="26" name="Text 17"/>
          <p:cNvSpPr/>
          <p:nvPr/>
        </p:nvSpPr>
        <p:spPr>
          <a:xfrm>
            <a:off x="9326880" y="4343400"/>
            <a:ext cx="2057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 workforce insights on one live dashboard.</a:t>
            </a:r>
            <a:endParaRPr lang="en-US" sz="1150" dirty="0"/>
          </a:p>
        </p:txBody>
      </p:sp>
      <p:sp>
        <p:nvSpPr>
          <p:cNvPr id="27" name="Text 18"/>
          <p:cNvSpPr/>
          <p:nvPr/>
        </p:nvSpPr>
        <p:spPr>
          <a:xfrm>
            <a:off x="111858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12</a:t>
            </a:r>
            <a:endParaRPr lang="en-US" sz="1000" dirty="0"/>
          </a:p>
        </p:txBody>
      </p:sp>
      <p:sp>
        <p:nvSpPr>
          <p:cNvPr id="28" name="Text 19"/>
          <p:cNvSpPr/>
          <p:nvPr/>
        </p:nvSpPr>
        <p:spPr>
          <a:xfrm>
            <a:off x="54864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IshFlow.uz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CUSTOMERS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first for Uzbekistan's SME &amp; hospitality sector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business with shift-based, distributed teams is a strong fit for IshFlow.uz.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194560"/>
            <a:ext cx="2606040" cy="329184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440180" y="256032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7" name="Image 0" descr="/home/claude/ishflow_deck/icons/build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7690" y="2757830"/>
            <a:ext cx="427939" cy="42793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6118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SMEs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77240" y="4160520"/>
            <a:ext cx="2148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and mid-size businesses looking to digitize HR.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383280" y="2194560"/>
            <a:ext cx="2606040" cy="329184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274820" y="256032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2" name="Image 1" descr="/home/claude/ishflow_deck/icons/hote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330" y="2757830"/>
            <a:ext cx="427939" cy="42793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66160" y="36118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Hotels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611880" y="4160520"/>
            <a:ext cx="2148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Hospitality operators managing large, shift-based teams.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17920" y="2194560"/>
            <a:ext cx="2606040" cy="329184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109460" y="256032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7" name="Image 2" descr="/home/claude/ishflow_deck/icons/stor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970" y="2757830"/>
            <a:ext cx="427939" cy="42793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6118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Restaurants &amp; F&amp;B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446520" y="4160520"/>
            <a:ext cx="2148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Fast-paced venues needing simple scheduling &amp; attendance.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9052560" y="2194560"/>
            <a:ext cx="2606040" cy="329184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944100" y="256032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22" name="Image 3" descr="/home/claude/ishflow_deck/icons/tag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1610" y="2757830"/>
            <a:ext cx="427939" cy="427939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235440" y="36118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Retail &amp; Services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281160" y="4160520"/>
            <a:ext cx="2148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Customer-facing businesses with distributed staff.</a:t>
            </a:r>
            <a:endParaRPr lang="en-US" sz="1150" dirty="0"/>
          </a:p>
        </p:txBody>
      </p:sp>
      <p:sp>
        <p:nvSpPr>
          <p:cNvPr id="25" name="Text 19"/>
          <p:cNvSpPr/>
          <p:nvPr/>
        </p:nvSpPr>
        <p:spPr>
          <a:xfrm>
            <a:off x="111858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12</a:t>
            </a:r>
            <a:endParaRPr lang="en-US" sz="1000" dirty="0"/>
          </a:p>
        </p:txBody>
      </p:sp>
      <p:sp>
        <p:nvSpPr>
          <p:cNvPr id="26" name="Text 20"/>
          <p:cNvSpPr/>
          <p:nvPr/>
        </p:nvSpPr>
        <p:spPr>
          <a:xfrm>
            <a:off x="54864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IshFlow.uz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OPPORTUNITY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Uzbekistan first, then regional expansion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phased go-to-market approach, expanding as the product matures.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3520440" cy="3931920"/>
          </a:xfrm>
          <a:prstGeom prst="roundRect">
            <a:avLst>
              <a:gd name="adj" fmla="val 2338"/>
            </a:avLst>
          </a:prstGeom>
          <a:solidFill>
            <a:srgbClr val="1E2761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874520" y="2514600"/>
            <a:ext cx="868680" cy="8686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7" name="Image 0" descr="/home/claude/ishflow_deck/icons/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3003" y="2723083"/>
            <a:ext cx="451714" cy="4517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352044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FOCUS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822960" y="38404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Uzbekistan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914400" y="443484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launch market — SMEs and hospitality businesses.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325112" y="2148840"/>
            <a:ext cx="3520440" cy="393192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5650992" y="2514600"/>
            <a:ext cx="868680" cy="8686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3" name="Image 1" descr="/home/claude/ishflow_deck/icons/glob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475" y="2723083"/>
            <a:ext cx="451714" cy="45171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599432" y="352044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POTENTIAL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4599432" y="38404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Central Asia</a:t>
            </a:r>
            <a:endParaRPr lang="en-US" sz="1900" dirty="0"/>
          </a:p>
        </p:txBody>
      </p:sp>
      <p:sp>
        <p:nvSpPr>
          <p:cNvPr id="16" name="Text 12"/>
          <p:cNvSpPr/>
          <p:nvPr/>
        </p:nvSpPr>
        <p:spPr>
          <a:xfrm>
            <a:off x="4690872" y="443484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Planned expansion into neighboring regional markets.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8101584" y="2148840"/>
            <a:ext cx="3520440" cy="393192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9427464" y="2514600"/>
            <a:ext cx="868680" cy="8686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9" name="Image 2" descr="/home/claude/ishflow_deck/icons/rocke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947" y="2723083"/>
            <a:ext cx="451714" cy="45171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375904" y="352044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VISION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8375904" y="38404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International</a:t>
            </a:r>
            <a:endParaRPr lang="en-US" sz="1900" dirty="0"/>
          </a:p>
        </p:txBody>
      </p:sp>
      <p:sp>
        <p:nvSpPr>
          <p:cNvPr id="22" name="Text 17"/>
          <p:cNvSpPr/>
          <p:nvPr/>
        </p:nvSpPr>
        <p:spPr>
          <a:xfrm>
            <a:off x="8467344" y="443484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Broader international markets as the platform scales.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548640" y="63550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figures and timing are planning assumptions, not confirmed targets.</a:t>
            </a:r>
            <a:endParaRPr lang="en-US" sz="950" dirty="0"/>
          </a:p>
        </p:txBody>
      </p:sp>
      <p:sp>
        <p:nvSpPr>
          <p:cNvPr id="24" name="Text 19"/>
          <p:cNvSpPr/>
          <p:nvPr/>
        </p:nvSpPr>
        <p:spPr>
          <a:xfrm>
            <a:off x="111858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12</a:t>
            </a:r>
            <a:endParaRPr lang="en-US" sz="1000" dirty="0"/>
          </a:p>
        </p:txBody>
      </p:sp>
      <p:sp>
        <p:nvSpPr>
          <p:cNvPr id="25" name="Text 20"/>
          <p:cNvSpPr/>
          <p:nvPr/>
        </p:nvSpPr>
        <p:spPr>
          <a:xfrm>
            <a:off x="54864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IshFlow.uz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&amp; AI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Practical AI, built to be simple for business users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Modern, cloud-based technology that automates HR work without added complexity.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331720"/>
            <a:ext cx="3520440" cy="3566160"/>
          </a:xfrm>
          <a:prstGeom prst="roundRect">
            <a:avLst>
              <a:gd name="adj" fmla="val 2338"/>
            </a:avLst>
          </a:prstGeom>
          <a:solidFill>
            <a:srgbClr val="161C42"/>
          </a:solidFill>
          <a:ln/>
        </p:spPr>
      </p:sp>
      <p:sp>
        <p:nvSpPr>
          <p:cNvPr id="6" name="Shape 4"/>
          <p:cNvSpPr/>
          <p:nvPr/>
        </p:nvSpPr>
        <p:spPr>
          <a:xfrm>
            <a:off x="1874520" y="2743200"/>
            <a:ext cx="868680" cy="8686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7" name="Image 0" descr="/home/claude/ishflow_deck/icons/robo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3003" y="2951683"/>
            <a:ext cx="451714" cy="4517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384048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AI-Assisted Automation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68680" y="4480560"/>
            <a:ext cx="2880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supports scheduling, attendance and everyday HR decisions, reducing manual workload.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325112" y="2331720"/>
            <a:ext cx="3520440" cy="3566160"/>
          </a:xfrm>
          <a:prstGeom prst="roundRect">
            <a:avLst>
              <a:gd name="adj" fmla="val 2338"/>
            </a:avLst>
          </a:prstGeom>
          <a:solidFill>
            <a:srgbClr val="161C42"/>
          </a:solidFill>
          <a:ln/>
        </p:spPr>
      </p:sp>
      <p:sp>
        <p:nvSpPr>
          <p:cNvPr id="11" name="Shape 8"/>
          <p:cNvSpPr/>
          <p:nvPr/>
        </p:nvSpPr>
        <p:spPr>
          <a:xfrm>
            <a:off x="5650992" y="2743200"/>
            <a:ext cx="868680" cy="8686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2" name="Image 1" descr="/home/claude/ishflow_deck/icons/clou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475" y="2951683"/>
            <a:ext cx="451714" cy="45171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99432" y="384048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Cloud-Based Platform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4645152" y="4480560"/>
            <a:ext cx="2880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Accessible anytime, from any device, with no complex setup required.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8101584" y="2331720"/>
            <a:ext cx="3520440" cy="3566160"/>
          </a:xfrm>
          <a:prstGeom prst="roundRect">
            <a:avLst>
              <a:gd name="adj" fmla="val 2338"/>
            </a:avLst>
          </a:prstGeom>
          <a:solidFill>
            <a:srgbClr val="161C42"/>
          </a:solidFill>
          <a:ln/>
        </p:spPr>
      </p:sp>
      <p:sp>
        <p:nvSpPr>
          <p:cNvPr id="16" name="Shape 12"/>
          <p:cNvSpPr/>
          <p:nvPr/>
        </p:nvSpPr>
        <p:spPr>
          <a:xfrm>
            <a:off x="9427464" y="2743200"/>
            <a:ext cx="868680" cy="86868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7" name="Image 2" descr="/home/claude/ishflow_deck/icons/shie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947" y="2951683"/>
            <a:ext cx="451714" cy="45171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75904" y="384048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Secure by Design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8421624" y="4480560"/>
            <a:ext cx="2880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and company data handled with modern security practices.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111858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12</a:t>
            </a:r>
            <a:endParaRPr lang="en-US" sz="1000" dirty="0"/>
          </a:p>
        </p:txBody>
      </p:sp>
      <p:sp>
        <p:nvSpPr>
          <p:cNvPr id="21" name="Text 16"/>
          <p:cNvSpPr/>
          <p:nvPr/>
        </p:nvSpPr>
        <p:spPr>
          <a:xfrm>
            <a:off x="54864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IshFlow.uz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Early-stage progress, real user feedback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IshFlow.uz is in active early testing, refining the product before broader launch.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352044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68680" y="2468880"/>
            <a:ext cx="777240" cy="7772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7" name="Image 0" descr="/home/claude/ishflow_deck/icons/che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5218" y="2655418"/>
            <a:ext cx="404165" cy="40416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828800" y="2423160"/>
            <a:ext cx="205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MVP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1828800" y="306324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built &amp; completed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325112" y="2148840"/>
            <a:ext cx="352044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645152" y="2468880"/>
            <a:ext cx="777240" cy="7772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2" name="Image 1" descr="/home/claude/ishflow_deck/icons/flas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690" y="2655418"/>
            <a:ext cx="404165" cy="40416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605272" y="2423160"/>
            <a:ext cx="205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2–3</a:t>
            </a:r>
            <a:endParaRPr lang="en-US" sz="2600" dirty="0"/>
          </a:p>
        </p:txBody>
      </p:sp>
      <p:sp>
        <p:nvSpPr>
          <p:cNvPr id="14" name="Text 10"/>
          <p:cNvSpPr/>
          <p:nvPr/>
        </p:nvSpPr>
        <p:spPr>
          <a:xfrm>
            <a:off x="5605272" y="306324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users testing live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8101584" y="2148840"/>
            <a:ext cx="352044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8421624" y="2468880"/>
            <a:ext cx="777240" cy="777240"/>
          </a:xfrm>
          <a:prstGeom prst="ellipse">
            <a:avLst/>
          </a:prstGeom>
          <a:solidFill>
            <a:srgbClr val="02C39A"/>
          </a:solidFill>
          <a:ln/>
        </p:spPr>
      </p:sp>
      <p:pic>
        <p:nvPicPr>
          <p:cNvPr id="17" name="Image 2" descr="/home/claude/ishflow_deck/icons/char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8162" y="2655418"/>
            <a:ext cx="404165" cy="40416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381744" y="2423160"/>
            <a:ext cx="205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Ongoing</a:t>
            </a:r>
            <a:endParaRPr lang="en-US" sz="2600" dirty="0"/>
          </a:p>
        </p:txBody>
      </p:sp>
      <p:sp>
        <p:nvSpPr>
          <p:cNvPr id="19" name="Text 14"/>
          <p:cNvSpPr/>
          <p:nvPr/>
        </p:nvSpPr>
        <p:spPr>
          <a:xfrm>
            <a:off x="9381744" y="306324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Feedback-driven iteration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548640" y="4709160"/>
            <a:ext cx="11064240" cy="1097280"/>
          </a:xfrm>
          <a:prstGeom prst="roundRect">
            <a:avLst>
              <a:gd name="adj" fmla="val 7500"/>
            </a:avLst>
          </a:prstGeom>
          <a:solidFill>
            <a:srgbClr val="1E2761"/>
          </a:solidFill>
          <a:ln/>
          <a:effectLst>
            <a:outerShdw sx="100000" sy="100000" kx="0" ky="0" algn="bl" rotWithShape="0" blurRad="101600" dist="38100" dir="5400000">
              <a:srgbClr val="1E2761">
                <a:alpha val="12000"/>
              </a:srgbClr>
            </a:outerShdw>
          </a:effectLst>
        </p:spPr>
      </p:sp>
      <p:sp>
        <p:nvSpPr>
          <p:cNvPr id="21" name="Text 16"/>
          <p:cNvSpPr/>
          <p:nvPr/>
        </p:nvSpPr>
        <p:spPr>
          <a:xfrm>
            <a:off x="914400" y="4709160"/>
            <a:ext cx="10332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Currently gathering hands-on feedback from early pilot users to guide the product roadmap ahead of a broader Uzbekistan launch.</a:t>
            </a:r>
            <a:endParaRPr lang="en-US" sz="1350" dirty="0"/>
          </a:p>
        </p:txBody>
      </p:sp>
      <p:sp>
        <p:nvSpPr>
          <p:cNvPr id="22" name="Text 17"/>
          <p:cNvSpPr/>
          <p:nvPr/>
        </p:nvSpPr>
        <p:spPr>
          <a:xfrm>
            <a:off x="1118585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12</a:t>
            </a:r>
            <a:endParaRPr lang="en-US" sz="1000" dirty="0"/>
          </a:p>
        </p:txBody>
      </p:sp>
      <p:sp>
        <p:nvSpPr>
          <p:cNvPr id="23" name="Text 18"/>
          <p:cNvSpPr/>
          <p:nvPr/>
        </p:nvSpPr>
        <p:spPr>
          <a:xfrm>
            <a:off x="54864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C86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IshFlow.uz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2026-08-21T12:33:13Z</dcterms:created>
  <dcterms:modified xsi:type="dcterms:W3CDTF">2026-08-21T12:33:13Z</dcterms:modified>
</cp:coreProperties>
</file>