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1.png"/><Relationship Id="rId3" Type="http://schemas.openxmlformats.org/officeDocument/2006/relationships/image" Target="../media/image-11-1.png"/><Relationship Id="rId4" Type="http://schemas.openxmlformats.org/officeDocument/2006/relationships/image" Target="../media/image-11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1.png"/><Relationship Id="rId3" Type="http://schemas.openxmlformats.org/officeDocument/2006/relationships/image" Target="../media/image-7-1.png"/><Relationship Id="rId4" Type="http://schemas.openxmlformats.org/officeDocument/2006/relationships/image" Target="../media/image-7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image" Target="../media/image-8-1.png"/><Relationship Id="rId4" Type="http://schemas.openxmlformats.org/officeDocument/2006/relationships/image" Target="../media/image-8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5486400" cy="5486400"/>
          </a:xfrm>
          <a:prstGeom prst="ellipse">
            <a:avLst/>
          </a:prstGeom>
          <a:solidFill>
            <a:srgbClr val="13234A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3840480"/>
            <a:ext cx="3657600" cy="3657600"/>
          </a:xfrm>
          <a:prstGeom prst="ellipse">
            <a:avLst/>
          </a:prstGeom>
          <a:solidFill>
            <a:srgbClr val="0F1B38"/>
          </a:solidFill>
          <a:ln/>
        </p:spPr>
      </p:sp>
      <p:pic>
        <p:nvPicPr>
          <p:cNvPr id="4" name="Image 0" descr="/mnt/user-data/uploads/yaxshis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777240"/>
            <a:ext cx="1051560" cy="10515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23317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822960" y="3154680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 izlashdan jihozlashgacha — bitta platformada.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22960" y="3794760"/>
            <a:ext cx="8503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7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O'zbekistonda ko'chmas mulk, mebel-texnika va pudratchi xizmatlarini birlashtiruvchi raqamli platforma.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22960" y="60807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INVESTITSIYA TAKLIFNOMASI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Kelajak rivojlanish rejasi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 2027 yilda ishga tushadi va bosqichma-bosqich kengaytiriladi.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9050">
            <a:solidFill>
              <a:srgbClr val="2E6FD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240280"/>
            <a:ext cx="457200" cy="457200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40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22860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— Ishga tushirish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2990088"/>
            <a:ext cx="73152" cy="73152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8803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 rasmiy ishga tushadi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3675888"/>
            <a:ext cx="73152" cy="73152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11" name="Text 9"/>
          <p:cNvSpPr/>
          <p:nvPr/>
        </p:nvSpPr>
        <p:spPr>
          <a:xfrm>
            <a:off x="1005840" y="35661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Mulk e'lonlari va mebel bozori faollashadi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096512" y="3383280"/>
            <a:ext cx="219456" cy="0"/>
          </a:xfrm>
          <a:prstGeom prst="line">
            <a:avLst/>
          </a:prstGeom>
          <a:noFill/>
          <a:ln w="25400">
            <a:solidFill>
              <a:srgbClr val="C9D2EE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4343400" y="201168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0" y="2240280"/>
            <a:ext cx="457200" cy="457200"/>
          </a:xfrm>
          <a:prstGeom prst="ellipse">
            <a:avLst/>
          </a:prstGeom>
          <a:solidFill>
            <a:srgbClr val="8EC6EA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0" y="2240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166360" y="22860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1-bosqich — Kengaytirish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17720" y="2990088"/>
            <a:ext cx="73152" cy="73152"/>
          </a:xfrm>
          <a:prstGeom prst="ellipse">
            <a:avLst/>
          </a:prstGeom>
          <a:solidFill>
            <a:srgbClr val="8EC6EA"/>
          </a:solidFill>
          <a:ln/>
        </p:spPr>
      </p:sp>
      <p:sp>
        <p:nvSpPr>
          <p:cNvPr id="18" name="Text 16"/>
          <p:cNvSpPr/>
          <p:nvPr/>
        </p:nvSpPr>
        <p:spPr>
          <a:xfrm>
            <a:off x="4800600" y="28803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(quruvchi kompaniyalar) qo‘shiladi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617720" y="3675888"/>
            <a:ext cx="73152" cy="73152"/>
          </a:xfrm>
          <a:prstGeom prst="ellipse">
            <a:avLst/>
          </a:prstGeom>
          <a:solidFill>
            <a:srgbClr val="8EC6EA"/>
          </a:solidFill>
          <a:ln/>
        </p:spPr>
      </p:sp>
      <p:sp>
        <p:nvSpPr>
          <p:cNvPr id="20" name="Text 18"/>
          <p:cNvSpPr/>
          <p:nvPr/>
        </p:nvSpPr>
        <p:spPr>
          <a:xfrm>
            <a:off x="4800600" y="35661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Tovarlar (mebel/texnika) xizmati kengaytiriladi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891272" y="3383280"/>
            <a:ext cx="219456" cy="0"/>
          </a:xfrm>
          <a:prstGeom prst="line">
            <a:avLst/>
          </a:prstGeom>
          <a:noFill/>
          <a:ln w="25400">
            <a:solidFill>
              <a:srgbClr val="C9D2EE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8138160" y="201168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66760" y="2240280"/>
            <a:ext cx="457200" cy="457200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4" name="Text 22"/>
          <p:cNvSpPr/>
          <p:nvPr/>
        </p:nvSpPr>
        <p:spPr>
          <a:xfrm>
            <a:off x="8366760" y="2240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961120" y="228600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2-bosqich — Yangi segmentlar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412480" y="2990088"/>
            <a:ext cx="73152" cy="73152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7" name="Text 25"/>
          <p:cNvSpPr/>
          <p:nvPr/>
        </p:nvSpPr>
        <p:spPr>
          <a:xfrm>
            <a:off x="8595360" y="28803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Realtor (rieltorlar) uchun qism ochiladi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412480" y="3675888"/>
            <a:ext cx="73152" cy="73152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9" name="Text 27"/>
          <p:cNvSpPr/>
          <p:nvPr/>
        </p:nvSpPr>
        <p:spPr>
          <a:xfrm>
            <a:off x="8595360" y="3566160"/>
            <a:ext cx="2834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Quruvchi kompaniyalar uchun maxsus xizmatlar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48640" y="5074920"/>
            <a:ext cx="11094415" cy="566928"/>
          </a:xfrm>
          <a:prstGeom prst="roundRect">
            <a:avLst>
              <a:gd name="adj" fmla="val 16129"/>
            </a:avLst>
          </a:prstGeom>
          <a:solidFill>
            <a:srgbClr val="E7ECFB"/>
          </a:solidFill>
          <a:ln/>
        </p:spPr>
      </p:sp>
      <p:sp>
        <p:nvSpPr>
          <p:cNvPr id="31" name="Text 29"/>
          <p:cNvSpPr/>
          <p:nvPr/>
        </p:nvSpPr>
        <p:spPr>
          <a:xfrm>
            <a:off x="777240" y="5074920"/>
            <a:ext cx="106372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Maqsad: har yili 100+ yangi obunachi/hamkor jalb qilish, B2B (kompaniyalar) va B2C (individual mijozlar) segmentlarida.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Jamoa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 platformasini rivojlantirayotgan asosiy jamoa.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20140" y="1920240"/>
            <a:ext cx="1371600" cy="1371600"/>
          </a:xfrm>
          <a:prstGeom prst="ellipse">
            <a:avLst/>
          </a:prstGeom>
          <a:solidFill>
            <a:srgbClr val="E7ECFB"/>
          </a:solidFill>
          <a:ln w="19050">
            <a:solidFill>
              <a:srgbClr val="8EC6EA"/>
            </a:solidFill>
            <a:prstDash val="dash"/>
          </a:ln>
        </p:spPr>
      </p:sp>
      <p:pic>
        <p:nvPicPr>
          <p:cNvPr id="5" name="Image 0" descr="/home/claude/khouse/icons/users_2E6FD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1620" y="233172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342900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Ism Familiya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3721608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Lavozim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548640" y="4069080"/>
            <a:ext cx="2514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5F2"/>
            </a:solidFill>
            <a:prstDash val="dash"/>
          </a:ln>
        </p:spPr>
      </p:sp>
      <p:sp>
        <p:nvSpPr>
          <p:cNvPr id="9" name="Text 6"/>
          <p:cNvSpPr/>
          <p:nvPr/>
        </p:nvSpPr>
        <p:spPr>
          <a:xfrm>
            <a:off x="640080" y="4069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yerga...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09060" y="1920240"/>
            <a:ext cx="1371600" cy="1371600"/>
          </a:xfrm>
          <a:prstGeom prst="ellipse">
            <a:avLst/>
          </a:prstGeom>
          <a:solidFill>
            <a:srgbClr val="E7ECFB"/>
          </a:solidFill>
          <a:ln w="19050">
            <a:solidFill>
              <a:srgbClr val="8EC6EA"/>
            </a:solidFill>
            <a:prstDash val="dash"/>
          </a:ln>
        </p:spPr>
      </p:sp>
      <p:pic>
        <p:nvPicPr>
          <p:cNvPr id="11" name="Image 1" descr="/home/claude/khouse/icons/users_2E6FD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540" y="233172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37560" y="342900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Ism Familiya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337560" y="3721608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Lavozim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337560" y="4069080"/>
            <a:ext cx="2514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5F2"/>
            </a:solidFill>
            <a:prstDash val="dash"/>
          </a:ln>
        </p:spPr>
      </p:sp>
      <p:sp>
        <p:nvSpPr>
          <p:cNvPr id="15" name="Text 11"/>
          <p:cNvSpPr/>
          <p:nvPr/>
        </p:nvSpPr>
        <p:spPr>
          <a:xfrm>
            <a:off x="3429000" y="4069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yerga...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6697980" y="1920240"/>
            <a:ext cx="1371600" cy="1371600"/>
          </a:xfrm>
          <a:prstGeom prst="ellipse">
            <a:avLst/>
          </a:prstGeom>
          <a:solidFill>
            <a:srgbClr val="E7ECFB"/>
          </a:solidFill>
          <a:ln w="19050">
            <a:solidFill>
              <a:srgbClr val="8EC6EA"/>
            </a:solidFill>
            <a:prstDash val="dash"/>
          </a:ln>
        </p:spPr>
      </p:sp>
      <p:pic>
        <p:nvPicPr>
          <p:cNvPr id="17" name="Image 2" descr="/home/claude/khouse/icons/users_2E6FD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460" y="2331720"/>
            <a:ext cx="548640" cy="5486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26480" y="342900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Ism Familiya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126480" y="3721608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Lavozim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126480" y="4069080"/>
            <a:ext cx="2514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5F2"/>
            </a:solidFill>
            <a:prstDash val="dash"/>
          </a:ln>
        </p:spPr>
      </p:sp>
      <p:sp>
        <p:nvSpPr>
          <p:cNvPr id="21" name="Text 16"/>
          <p:cNvSpPr/>
          <p:nvPr/>
        </p:nvSpPr>
        <p:spPr>
          <a:xfrm>
            <a:off x="6217920" y="4069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yerga...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9486900" y="1920240"/>
            <a:ext cx="1371600" cy="1371600"/>
          </a:xfrm>
          <a:prstGeom prst="ellipse">
            <a:avLst/>
          </a:prstGeom>
          <a:solidFill>
            <a:srgbClr val="E7ECFB"/>
          </a:solidFill>
          <a:ln w="19050">
            <a:solidFill>
              <a:srgbClr val="8EC6EA"/>
            </a:solidFill>
            <a:prstDash val="dash"/>
          </a:ln>
        </p:spPr>
      </p:sp>
      <p:pic>
        <p:nvPicPr>
          <p:cNvPr id="23" name="Image 3" descr="/home/claude/khouse/icons/users_2E6FD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8380" y="2331720"/>
            <a:ext cx="548640" cy="54864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915400" y="342900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Ism Familiya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8915400" y="3721608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Lavozim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8915400" y="4069080"/>
            <a:ext cx="2514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5F2"/>
            </a:solidFill>
            <a:prstDash val="dash"/>
          </a:ln>
        </p:spPr>
      </p:sp>
      <p:sp>
        <p:nvSpPr>
          <p:cNvPr id="27" name="Text 21"/>
          <p:cNvSpPr/>
          <p:nvPr/>
        </p:nvSpPr>
        <p:spPr>
          <a:xfrm>
            <a:off x="9006840" y="40690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yerga...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548640" y="5120640"/>
            <a:ext cx="11094415" cy="566928"/>
          </a:xfrm>
          <a:prstGeom prst="roundRect">
            <a:avLst>
              <a:gd name="adj" fmla="val 16129"/>
            </a:avLst>
          </a:prstGeom>
          <a:solidFill>
            <a:srgbClr val="DFF7E9"/>
          </a:solidFill>
          <a:ln/>
        </p:spPr>
      </p:sp>
      <p:sp>
        <p:nvSpPr>
          <p:cNvPr id="29" name="Text 23"/>
          <p:cNvSpPr/>
          <p:nvPr/>
        </p:nvSpPr>
        <p:spPr>
          <a:xfrm>
            <a:off x="777240" y="5120640"/>
            <a:ext cx="106372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Kengayishga tayyor jamoa — Backend • Frontend • Dizayn • Marketing • Sotuv</a:t>
            </a:r>
            <a:endParaRPr lang="en-US" sz="1250" dirty="0"/>
          </a:p>
        </p:txBody>
      </p:sp>
      <p:sp>
        <p:nvSpPr>
          <p:cNvPr id="30" name="Text 2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502920"/>
            <a:ext cx="121916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Investitsiya So'rovi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0" y="1005840"/>
            <a:ext cx="1219169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$400,000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0" y="178308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Loyiha bahosi: $1,000,000  •  Taklif etilayotgan ulush: 40%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Bosqichma-bosqich moliyalashtirish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9050">
            <a:solidFill>
              <a:srgbClr val="2E6FD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2944368"/>
            <a:ext cx="411480" cy="411480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94436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9260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1-bosqich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325880" y="32004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1–2 oy ichida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77240" y="365760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$100,000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4343400" y="274320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2944368"/>
            <a:ext cx="411480" cy="411480"/>
          </a:xfrm>
          <a:prstGeom prst="ellipse">
            <a:avLst/>
          </a:prstGeom>
          <a:solidFill>
            <a:srgbClr val="8EC6EA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0" y="294436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120640" y="29260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2-bosqich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120640" y="32004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3-oyda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72000" y="365760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$100,000</a:t>
            </a:r>
            <a:endParaRPr lang="en-US" sz="2600" dirty="0"/>
          </a:p>
        </p:txBody>
      </p:sp>
      <p:sp>
        <p:nvSpPr>
          <p:cNvPr id="18" name="Shape 16"/>
          <p:cNvSpPr/>
          <p:nvPr/>
        </p:nvSpPr>
        <p:spPr>
          <a:xfrm>
            <a:off x="8138160" y="2743200"/>
            <a:ext cx="352044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66760" y="2944368"/>
            <a:ext cx="411480" cy="411480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0" name="Text 18"/>
          <p:cNvSpPr/>
          <p:nvPr/>
        </p:nvSpPr>
        <p:spPr>
          <a:xfrm>
            <a:off x="8366760" y="294436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915400" y="29260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3-bosqich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915400" y="32004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Keyingi yillik hisobida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366760" y="365760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C5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$200,000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48640" y="457200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Mablag'dan foydalanish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4937760"/>
            <a:ext cx="2072579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6510">
            <a:solidFill>
              <a:srgbClr val="2E6F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5029200"/>
            <a:ext cx="207257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55.8%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640080" y="5394960"/>
            <a:ext cx="188969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Jamoa va operatsion xarajatlar (1-yil)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804099" y="4937760"/>
            <a:ext cx="2072579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6510">
            <a:solidFill>
              <a:srgbClr val="8EC6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804099" y="5029200"/>
            <a:ext cx="207257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2895539" y="5394960"/>
            <a:ext cx="188969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mamlakatga chiqish uchun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059558" y="4937760"/>
            <a:ext cx="2072579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6510">
            <a:solidFill>
              <a:srgbClr val="7C5CE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59558" y="5029200"/>
            <a:ext cx="207257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C5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12.5%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5150998" y="5394960"/>
            <a:ext cx="188969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 ishlab chiqish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7315017" y="4937760"/>
            <a:ext cx="2072579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6510">
            <a:solidFill>
              <a:srgbClr val="1DBF7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017" y="5029200"/>
            <a:ext cx="207257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DB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8.75%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7406457" y="5394960"/>
            <a:ext cx="188969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xarajatlari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9570476" y="4937760"/>
            <a:ext cx="2072579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6510">
            <a:solidFill>
              <a:srgbClr val="E14B4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570476" y="5029200"/>
            <a:ext cx="207257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1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7.95%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9661916" y="5394960"/>
            <a:ext cx="188969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Zaxira mablag'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Xavflar va ularni boshqarish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risklar va K-House ularni qanday oldini oladi.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611880" cy="3657600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148840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6" name="Image 0" descr="/home/claude/khouse/icons/serverLock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240280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Kiberxavfsizlik buzilishi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1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XAVF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777240" y="29260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Foydalanuvchilarning shaxsiy ma'lumotlari tarqalib ketish xavfi.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777240" y="3886200"/>
            <a:ext cx="315468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4023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1DB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YECHIM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777240" y="4251960"/>
            <a:ext cx="31546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 tarkibida Cyber Security xizmati mavjud, ma'lumotlar xavfsizligi oldindan hisobga olingan.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416552" y="1920240"/>
            <a:ext cx="3611880" cy="3657600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645152" y="2148840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15" name="Image 1" descr="/home/claude/khouse/icons/glob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592" y="2240280"/>
            <a:ext cx="201168" cy="20116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48072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Raqobatchilarning bozorga kirishi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645152" y="269748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1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XAVF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645152" y="29260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Yangi yoki mavjud o‘yinchilar bozorga kirib, ulushni egallashi mumkin.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4645152" y="3886200"/>
            <a:ext cx="315468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4645152" y="4023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1DB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YECHIM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4645152" y="4251960"/>
            <a:ext cx="31546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Ishga tushgach shu yilning o'zida Qozog'iston, Turkmaniston va Tojikistonga ham chiqiladi; har bir quruvchi kompaniya faqat bitta platformada joylashadi — ekskluzivlik ta'minlanadi.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8284464" y="1920240"/>
            <a:ext cx="3611880" cy="3657600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8513064" y="2148840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24" name="Image 2" descr="/home/claude/khouse/icons/wifi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504" y="2240280"/>
            <a:ext cx="201168" cy="201168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015984" y="210312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Bozorning 3D formatga tayyor emasligi</a:t>
            </a:r>
            <a:endParaRPr lang="en-US" sz="1250" dirty="0"/>
          </a:p>
        </p:txBody>
      </p:sp>
      <p:sp>
        <p:nvSpPr>
          <p:cNvPr id="26" name="Text 21"/>
          <p:cNvSpPr/>
          <p:nvPr/>
        </p:nvSpPr>
        <p:spPr>
          <a:xfrm>
            <a:off x="8513064" y="269748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E1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XAVF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8513064" y="2926080"/>
            <a:ext cx="3154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 yangi texnologik formatlarni qabul qilishga sekin moslashishi mumkin.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8513064" y="3886200"/>
            <a:ext cx="315468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8513064" y="4023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1DB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YECHIM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8513064" y="4251960"/>
            <a:ext cx="31546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So'nggi 6 yilda O'zbekistonda onlayn va nasiya savdoga ishonch sezilarli oshdi, shu jumladan 3D ko'rinishga qiziqish ham ortib bormoqda.</a:t>
            </a:r>
            <a:endParaRPr lang="en-US" sz="1000" dirty="0"/>
          </a:p>
        </p:txBody>
      </p:sp>
      <p:sp>
        <p:nvSpPr>
          <p:cNvPr id="31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2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657600"/>
            <a:ext cx="5486400" cy="5486400"/>
          </a:xfrm>
          <a:prstGeom prst="ellipse">
            <a:avLst/>
          </a:prstGeom>
          <a:solidFill>
            <a:srgbClr val="13234A"/>
          </a:solidFill>
          <a:ln/>
        </p:spPr>
      </p:sp>
      <p:pic>
        <p:nvPicPr>
          <p:cNvPr id="3" name="Image 0" descr="/mnt/user-data/uploads/yaxshis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8288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E'tiboringiz uchun rahmat!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22960" y="2514600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 — O'zbekiston uchun uy-joy, jihozlash va ta'mirlashni birlashtiruvchi raqamli platforma. Siz bilan hamkorlik qilish va loyihani birgalikda rivojlantirishdan mamnun bo'lamiz.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35204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ALOQA MA'LUMOTLARI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822960" y="3977640"/>
            <a:ext cx="365760" cy="365760"/>
          </a:xfrm>
          <a:prstGeom prst="ellipse">
            <a:avLst/>
          </a:prstGeom>
          <a:solidFill>
            <a:srgbClr val="13234A"/>
          </a:solidFill>
          <a:ln w="12700">
            <a:solidFill>
              <a:srgbClr val="2E6FD9"/>
            </a:solidFill>
            <a:prstDash val="solid"/>
          </a:ln>
        </p:spPr>
      </p:sp>
      <p:pic>
        <p:nvPicPr>
          <p:cNvPr id="8" name="Image 1" descr="/home/claude/khouse/icons/userTie_8EC6E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069080"/>
            <a:ext cx="182880" cy="1828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3977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Habibullo Husanov Nuriddinovich — Founder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822960" y="4480560"/>
            <a:ext cx="365760" cy="365760"/>
          </a:xfrm>
          <a:prstGeom prst="ellipse">
            <a:avLst/>
          </a:prstGeom>
          <a:solidFill>
            <a:srgbClr val="13234A"/>
          </a:solidFill>
          <a:ln w="12700">
            <a:solidFill>
              <a:srgbClr val="2E6FD9"/>
            </a:solidFill>
            <a:prstDash val="solid"/>
          </a:ln>
        </p:spPr>
      </p:sp>
      <p:pic>
        <p:nvPicPr>
          <p:cNvPr id="11" name="Image 2" descr="/home/claude/khouse/icons/envelope_8EC6E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572000"/>
            <a:ext cx="182880" cy="182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25880" y="4480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khabibullokhusanov@gmail.com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822960" y="4983480"/>
            <a:ext cx="365760" cy="365760"/>
          </a:xfrm>
          <a:prstGeom prst="ellipse">
            <a:avLst/>
          </a:prstGeom>
          <a:solidFill>
            <a:srgbClr val="13234A"/>
          </a:solidFill>
          <a:ln w="12700">
            <a:solidFill>
              <a:srgbClr val="2E6FD9"/>
            </a:solidFill>
            <a:prstDash val="solid"/>
          </a:ln>
        </p:spPr>
      </p:sp>
      <p:pic>
        <p:nvPicPr>
          <p:cNvPr id="14" name="Image 3" descr="/home/claude/khouse/icons/phone_8EC6EA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074920"/>
            <a:ext cx="182880" cy="1828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25880" y="4983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+998 94 664 10 50</a:t>
            </a:r>
            <a:endParaRPr lang="en-US" sz="1300" dirty="0"/>
          </a:p>
        </p:txBody>
      </p:sp>
      <p:sp>
        <p:nvSpPr>
          <p:cNvPr id="16" name="Shape 10"/>
          <p:cNvSpPr/>
          <p:nvPr/>
        </p:nvSpPr>
        <p:spPr>
          <a:xfrm>
            <a:off x="822960" y="5486400"/>
            <a:ext cx="365760" cy="365760"/>
          </a:xfrm>
          <a:prstGeom prst="ellipse">
            <a:avLst/>
          </a:prstGeom>
          <a:solidFill>
            <a:srgbClr val="13234A"/>
          </a:solidFill>
          <a:ln w="12700">
            <a:solidFill>
              <a:srgbClr val="2E6FD9"/>
            </a:solidFill>
            <a:prstDash val="solid"/>
          </a:ln>
        </p:spPr>
      </p:sp>
      <p:pic>
        <p:nvPicPr>
          <p:cNvPr id="17" name="Image 4" descr="/home/claude/khouse/icons/link_8EC6EA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577840"/>
            <a:ext cx="182880" cy="18288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25880" y="5486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khouse.uz  (k-house-real-estate.vercel.app)</a:t>
            </a:r>
            <a:endParaRPr lang="en-US" sz="1300" dirty="0"/>
          </a:p>
        </p:txBody>
      </p:sp>
      <p:sp>
        <p:nvSpPr>
          <p:cNvPr id="19" name="Text 12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Muammo: Uy-joy jarayonining parchalanganligi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O'zbekistonda uy izlash, jihozlash va ta'mirlash — bir-biridan ajralgan, turli vositachilar orqali amalga oshiriladigan jarayonlar.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2212848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6" name="Image 0" descr="/home/claude/khouse/icons/clock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" y="2295144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724912"/>
            <a:ext cx="32095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Vaqt yo’qotish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49808" y="3054096"/>
            <a:ext cx="320954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 qidirish, jihozlash va pudratchi topish alohida platformalarda amalga oshiriladi.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416552" y="201168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17720" y="2212848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11" name="Image 1" descr="/home/claude/khouse/icons/userSlash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016" y="2295144"/>
            <a:ext cx="219456" cy="2194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2724912"/>
            <a:ext cx="32095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Ishonchsizlik muammosi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617720" y="3054096"/>
            <a:ext cx="320954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Vositachilar orqali xizmat sifatini va ishonchliligini nazorat qilib bo‘lmaydi.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284464" y="201168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85632" y="2212848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16" name="Image 2" descr="/home/claude/khouse/icons/random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928" y="2295144"/>
            <a:ext cx="219456" cy="2194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85632" y="2724912"/>
            <a:ext cx="32095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Norasmiy jarayon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485632" y="3054096"/>
            <a:ext cx="320954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bosqich uchun turli manba va shaxslardan alohida qidirish talab etiladi.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2331720" y="397764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2532888" y="4178808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21" name="Image 3" descr="/home/claude/khouse/icons/tag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5184" y="4261104"/>
            <a:ext cx="219456" cy="21945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2532888" y="4690872"/>
            <a:ext cx="32095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Narx va sifat noaniqligi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2532888" y="5020056"/>
            <a:ext cx="320954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Mijoz eng mos taklifni solishtirish va tanlash imkoniyatiga ega emas.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6199632" y="397764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6400800" y="4178808"/>
            <a:ext cx="384048" cy="384048"/>
          </a:xfrm>
          <a:prstGeom prst="ellipse">
            <a:avLst/>
          </a:prstGeom>
          <a:solidFill>
            <a:srgbClr val="E14B4B"/>
          </a:solidFill>
          <a:ln/>
        </p:spPr>
      </p:sp>
      <p:pic>
        <p:nvPicPr>
          <p:cNvPr id="26" name="Image 4" descr="/home/claude/khouse/icons/layerGroup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096" y="4261104"/>
            <a:ext cx="219456" cy="21945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400800" y="4690872"/>
            <a:ext cx="32095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Yagona tizim yo’qligi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6400800" y="5020056"/>
            <a:ext cx="320954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Mulk, mebel va pudratchi xizmatlari bir-biridan butunlay ajratilgan.</a:t>
            </a:r>
            <a:endParaRPr lang="en-US" sz="1050" dirty="0"/>
          </a:p>
        </p:txBody>
      </p:sp>
      <p:sp>
        <p:nvSpPr>
          <p:cNvPr id="29" name="Text 22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Yechim: K-House Platformasi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 izlash, jihozlash va ta'mirlashning barcha bosqichlari — bitta raqamli platformada.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2121408"/>
            <a:ext cx="384048" cy="384048"/>
          </a:xfrm>
          <a:prstGeom prst="ellipse">
            <a:avLst/>
          </a:prstGeom>
          <a:solidFill>
            <a:srgbClr val="1DBF73"/>
          </a:solidFill>
          <a:ln/>
        </p:spPr>
      </p:sp>
      <p:pic>
        <p:nvPicPr>
          <p:cNvPr id="6" name="Image 0" descr="/home/claude/khouse/icons/hom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" y="2203704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63347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Ko'chmas mulk e'lonlari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49808" y="296265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Sotish va ijaraga berish uchun uy-joy qidirish.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429000" y="192024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30168" y="2121408"/>
            <a:ext cx="384048" cy="384048"/>
          </a:xfrm>
          <a:prstGeom prst="ellipse">
            <a:avLst/>
          </a:prstGeom>
          <a:solidFill>
            <a:srgbClr val="1DBF73"/>
          </a:solidFill>
          <a:ln/>
        </p:spPr>
      </p:sp>
      <p:pic>
        <p:nvPicPr>
          <p:cNvPr id="11" name="Image 1" descr="/home/claude/khouse/icons/couch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464" y="2203704"/>
            <a:ext cx="219456" cy="2194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30168" y="263347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Mebel va texnika bozori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630168" y="296265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Uyni jihozlash uchun kerakli mahsulotlar bir joyda.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309360" y="192024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510528" y="2121408"/>
            <a:ext cx="384048" cy="384048"/>
          </a:xfrm>
          <a:prstGeom prst="ellipse">
            <a:avLst/>
          </a:prstGeom>
          <a:solidFill>
            <a:srgbClr val="1DBF73"/>
          </a:solidFill>
          <a:ln/>
        </p:spPr>
      </p:sp>
      <p:pic>
        <p:nvPicPr>
          <p:cNvPr id="16" name="Image 2" descr="/home/claude/khouse/icons/paintRoller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4" y="2203704"/>
            <a:ext cx="219456" cy="2194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10528" y="263347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Pudratchi va dizayn xizmati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510528" y="296265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Ta'mirlash va interyer mutaxassislarini topish.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9189720" y="192024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390888" y="2121408"/>
            <a:ext cx="384048" cy="384048"/>
          </a:xfrm>
          <a:prstGeom prst="ellipse">
            <a:avLst/>
          </a:prstGeom>
          <a:solidFill>
            <a:srgbClr val="1DBF73"/>
          </a:solidFill>
          <a:ln/>
        </p:spPr>
      </p:sp>
      <p:pic>
        <p:nvPicPr>
          <p:cNvPr id="21" name="Image 3" descr="/home/claude/khouse/icons/puzzl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184" y="2203704"/>
            <a:ext cx="219456" cy="21945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390888" y="263347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Yagona interfeys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9390888" y="296265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Barcha xizmatlar bitta hisob va ilovada birlashtirilgan.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548640" y="3886200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7C5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— 2029 VISION</a:t>
            </a:r>
            <a:endParaRPr lang="en-US" sz="1300" dirty="0"/>
          </a:p>
        </p:txBody>
      </p:sp>
      <p:sp>
        <p:nvSpPr>
          <p:cNvPr id="25" name="Shape 19"/>
          <p:cNvSpPr/>
          <p:nvPr/>
        </p:nvSpPr>
        <p:spPr>
          <a:xfrm>
            <a:off x="548640" y="425196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749808" y="4453128"/>
            <a:ext cx="384048" cy="384048"/>
          </a:xfrm>
          <a:prstGeom prst="ellipse">
            <a:avLst/>
          </a:prstGeom>
          <a:solidFill>
            <a:srgbClr val="7C5CE0"/>
          </a:solidFill>
          <a:ln/>
        </p:spPr>
      </p:sp>
      <p:pic>
        <p:nvPicPr>
          <p:cNvPr id="27" name="Image 4" descr="/home/claude/khouse/icons/image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4535424"/>
            <a:ext cx="219456" cy="21945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49808" y="496519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vizualizatsiya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749808" y="529437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Interyer va mulklarni 3D formatda ko‘rish imkoniyati.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3429000" y="425196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3630168" y="4453128"/>
            <a:ext cx="384048" cy="384048"/>
          </a:xfrm>
          <a:prstGeom prst="ellipse">
            <a:avLst/>
          </a:prstGeom>
          <a:solidFill>
            <a:srgbClr val="7C5CE0"/>
          </a:solidFill>
          <a:ln/>
        </p:spPr>
      </p:sp>
      <p:pic>
        <p:nvPicPr>
          <p:cNvPr id="32" name="Image 5" descr="/home/claude/khouse/icons/shield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2464" y="4535424"/>
            <a:ext cx="219456" cy="219456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3630168" y="496519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Security xizmati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3630168" y="529437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 ma'lumotlari xavfsizligi oldindan ta'minlangan.</a:t>
            </a:r>
            <a:endParaRPr lang="en-US" sz="1050" dirty="0"/>
          </a:p>
        </p:txBody>
      </p:sp>
      <p:sp>
        <p:nvSpPr>
          <p:cNvPr id="35" name="Shape 27"/>
          <p:cNvSpPr/>
          <p:nvPr/>
        </p:nvSpPr>
        <p:spPr>
          <a:xfrm>
            <a:off x="6309360" y="425196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36" name="Shape 28"/>
          <p:cNvSpPr/>
          <p:nvPr/>
        </p:nvSpPr>
        <p:spPr>
          <a:xfrm>
            <a:off x="6510528" y="4453128"/>
            <a:ext cx="384048" cy="384048"/>
          </a:xfrm>
          <a:prstGeom prst="ellipse">
            <a:avLst/>
          </a:prstGeom>
          <a:solidFill>
            <a:srgbClr val="7C5CE0"/>
          </a:solidFill>
          <a:ln/>
        </p:spPr>
      </p:sp>
      <p:pic>
        <p:nvPicPr>
          <p:cNvPr id="37" name="Image 6" descr="/home/claude/khouse/icons/globe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2824" y="4535424"/>
            <a:ext cx="219456" cy="219456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6510528" y="496519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Xalqaro kengayish</a:t>
            </a:r>
            <a:endParaRPr lang="en-US" sz="1300" dirty="0"/>
          </a:p>
        </p:txBody>
      </p:sp>
      <p:sp>
        <p:nvSpPr>
          <p:cNvPr id="39" name="Text 30"/>
          <p:cNvSpPr/>
          <p:nvPr/>
        </p:nvSpPr>
        <p:spPr>
          <a:xfrm>
            <a:off x="6510528" y="529437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Qozog'iston, Turkmaniston va Tojikiston bozorlariga chiqish.</a:t>
            </a:r>
            <a:endParaRPr lang="en-US" sz="1050" dirty="0"/>
          </a:p>
        </p:txBody>
      </p:sp>
      <p:sp>
        <p:nvSpPr>
          <p:cNvPr id="40" name="Shape 31"/>
          <p:cNvSpPr/>
          <p:nvPr/>
        </p:nvSpPr>
        <p:spPr>
          <a:xfrm>
            <a:off x="9189720" y="4251960"/>
            <a:ext cx="26517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  <a:effectLst>
            <a:outerShdw sx="100000" sy="100000" kx="0" ky="0" algn="bl" rotWithShape="0" blurRad="76200" dist="25400" dir="5400000">
              <a:srgbClr val="9AA5C0">
                <a:alpha val="25000"/>
              </a:srgbClr>
            </a:outerShdw>
          </a:effectLst>
        </p:spPr>
      </p:sp>
      <p:sp>
        <p:nvSpPr>
          <p:cNvPr id="41" name="Shape 32"/>
          <p:cNvSpPr/>
          <p:nvPr/>
        </p:nvSpPr>
        <p:spPr>
          <a:xfrm>
            <a:off x="9390888" y="4453128"/>
            <a:ext cx="384048" cy="384048"/>
          </a:xfrm>
          <a:prstGeom prst="ellipse">
            <a:avLst/>
          </a:prstGeom>
          <a:solidFill>
            <a:srgbClr val="7C5CE0"/>
          </a:solidFill>
          <a:ln/>
        </p:spPr>
      </p:sp>
      <p:pic>
        <p:nvPicPr>
          <p:cNvPr id="42" name="Image 7" descr="/home/claude/khouse/icons/users_FFFFFF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3184" y="4535424"/>
            <a:ext cx="219456" cy="219456"/>
          </a:xfrm>
          <a:prstGeom prst="rect">
            <a:avLst/>
          </a:prstGeom>
        </p:spPr>
      </p:pic>
      <p:sp>
        <p:nvSpPr>
          <p:cNvPr id="43" name="Text 33"/>
          <p:cNvSpPr/>
          <p:nvPr/>
        </p:nvSpPr>
        <p:spPr>
          <a:xfrm>
            <a:off x="9390888" y="4965192"/>
            <a:ext cx="22494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studiyalar tarmog‘i</a:t>
            </a:r>
            <a:endParaRPr lang="en-US" sz="1300" dirty="0"/>
          </a:p>
        </p:txBody>
      </p:sp>
      <p:sp>
        <p:nvSpPr>
          <p:cNvPr id="44" name="Text 34"/>
          <p:cNvSpPr/>
          <p:nvPr/>
        </p:nvSpPr>
        <p:spPr>
          <a:xfrm>
            <a:off x="9390888" y="5294376"/>
            <a:ext cx="2249424" cy="5285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Arxitektor va dizayner studiyalari uchun ekotizim.</a:t>
            </a:r>
            <a:endParaRPr lang="en-US" sz="1050" dirty="0"/>
          </a:p>
        </p:txBody>
      </p:sp>
      <p:sp>
        <p:nvSpPr>
          <p:cNvPr id="45" name="Text 3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Bozor Hajmi va Imkoniyatlar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Bozor hajmi K-House uchun yuqori o'sish salohiyatini ko'rsatadi.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4864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2E6FD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965960"/>
            <a:ext cx="1005840" cy="1051560"/>
          </a:xfrm>
          <a:prstGeom prst="roundRect">
            <a:avLst>
              <a:gd name="adj" fmla="val 7273"/>
            </a:avLst>
          </a:prstGeom>
          <a:solidFill>
            <a:srgbClr val="2E6FD9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1005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737360" y="2075688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Available Market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737360" y="240487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O'zbekistonning yangi uy-joy va interyer bozori (butun mamlakat bo'yicha).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54864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3200400"/>
            <a:ext cx="1005840" cy="1051560"/>
          </a:xfrm>
          <a:prstGeom prst="roundRect">
            <a:avLst>
              <a:gd name="adj" fmla="val 7273"/>
            </a:avLst>
          </a:prstGeom>
          <a:solidFill>
            <a:srgbClr val="8EC6EA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200400"/>
            <a:ext cx="1005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737360" y="3310128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Available Market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737360" y="363931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Toshkent, Samarqand, Namangan, Farg'ona va Andijon shaharlari.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4434840"/>
            <a:ext cx="54864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4434840"/>
            <a:ext cx="1005840" cy="1051560"/>
          </a:xfrm>
          <a:prstGeom prst="roundRect">
            <a:avLst>
              <a:gd name="adj" fmla="val 7273"/>
            </a:avLst>
          </a:prstGeom>
          <a:solidFill>
            <a:srgbClr val="7C5CE0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4434840"/>
            <a:ext cx="10058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737360" y="4544568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Obtainable Market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737360" y="487375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Kelgusi 5 yil ichida real egallash mumkin bo'lgan bozor ulushi.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46520" y="1965960"/>
            <a:ext cx="516636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9050">
            <a:solidFill>
              <a:srgbClr val="2E6F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20840" y="21488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1-yillik prognoz daromad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720840" y="2450592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$200,000 – $250,000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6720840" y="30632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5-yillik prognoz daromad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720840" y="3364992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E6F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$4,000,000 – $5,000,000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6446520" y="4069080"/>
            <a:ext cx="516636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720840" y="423367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Loyiha bahosi (Valuatsiya)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720840" y="4507992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DB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$1,000,000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6720840" y="501091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Investitsiya uchun taklif etilayotgan ulush: 40%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yaxshis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11480"/>
            <a:ext cx="68580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17320" y="4114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Mahsulot tavsifi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41732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Uy-joy, jihozlash va pudratchi xizmatlarini raqamlashtiruvchi platforma.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48640" y="1508760"/>
            <a:ext cx="2606040" cy="39319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9050">
            <a:solidFill>
              <a:srgbClr val="2E6FD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8640" y="1508760"/>
            <a:ext cx="82296" cy="0"/>
          </a:xfrm>
          <a:prstGeom prst="rect">
            <a:avLst/>
          </a:prstGeom>
          <a:noFill/>
          <a:ln/>
        </p:spPr>
      </p:sp>
      <p:sp>
        <p:nvSpPr>
          <p:cNvPr id="7" name="Text 4"/>
          <p:cNvSpPr/>
          <p:nvPr/>
        </p:nvSpPr>
        <p:spPr>
          <a:xfrm>
            <a:off x="749808" y="1691640"/>
            <a:ext cx="2203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Platformalar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749808" y="2295144"/>
            <a:ext cx="82296" cy="82296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9" name="Text 6"/>
          <p:cNvSpPr/>
          <p:nvPr/>
        </p:nvSpPr>
        <p:spPr>
          <a:xfrm>
            <a:off x="932688" y="2185416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Platforma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49808" y="2862072"/>
            <a:ext cx="82296" cy="82296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11" name="Text 8"/>
          <p:cNvSpPr/>
          <p:nvPr/>
        </p:nvSpPr>
        <p:spPr>
          <a:xfrm>
            <a:off x="932688" y="2752344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 ilova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749808" y="3429000"/>
            <a:ext cx="82296" cy="82296"/>
          </a:xfrm>
          <a:prstGeom prst="ellipse">
            <a:avLst/>
          </a:prstGeom>
          <a:solidFill>
            <a:srgbClr val="2E6FD9"/>
          </a:solidFill>
          <a:ln/>
        </p:spPr>
      </p:sp>
      <p:sp>
        <p:nvSpPr>
          <p:cNvPr id="13" name="Text 10"/>
          <p:cNvSpPr/>
          <p:nvPr/>
        </p:nvSpPr>
        <p:spPr>
          <a:xfrm>
            <a:off x="932688" y="3319272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ilova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383280" y="1508760"/>
            <a:ext cx="2606040" cy="39319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9050">
            <a:solidFill>
              <a:srgbClr val="7C5CE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83280" y="1508760"/>
            <a:ext cx="82296" cy="0"/>
          </a:xfrm>
          <a:prstGeom prst="rect">
            <a:avLst/>
          </a:prstGeom>
          <a:noFill/>
          <a:ln/>
        </p:spPr>
      </p:sp>
      <p:sp>
        <p:nvSpPr>
          <p:cNvPr id="16" name="Text 13"/>
          <p:cNvSpPr/>
          <p:nvPr/>
        </p:nvSpPr>
        <p:spPr>
          <a:xfrm>
            <a:off x="3584448" y="1691640"/>
            <a:ext cx="2203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imkoniyatlar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3584448" y="2295144"/>
            <a:ext cx="82296" cy="82296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18" name="Text 15"/>
          <p:cNvSpPr/>
          <p:nvPr/>
        </p:nvSpPr>
        <p:spPr>
          <a:xfrm>
            <a:off x="3767328" y="2185416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Mulk e'lonlari (sotish/ijara)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3584448" y="2862072"/>
            <a:ext cx="82296" cy="82296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0" name="Text 17"/>
          <p:cNvSpPr/>
          <p:nvPr/>
        </p:nvSpPr>
        <p:spPr>
          <a:xfrm>
            <a:off x="3767328" y="2752344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Mebel va texnika bozori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3584448" y="3429000"/>
            <a:ext cx="82296" cy="82296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2" name="Text 19"/>
          <p:cNvSpPr/>
          <p:nvPr/>
        </p:nvSpPr>
        <p:spPr>
          <a:xfrm>
            <a:off x="3767328" y="3319272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Pudratchi va dizayn xizmati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3584448" y="3995928"/>
            <a:ext cx="82296" cy="82296"/>
          </a:xfrm>
          <a:prstGeom prst="ellipse">
            <a:avLst/>
          </a:prstGeom>
          <a:solidFill>
            <a:srgbClr val="7C5CE0"/>
          </a:solidFill>
          <a:ln/>
        </p:spPr>
      </p:sp>
      <p:sp>
        <p:nvSpPr>
          <p:cNvPr id="24" name="Text 21"/>
          <p:cNvSpPr/>
          <p:nvPr/>
        </p:nvSpPr>
        <p:spPr>
          <a:xfrm>
            <a:off x="3767328" y="3886200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Qidiruv va filtrlash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6217920" y="1508760"/>
            <a:ext cx="2606040" cy="39319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9050">
            <a:solidFill>
              <a:srgbClr val="1DBF73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217920" y="1508760"/>
            <a:ext cx="82296" cy="0"/>
          </a:xfrm>
          <a:prstGeom prst="rect">
            <a:avLst/>
          </a:prstGeom>
          <a:noFill/>
          <a:ln/>
        </p:spPr>
      </p:sp>
      <p:sp>
        <p:nvSpPr>
          <p:cNvPr id="27" name="Text 24"/>
          <p:cNvSpPr/>
          <p:nvPr/>
        </p:nvSpPr>
        <p:spPr>
          <a:xfrm>
            <a:off x="6419088" y="1691640"/>
            <a:ext cx="2203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Kimlar uchun?</a:t>
            </a:r>
            <a:endParaRPr lang="en-US" sz="1450" dirty="0"/>
          </a:p>
        </p:txBody>
      </p:sp>
      <p:sp>
        <p:nvSpPr>
          <p:cNvPr id="28" name="Shape 25"/>
          <p:cNvSpPr/>
          <p:nvPr/>
        </p:nvSpPr>
        <p:spPr>
          <a:xfrm>
            <a:off x="6419088" y="2295144"/>
            <a:ext cx="82296" cy="82296"/>
          </a:xfrm>
          <a:prstGeom prst="ellipse">
            <a:avLst/>
          </a:prstGeom>
          <a:solidFill>
            <a:srgbClr val="1DBF73"/>
          </a:solidFill>
          <a:ln/>
        </p:spPr>
      </p:sp>
      <p:sp>
        <p:nvSpPr>
          <p:cNvPr id="29" name="Text 26"/>
          <p:cNvSpPr/>
          <p:nvPr/>
        </p:nvSpPr>
        <p:spPr>
          <a:xfrm>
            <a:off x="6601968" y="2185416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 sotib oluvchi/ijarachi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419088" y="2862072"/>
            <a:ext cx="82296" cy="82296"/>
          </a:xfrm>
          <a:prstGeom prst="ellipse">
            <a:avLst/>
          </a:prstGeom>
          <a:solidFill>
            <a:srgbClr val="1DBF73"/>
          </a:solidFill>
          <a:ln/>
        </p:spPr>
      </p:sp>
      <p:sp>
        <p:nvSpPr>
          <p:cNvPr id="31" name="Text 28"/>
          <p:cNvSpPr/>
          <p:nvPr/>
        </p:nvSpPr>
        <p:spPr>
          <a:xfrm>
            <a:off x="6601968" y="2752344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Arxitektor va dizaynerlar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6419088" y="3429000"/>
            <a:ext cx="82296" cy="82296"/>
          </a:xfrm>
          <a:prstGeom prst="ellipse">
            <a:avLst/>
          </a:prstGeom>
          <a:solidFill>
            <a:srgbClr val="1DBF73"/>
          </a:solidFill>
          <a:ln/>
        </p:spPr>
      </p:sp>
      <p:sp>
        <p:nvSpPr>
          <p:cNvPr id="33" name="Text 30"/>
          <p:cNvSpPr/>
          <p:nvPr/>
        </p:nvSpPr>
        <p:spPr>
          <a:xfrm>
            <a:off x="6601968" y="3319272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Qurilish va mebel kompaniyalari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9052560" y="1508760"/>
            <a:ext cx="2606040" cy="393192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9050">
            <a:solidFill>
              <a:srgbClr val="E14B4B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9052560" y="1508760"/>
            <a:ext cx="82296" cy="0"/>
          </a:xfrm>
          <a:prstGeom prst="rect">
            <a:avLst/>
          </a:prstGeom>
          <a:noFill/>
          <a:ln/>
        </p:spPr>
      </p:sp>
      <p:sp>
        <p:nvSpPr>
          <p:cNvPr id="36" name="Text 33"/>
          <p:cNvSpPr/>
          <p:nvPr/>
        </p:nvSpPr>
        <p:spPr>
          <a:xfrm>
            <a:off x="9253728" y="1691640"/>
            <a:ext cx="2203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Afzalliklari</a:t>
            </a:r>
            <a:endParaRPr lang="en-US" sz="1450" dirty="0"/>
          </a:p>
        </p:txBody>
      </p:sp>
      <p:sp>
        <p:nvSpPr>
          <p:cNvPr id="37" name="Shape 34"/>
          <p:cNvSpPr/>
          <p:nvPr/>
        </p:nvSpPr>
        <p:spPr>
          <a:xfrm>
            <a:off x="9253728" y="2295144"/>
            <a:ext cx="82296" cy="82296"/>
          </a:xfrm>
          <a:prstGeom prst="ellipse">
            <a:avLst/>
          </a:prstGeom>
          <a:solidFill>
            <a:srgbClr val="E14B4B"/>
          </a:solidFill>
          <a:ln/>
        </p:spPr>
      </p:sp>
      <p:sp>
        <p:nvSpPr>
          <p:cNvPr id="38" name="Text 35"/>
          <p:cNvSpPr/>
          <p:nvPr/>
        </p:nvSpPr>
        <p:spPr>
          <a:xfrm>
            <a:off x="9436608" y="2185416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Bulutli (Cloud) tizim</a:t>
            </a:r>
            <a:endParaRPr lang="en-US" sz="1100" dirty="0"/>
          </a:p>
        </p:txBody>
      </p:sp>
      <p:sp>
        <p:nvSpPr>
          <p:cNvPr id="39" name="Shape 36"/>
          <p:cNvSpPr/>
          <p:nvPr/>
        </p:nvSpPr>
        <p:spPr>
          <a:xfrm>
            <a:off x="9253728" y="2862072"/>
            <a:ext cx="82296" cy="82296"/>
          </a:xfrm>
          <a:prstGeom prst="ellipse">
            <a:avLst/>
          </a:prstGeom>
          <a:solidFill>
            <a:srgbClr val="E14B4B"/>
          </a:solidFill>
          <a:ln/>
        </p:spPr>
      </p:sp>
      <p:sp>
        <p:nvSpPr>
          <p:cNvPr id="40" name="Text 37"/>
          <p:cNvSpPr/>
          <p:nvPr/>
        </p:nvSpPr>
        <p:spPr>
          <a:xfrm>
            <a:off x="9436608" y="2752344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vaqt statistikasi</a:t>
            </a:r>
            <a:endParaRPr lang="en-US" sz="1100" dirty="0"/>
          </a:p>
        </p:txBody>
      </p:sp>
      <p:sp>
        <p:nvSpPr>
          <p:cNvPr id="41" name="Shape 38"/>
          <p:cNvSpPr/>
          <p:nvPr/>
        </p:nvSpPr>
        <p:spPr>
          <a:xfrm>
            <a:off x="9253728" y="3429000"/>
            <a:ext cx="82296" cy="82296"/>
          </a:xfrm>
          <a:prstGeom prst="ellipse">
            <a:avLst/>
          </a:prstGeom>
          <a:solidFill>
            <a:srgbClr val="E14B4B"/>
          </a:solidFill>
          <a:ln/>
        </p:spPr>
      </p:sp>
      <p:sp>
        <p:nvSpPr>
          <p:cNvPr id="42" name="Text 39"/>
          <p:cNvSpPr/>
          <p:nvPr/>
        </p:nvSpPr>
        <p:spPr>
          <a:xfrm>
            <a:off x="9436608" y="3319272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Barcha xizmatlar bir joyda</a:t>
            </a:r>
            <a:endParaRPr lang="en-US" sz="1100" dirty="0"/>
          </a:p>
        </p:txBody>
      </p:sp>
      <p:sp>
        <p:nvSpPr>
          <p:cNvPr id="43" name="Shape 40"/>
          <p:cNvSpPr/>
          <p:nvPr/>
        </p:nvSpPr>
        <p:spPr>
          <a:xfrm>
            <a:off x="9253728" y="3995928"/>
            <a:ext cx="82296" cy="82296"/>
          </a:xfrm>
          <a:prstGeom prst="ellipse">
            <a:avLst/>
          </a:prstGeom>
          <a:solidFill>
            <a:srgbClr val="E14B4B"/>
          </a:solidFill>
          <a:ln/>
        </p:spPr>
      </p:sp>
      <p:sp>
        <p:nvSpPr>
          <p:cNvPr id="44" name="Text 41"/>
          <p:cNvSpPr/>
          <p:nvPr/>
        </p:nvSpPr>
        <p:spPr>
          <a:xfrm>
            <a:off x="9436608" y="3886200"/>
            <a:ext cx="202082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Ko‘p qurilmada ishlaydi</a:t>
            </a:r>
            <a:endParaRPr lang="en-US" sz="1100" dirty="0"/>
          </a:p>
        </p:txBody>
      </p:sp>
      <p:sp>
        <p:nvSpPr>
          <p:cNvPr id="45" name="Shape 42"/>
          <p:cNvSpPr/>
          <p:nvPr/>
        </p:nvSpPr>
        <p:spPr>
          <a:xfrm>
            <a:off x="548640" y="5623560"/>
            <a:ext cx="11094415" cy="566928"/>
          </a:xfrm>
          <a:prstGeom prst="roundRect">
            <a:avLst>
              <a:gd name="adj" fmla="val 16129"/>
            </a:avLst>
          </a:prstGeom>
          <a:solidFill>
            <a:srgbClr val="E7ECFB"/>
          </a:solidFill>
          <a:ln/>
        </p:spPr>
      </p:sp>
      <p:sp>
        <p:nvSpPr>
          <p:cNvPr id="46" name="Text 43"/>
          <p:cNvSpPr/>
          <p:nvPr/>
        </p:nvSpPr>
        <p:spPr>
          <a:xfrm>
            <a:off x="777240" y="5623560"/>
            <a:ext cx="1063721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Barcha qurilmalarda ishlaydigan zamonaviy uy-joy boshqaruv platformasi</a:t>
            </a:r>
            <a:endParaRPr lang="en-US" sz="1250" dirty="0"/>
          </a:p>
        </p:txBody>
      </p:sp>
      <p:sp>
        <p:nvSpPr>
          <p:cNvPr id="47" name="Text 4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Platforma ko'rinishi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Ilova va veb-platforma skrinshotlari (rasm shu yerga joylashtiriladi).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531620" y="3063240"/>
            <a:ext cx="548640" cy="548640"/>
          </a:xfrm>
          <a:prstGeom prst="ellipse">
            <a:avLst/>
          </a:prstGeom>
          <a:solidFill>
            <a:srgbClr val="E7ECFB"/>
          </a:solidFill>
          <a:ln/>
        </p:spPr>
      </p:sp>
      <p:pic>
        <p:nvPicPr>
          <p:cNvPr id="6" name="Image 0" descr="/home/claude/khouse/icons/home_2E6FD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0492" y="3182112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370332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 shu yerga qo‘yiladi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48640" y="525780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Bosh sahifa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337560" y="187452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0" name="Shape 7"/>
          <p:cNvSpPr/>
          <p:nvPr/>
        </p:nvSpPr>
        <p:spPr>
          <a:xfrm>
            <a:off x="4320540" y="3063240"/>
            <a:ext cx="548640" cy="548640"/>
          </a:xfrm>
          <a:prstGeom prst="ellipse">
            <a:avLst/>
          </a:prstGeom>
          <a:solidFill>
            <a:srgbClr val="E7ECFB"/>
          </a:solidFill>
          <a:ln/>
        </p:spPr>
      </p:sp>
      <p:pic>
        <p:nvPicPr>
          <p:cNvPr id="11" name="Image 1" descr="/home/claude/khouse/icons/building_2E6FD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412" y="3182112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20440" y="370332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 shu yerga qo‘yiladi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3337560" y="525780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Mulk e'lonlari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126480" y="187452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5" name="Shape 11"/>
          <p:cNvSpPr/>
          <p:nvPr/>
        </p:nvSpPr>
        <p:spPr>
          <a:xfrm>
            <a:off x="7109460" y="3063240"/>
            <a:ext cx="548640" cy="548640"/>
          </a:xfrm>
          <a:prstGeom prst="ellipse">
            <a:avLst/>
          </a:prstGeom>
          <a:solidFill>
            <a:srgbClr val="E7ECFB"/>
          </a:solidFill>
          <a:ln/>
        </p:spPr>
      </p:sp>
      <p:pic>
        <p:nvPicPr>
          <p:cNvPr id="16" name="Image 2" descr="/home/claude/khouse/icons/couch_2E6FD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332" y="3182112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09360" y="370332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 shu yerga qo‘yiladi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6126480" y="525780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Mebel bozori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8915400" y="187452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20" name="Shape 15"/>
          <p:cNvSpPr/>
          <p:nvPr/>
        </p:nvSpPr>
        <p:spPr>
          <a:xfrm>
            <a:off x="9898380" y="3063240"/>
            <a:ext cx="548640" cy="548640"/>
          </a:xfrm>
          <a:prstGeom prst="ellipse">
            <a:avLst/>
          </a:prstGeom>
          <a:solidFill>
            <a:srgbClr val="E7ECFB"/>
          </a:solidFill>
          <a:ln/>
        </p:spPr>
      </p:sp>
      <p:pic>
        <p:nvPicPr>
          <p:cNvPr id="21" name="Image 3" descr="/home/claude/khouse/icons/paintRoller_2E6FD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7252" y="3182112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98280" y="370332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 shu yerga qo‘yiladi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8915400" y="525780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Pudratchi xizmati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modeli 1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manbalari (rasm va matn shu yerga qo'shiladi).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777240" y="214884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6" name="Image 0" descr="/home/claude/khouse/icons/image_2E6FD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24231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63347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965960" y="219456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1965960" y="260604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965960" y="269748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63640" y="192024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2" name="Shape 9"/>
          <p:cNvSpPr/>
          <p:nvPr/>
        </p:nvSpPr>
        <p:spPr>
          <a:xfrm>
            <a:off x="6492240" y="214884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13" name="Image 1" descr="/home/claude/khouse/icons/image_2E6FD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242316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92240" y="263347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7680960" y="219456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7680960" y="260604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680960" y="269748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548640" y="406908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9" name="Shape 15"/>
          <p:cNvSpPr/>
          <p:nvPr/>
        </p:nvSpPr>
        <p:spPr>
          <a:xfrm>
            <a:off x="777240" y="429768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20" name="Image 2" descr="/home/claude/khouse/icons/image_2E6FD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4572000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77240" y="478231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965960" y="434340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23" name="Shape 18"/>
          <p:cNvSpPr/>
          <p:nvPr/>
        </p:nvSpPr>
        <p:spPr>
          <a:xfrm>
            <a:off x="1965960" y="475488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965960" y="48463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6263640" y="406908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26" name="Shape 21"/>
          <p:cNvSpPr/>
          <p:nvPr/>
        </p:nvSpPr>
        <p:spPr>
          <a:xfrm>
            <a:off x="6492240" y="429768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27" name="Image 3" descr="/home/claude/khouse/icons/image_2E6FD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4572000"/>
            <a:ext cx="457200" cy="45720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492240" y="478231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7680960" y="434340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30" name="Shape 24"/>
          <p:cNvSpPr/>
          <p:nvPr/>
        </p:nvSpPr>
        <p:spPr>
          <a:xfrm>
            <a:off x="7680960" y="475488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7680960" y="48463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modeli 2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manbalari (rasm va matn shu yerga qo'shiladi).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777240" y="214884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6" name="Image 0" descr="/home/claude/khouse/icons/image_2E6FD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24231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63347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965960" y="219456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1965960" y="260604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965960" y="269748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63640" y="192024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2" name="Shape 9"/>
          <p:cNvSpPr/>
          <p:nvPr/>
        </p:nvSpPr>
        <p:spPr>
          <a:xfrm>
            <a:off x="6492240" y="214884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13" name="Image 1" descr="/home/claude/khouse/icons/image_2E6FD9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242316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92240" y="263347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7680960" y="219456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7680960" y="260604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680960" y="269748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548640" y="406908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19" name="Shape 15"/>
          <p:cNvSpPr/>
          <p:nvPr/>
        </p:nvSpPr>
        <p:spPr>
          <a:xfrm>
            <a:off x="777240" y="429768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20" name="Image 2" descr="/home/claude/khouse/icons/image_2E6FD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4572000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77240" y="478231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965960" y="434340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23" name="Shape 18"/>
          <p:cNvSpPr/>
          <p:nvPr/>
        </p:nvSpPr>
        <p:spPr>
          <a:xfrm>
            <a:off x="1965960" y="475488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965960" y="48463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6263640" y="4069080"/>
            <a:ext cx="544068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9050">
            <a:solidFill>
              <a:srgbClr val="8EC6EA"/>
            </a:solidFill>
            <a:prstDash val="dash"/>
          </a:ln>
        </p:spPr>
      </p:sp>
      <p:sp>
        <p:nvSpPr>
          <p:cNvPr id="26" name="Shape 21"/>
          <p:cNvSpPr/>
          <p:nvPr/>
        </p:nvSpPr>
        <p:spPr>
          <a:xfrm>
            <a:off x="6492240" y="4297680"/>
            <a:ext cx="1005840" cy="1005840"/>
          </a:xfrm>
          <a:prstGeom prst="roundRect">
            <a:avLst>
              <a:gd name="adj" fmla="val 7273"/>
            </a:avLst>
          </a:prstGeom>
          <a:solidFill>
            <a:srgbClr val="E7ECFB"/>
          </a:solidFill>
          <a:ln/>
        </p:spPr>
      </p:sp>
      <p:pic>
        <p:nvPicPr>
          <p:cNvPr id="27" name="Image 3" descr="/home/claude/khouse/icons/image_2E6FD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4572000"/>
            <a:ext cx="457200" cy="45720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492240" y="478231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Rasm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7680960" y="4343400"/>
            <a:ext cx="3794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B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Daromad manbai nomi</a:t>
            </a:r>
            <a:endParaRPr lang="en-US" sz="1300" dirty="0"/>
          </a:p>
        </p:txBody>
      </p:sp>
      <p:sp>
        <p:nvSpPr>
          <p:cNvPr id="30" name="Shape 24"/>
          <p:cNvSpPr/>
          <p:nvPr/>
        </p:nvSpPr>
        <p:spPr>
          <a:xfrm>
            <a:off x="7680960" y="4754880"/>
            <a:ext cx="3794760" cy="0"/>
          </a:xfrm>
          <a:prstGeom prst="line">
            <a:avLst/>
          </a:prstGeom>
          <a:noFill/>
          <a:ln w="12700">
            <a:solidFill>
              <a:srgbClr val="E1E5F2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7680960" y="4846320"/>
            <a:ext cx="3794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 shu yerga yoziladi...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01200" y="-1828800"/>
            <a:ext cx="5486400" cy="5486400"/>
          </a:xfrm>
          <a:prstGeom prst="ellipse">
            <a:avLst/>
          </a:prstGeom>
          <a:solidFill>
            <a:srgbClr val="1323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 — MVP bosqichi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C7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 hozirgi holati: ishlaydigan prototip va shakllangan biznes-model.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111D3C"/>
          </a:solidFill>
          <a:ln w="12700">
            <a:solidFill>
              <a:srgbClr val="2A3A6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267712"/>
            <a:ext cx="502920" cy="502920"/>
          </a:xfrm>
          <a:prstGeom prst="ellipse">
            <a:avLst/>
          </a:prstGeom>
          <a:solidFill>
            <a:srgbClr val="2E6FD9"/>
          </a:solidFill>
          <a:ln/>
        </p:spPr>
      </p:sp>
      <p:pic>
        <p:nvPicPr>
          <p:cNvPr id="7" name="Image 0" descr="/home/claude/khouse/icons/rocke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" y="2395728"/>
            <a:ext cx="246888" cy="2468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2880360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22960" y="338328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Ishlaydigan prototip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22960" y="3749040"/>
            <a:ext cx="2057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A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k-house-real-estate.vercel.app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410712" y="201168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111D3C"/>
          </a:solidFill>
          <a:ln w="12700">
            <a:solidFill>
              <a:srgbClr val="2A3A6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685032" y="2267712"/>
            <a:ext cx="502920" cy="502920"/>
          </a:xfrm>
          <a:prstGeom prst="ellipse">
            <a:avLst/>
          </a:prstGeom>
          <a:solidFill>
            <a:srgbClr val="2E6FD9"/>
          </a:solidFill>
          <a:ln/>
        </p:spPr>
      </p:sp>
      <p:pic>
        <p:nvPicPr>
          <p:cNvPr id="13" name="Image 1" descr="/home/claude/khouse/icons/layerGroup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048" y="2395728"/>
            <a:ext cx="246888" cy="2468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685032" y="2880360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1"/>
          <p:cNvSpPr/>
          <p:nvPr/>
        </p:nvSpPr>
        <p:spPr>
          <a:xfrm>
            <a:off x="3685032" y="338328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yo'nalish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3685032" y="3749040"/>
            <a:ext cx="2057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A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Mulk + Mebel + Pudratchi bir platformada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6272784" y="201168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111D3C"/>
          </a:solidFill>
          <a:ln w="12700">
            <a:solidFill>
              <a:srgbClr val="2A3A66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6547104" y="2267712"/>
            <a:ext cx="502920" cy="502920"/>
          </a:xfrm>
          <a:prstGeom prst="ellipse">
            <a:avLst/>
          </a:prstGeom>
          <a:solidFill>
            <a:srgbClr val="2E6FD9"/>
          </a:solidFill>
          <a:ln/>
        </p:spPr>
      </p:sp>
      <p:pic>
        <p:nvPicPr>
          <p:cNvPr id="19" name="Image 2" descr="/home/claude/khouse/icons/map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2395728"/>
            <a:ext cx="246888" cy="24688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47104" y="2880360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600" dirty="0"/>
          </a:p>
        </p:txBody>
      </p:sp>
      <p:sp>
        <p:nvSpPr>
          <p:cNvPr id="21" name="Text 16"/>
          <p:cNvSpPr/>
          <p:nvPr/>
        </p:nvSpPr>
        <p:spPr>
          <a:xfrm>
            <a:off x="6547104" y="338328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Yirik shahar (SAM)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547104" y="3749040"/>
            <a:ext cx="2057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A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Toshkent, Samarqand, Namangan, Farg‘ona, Andijon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9134856" y="201168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111D3C"/>
          </a:solidFill>
          <a:ln w="12700">
            <a:solidFill>
              <a:srgbClr val="2A3A66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9409176" y="2267712"/>
            <a:ext cx="502920" cy="502920"/>
          </a:xfrm>
          <a:prstGeom prst="ellipse">
            <a:avLst/>
          </a:prstGeom>
          <a:solidFill>
            <a:srgbClr val="2E6FD9"/>
          </a:solidFill>
          <a:ln/>
        </p:spPr>
      </p:sp>
      <p:pic>
        <p:nvPicPr>
          <p:cNvPr id="25" name="Image 3" descr="/home/claude/khouse/icons/user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7192" y="2395728"/>
            <a:ext cx="246888" cy="2468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409176" y="2880360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27" name="Text 21"/>
          <p:cNvSpPr/>
          <p:nvPr/>
        </p:nvSpPr>
        <p:spPr>
          <a:xfrm>
            <a:off x="9409176" y="338328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EC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Rejalashtirilgan jamoa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9409176" y="3749040"/>
            <a:ext cx="2057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9AA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To‘liq ishga tushirish uchun zarur xodimlar</a:t>
            </a:r>
            <a:endParaRPr lang="en-US" sz="950" dirty="0"/>
          </a:p>
        </p:txBody>
      </p:sp>
      <p:sp>
        <p:nvSpPr>
          <p:cNvPr id="29" name="Text 23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2026-08-16T17:36:38Z</dcterms:created>
  <dcterms:modified xsi:type="dcterms:W3CDTF">2026-08-16T17:36:38Z</dcterms:modified>
</cp:coreProperties>
</file>