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h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371600"/>
            <a:ext cx="5943600" cy="42062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852160" y="1371600"/>
            <a:ext cx="5943600" cy="4206240"/>
          </a:xfrm>
          <a:prstGeom prst="roundRect">
            <a:avLst/>
          </a:prstGeom>
          <a:noFill/>
          <a:ln w="19050">
            <a:solidFill>
              <a:srgbClr val="18C5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01 / 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PRODUCT PRESENTATION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097280"/>
            <a:ext cx="53035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>
                <a:solidFill>
                  <a:srgbClr val="F6FBFB"/>
                </a:solidFill>
                <a:latin typeface="Calibri"/>
              </a:rPr>
              <a:t>Freight moves.
You stay in control.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017520"/>
            <a:ext cx="5029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Logivo is a mobile logistics marketplace: clients publish loads, drivers bid, and every trip is tracked live — from pickup to delivery.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5212080"/>
            <a:ext cx="118872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384" y="5340096"/>
            <a:ext cx="914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2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Roles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920239" y="5212080"/>
            <a:ext cx="118872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066543" y="5340096"/>
            <a:ext cx="914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Live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GPS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0" y="5212080"/>
            <a:ext cx="118872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46704" y="5340096"/>
            <a:ext cx="914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TG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Auth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59" y="5212080"/>
            <a:ext cx="118872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26864" y="5340096"/>
            <a:ext cx="914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UZ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Market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10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6FBFB"/>
                </a:solidFill>
                <a:latin typeface="Calibri"/>
              </a:rPr>
              <a:t>Mobile + API platform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74320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90779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Mobile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React Native + TypeScript — iOS &amp; Android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274320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0" y="290779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API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Django 5 + DRF, OpenAPI docs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59" y="274320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21039" y="290779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Data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PostgreSQL, Redis, Celery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48056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464515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Realtime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Channels — live tracking feeds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89120" y="448056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72000" y="464515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Maps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MapLibre + OpenFreeMap tiles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38159" y="4480560"/>
            <a:ext cx="356616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21039" y="4645152"/>
            <a:ext cx="3200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Ops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Docker Compose + GitHub Actions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11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SECURITY &amp; DEMO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6FBFB"/>
                </a:solidFill>
                <a:latin typeface="Calibri"/>
              </a:rPr>
              <a:t>Telegram OIDC. Client &amp; driver demos.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24028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New accounts register only through official Telegram OpenID Connect — no Telegram passwords, no chat access.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108960"/>
            <a:ext cx="3566160" cy="10972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273552"/>
            <a:ext cx="3200400" cy="822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1  Choose Client or Driver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3108960"/>
            <a:ext cx="3566160" cy="10972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3273552"/>
            <a:ext cx="3200400" cy="822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2  Telegram confirm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59" y="3108960"/>
            <a:ext cx="3566160" cy="10972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3273552"/>
            <a:ext cx="3200400" cy="822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3  JWT via ticket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480560"/>
            <a:ext cx="5440680" cy="1645920"/>
          </a:xfrm>
          <a:prstGeom prst="roundRect">
            <a:avLst/>
          </a:prstGeom>
          <a:solidFill>
            <a:srgbClr val="162B35"/>
          </a:solidFill>
          <a:ln>
            <a:solidFill>
              <a:srgbClr val="18C5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" y="4645152"/>
            <a:ext cx="5074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Client demo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Dashboard with active tracking scenario.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4480560"/>
            <a:ext cx="5440680" cy="1645920"/>
          </a:xfrm>
          <a:prstGeom prst="roundRect">
            <a:avLst/>
          </a:prstGeom>
          <a:solidFill>
            <a:srgbClr val="162B35"/>
          </a:solidFill>
          <a:ln>
            <a:solidFill>
              <a:srgbClr val="18C5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6520" y="4645152"/>
            <a:ext cx="5074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Driver demo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Available cargo and full trip workflow.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lose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85216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6766560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12 / 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CLOSING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097280"/>
            <a:ext cx="57607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F6FBFB"/>
                </a:solidFill>
                <a:latin typeface="Calibri"/>
              </a:rPr>
              <a:t>Built for movement.
Designed for control.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2918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Logivo unifies freight marketplace and live execution for clients and drivers — one mobile-first product for Uzbekistan’s logistics market.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120640"/>
            <a:ext cx="132588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5248655"/>
            <a:ext cx="1051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Ads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Publish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57400" y="5120640"/>
            <a:ext cx="132588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03704" y="5248655"/>
            <a:ext cx="1051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Bids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Match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74720" y="5120640"/>
            <a:ext cx="132588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621024" y="5248655"/>
            <a:ext cx="1051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GPS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Track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92040" y="5120640"/>
            <a:ext cx="1325880" cy="960120"/>
          </a:xfrm>
          <a:prstGeom prst="roundRect">
            <a:avLst/>
          </a:prstGeom>
          <a:solidFill>
            <a:srgbClr val="162B35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38344" y="5248655"/>
            <a:ext cx="1051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18C5C8"/>
                </a:solidFill>
                <a:latin typeface="Calibri"/>
              </a:rPr>
              <a:t>Trust</a:t>
            </a:r>
          </a:p>
          <a:p>
            <a:r>
              <a:rPr sz="1100" b="1">
                <a:solidFill>
                  <a:srgbClr val="748A92"/>
                </a:solidFill>
                <a:latin typeface="Calibri"/>
              </a:rPr>
              <a:t>Rate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02 / 12</a:t>
            </a:r>
          </a:p>
        </p:txBody>
      </p:sp>
      <p:pic>
        <p:nvPicPr>
          <p:cNvPr id="8" name="Picture 7" descr="problem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0" y="2560320"/>
            <a:ext cx="4023360" cy="32918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THE PROBLEM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1097280"/>
            <a:ext cx="68580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6FBFB"/>
                </a:solidFill>
                <a:latin typeface="Calibri"/>
              </a:rPr>
              <a:t>Cargo markets are still fragmented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286000"/>
            <a:ext cx="65836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Calls, chats, and spreadsheets leave gaps in pricing, trust, and visibility once a truck is on the road.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291840"/>
            <a:ext cx="6766560" cy="96012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59" y="3456432"/>
            <a:ext cx="6400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Opaque matching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Reliable trucks and loads still depend on personal networks.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343400"/>
            <a:ext cx="6766560" cy="96012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59" y="4507992"/>
            <a:ext cx="6400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Blind execution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Clients lose the trip after departure — no shared live map.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5394960"/>
            <a:ext cx="6766560" cy="96012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5559552"/>
            <a:ext cx="6400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Weak trust layer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Docs, ratings, and payments live in separate tools.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03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THE SOLUTION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6FBFB"/>
                </a:solidFill>
                <a:latin typeface="Calibri"/>
              </a:rPr>
              <a:t>One platform from load to delivery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9456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Publish → bid → agree → navigate → track → deliver → rate — all in one product for client and driver.</a:t>
            </a:r>
          </a:p>
        </p:txBody>
      </p:sp>
      <p:pic>
        <p:nvPicPr>
          <p:cNvPr id="11" name="Picture 10" descr="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0"/>
            <a:ext cx="1115568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04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WHO IT SERVES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6FBFB"/>
                </a:solidFill>
                <a:latin typeface="Calibri"/>
              </a:rPr>
              <a:t>Two roles. One shared trip.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945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Everything in Logivo is built around the client–driver relationship.</a:t>
            </a:r>
          </a:p>
        </p:txBody>
      </p:sp>
      <p:pic>
        <p:nvPicPr>
          <p:cNvPr id="11" name="Picture 10" descr="ro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2926080"/>
            <a:ext cx="9784080" cy="35661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05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HOW IT WORKS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54864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6FBFB"/>
                </a:solidFill>
                <a:latin typeface="Calibri"/>
              </a:rPr>
              <a:t>End-to-end order journey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24028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Structured steps instead of ad-hoc messaging — with multi-stop routes, in-app chat, and shareable live links.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291840"/>
            <a:ext cx="269748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456432"/>
            <a:ext cx="23317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Multi-stop routing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Pickup → stops → drop-off.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4720" y="3291840"/>
            <a:ext cx="269748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0" y="3456432"/>
            <a:ext cx="23317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In-app chat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Tied to the order.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663440"/>
            <a:ext cx="269748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4828031"/>
            <a:ext cx="23317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Share link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Read-only live map.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74720" y="4663440"/>
            <a:ext cx="269748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0" y="4828031"/>
            <a:ext cx="23317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Ratings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Trust after delivery.</a:t>
            </a:r>
          </a:p>
        </p:txBody>
      </p:sp>
      <p:pic>
        <p:nvPicPr>
          <p:cNvPr id="19" name="Picture 18" descr="chart_fu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377440"/>
            <a:ext cx="5303520" cy="3840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06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LIVE TRACKING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566928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6FBFB"/>
                </a:solidFill>
                <a:latin typeface="Calibri"/>
              </a:rPr>
              <a:t>Navigation-grade map experience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9456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MapLibre maps with heading-up camera, smooth markers, background GPS, and presence signals for both sides.</a:t>
            </a:r>
          </a:p>
        </p:txBody>
      </p:sp>
      <p:pic>
        <p:nvPicPr>
          <p:cNvPr id="11" name="Picture 10" descr="map_l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280160"/>
            <a:ext cx="5303520" cy="3977639"/>
          </a:xfrm>
          <a:prstGeom prst="rect">
            <a:avLst/>
          </a:prstGeom>
        </p:spPr>
      </p:pic>
      <p:pic>
        <p:nvPicPr>
          <p:cNvPr id="12" name="Picture 11" descr="chart_prese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200400"/>
            <a:ext cx="3657600" cy="310896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297680" y="3291840"/>
            <a:ext cx="192024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80560" y="3456432"/>
            <a:ext cx="1554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Background GPS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iOS Always + Android FG service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97680" y="4663440"/>
            <a:ext cx="1920240" cy="123444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80560" y="4828031"/>
            <a:ext cx="1554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Performance-aware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Lower ticks on older phones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07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MARKETPLACE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6FBFB"/>
                </a:solidFill>
                <a:latin typeface="Calibri"/>
              </a:rPr>
              <a:t>Load matching that feels productized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945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Ads, competitive bids, and lane fit — built for client demand and driver supply.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017520"/>
            <a:ext cx="3566160" cy="128016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182112"/>
            <a:ext cx="320040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Ads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Route, cargo, vehicle needs, price insight.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3017520"/>
            <a:ext cx="3566160" cy="1280160"/>
          </a:xfrm>
          <a:prstGeom prst="roundRect">
            <a:avLst/>
          </a:prstGeom>
          <a:solidFill>
            <a:srgbClr val="162B35"/>
          </a:solidFill>
          <a:ln>
            <a:solidFill>
              <a:srgbClr val="18C5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3182112"/>
            <a:ext cx="320040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Bids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Drivers offer prices; clients accept.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59" y="3017520"/>
            <a:ext cx="3566160" cy="128016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3182112"/>
            <a:ext cx="320040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Fit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Preferred corridors surface faster.</a:t>
            </a:r>
          </a:p>
        </p:txBody>
      </p:sp>
      <p:pic>
        <p:nvPicPr>
          <p:cNvPr id="17" name="Picture 16" descr="chart_tre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480560"/>
            <a:ext cx="10881360" cy="2103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08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TRUST &amp; COMPLIANCE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6FBFB"/>
                </a:solidFill>
                <a:latin typeface="Calibri"/>
              </a:rPr>
              <a:t>Documents, reputation, and gates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743200"/>
            <a:ext cx="544068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907792"/>
            <a:ext cx="5074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Driver documents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License, insurance, inspection — with expiry reminders.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2743200"/>
            <a:ext cx="544068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2907792"/>
            <a:ext cx="5074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Verification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Verified drivers and company INN for organizations.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480560"/>
            <a:ext cx="544068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59" y="4645152"/>
            <a:ext cx="5074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Trust tiers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Bronze → platinum signals from history.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4480560"/>
            <a:ext cx="5440680" cy="15544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4645152"/>
            <a:ext cx="5074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Custody &amp; SOS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Chain-of-custody events and emergency alerts.</a:t>
            </a:r>
          </a:p>
        </p:txBody>
      </p:sp>
      <p:pic>
        <p:nvPicPr>
          <p:cNvPr id="18" name="Picture 17" descr="phone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640" y="4937760"/>
            <a:ext cx="2011680" cy="1463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5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97280" y="4389120"/>
            <a:ext cx="2926080" cy="2926080"/>
          </a:xfrm>
          <a:prstGeom prst="ellipse">
            <a:avLst/>
          </a:prstGeom>
          <a:solidFill>
            <a:srgbClr val="0C3A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02920" y="292608"/>
            <a:ext cx="329184" cy="329184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92608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6FBFB"/>
                </a:solidFill>
                <a:latin typeface="Calibri"/>
              </a:rPr>
              <a:t>Logivo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320040"/>
            <a:ext cx="1463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48A92"/>
                </a:solidFill>
                <a:latin typeface="Calibri"/>
              </a:rPr>
              <a:t>09 /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822960"/>
            <a:ext cx="91440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8C5C8"/>
                </a:solidFill>
                <a:latin typeface="Calibri"/>
              </a:rPr>
              <a:t>MONEY FLOW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97280"/>
            <a:ext cx="105156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6FBFB"/>
                </a:solidFill>
                <a:latin typeface="Calibri"/>
              </a:rPr>
              <a:t>Subscriptions, checkout, completion fees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743200"/>
            <a:ext cx="3566160" cy="20116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907792"/>
            <a:ext cx="32004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Access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Optional marketplace plans and trials.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2743200"/>
            <a:ext cx="3566160" cy="20116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0" y="2907792"/>
            <a:ext cx="32004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Checkout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Click, Payme, Uzum — plus mock mode.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59" y="2743200"/>
            <a:ext cx="3566160" cy="2011680"/>
          </a:xfrm>
          <a:prstGeom prst="roundRect">
            <a:avLst/>
          </a:prstGeom>
          <a:solidFill>
            <a:srgbClr val="11242D"/>
          </a:solidFill>
          <a:ln>
            <a:solidFill>
              <a:srgbClr val="2A3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21039" y="2907792"/>
            <a:ext cx="32004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F6FBFB"/>
                </a:solidFill>
                <a:latin typeface="Calibri"/>
              </a:rPr>
              <a:t>Fees</a:t>
            </a:r>
          </a:p>
          <a:p>
            <a:pPr>
              <a:spcBef>
                <a:spcPts val="800"/>
              </a:spcBef>
            </a:pPr>
            <a:r>
              <a:rPr sz="1200" b="0">
                <a:solidFill>
                  <a:srgbClr val="A4B6BC"/>
                </a:solidFill>
                <a:latin typeface="Calibri"/>
              </a:rPr>
              <a:t>Platform completion fees after a trip.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1206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A4B6BC"/>
                </a:solidFill>
                <a:latin typeface="Calibri"/>
              </a:rPr>
              <a:t>Freight payment between client and driver can stay peer-to-peer; Logivo focuses on platform fees and clarity.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5760720"/>
            <a:ext cx="1188720" cy="548640"/>
          </a:xfrm>
          <a:prstGeom prst="roundRect">
            <a:avLst/>
          </a:prstGeom>
          <a:solidFill>
            <a:srgbClr val="20A9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6355080"/>
            <a:ext cx="1188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748A92"/>
                </a:solidFill>
                <a:latin typeface="Calibri"/>
              </a:rPr>
              <a:t>Trial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68880" y="5303520"/>
            <a:ext cx="1188720" cy="1005840"/>
          </a:xfrm>
          <a:prstGeom prst="roundRect">
            <a:avLst/>
          </a:prstGeom>
          <a:solidFill>
            <a:srgbClr val="18C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468880" y="6355080"/>
            <a:ext cx="1188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748A92"/>
                </a:solidFill>
                <a:latin typeface="Calibri"/>
              </a:rPr>
              <a:t>Subscribe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0" y="4937760"/>
            <a:ext cx="1188720" cy="1371600"/>
          </a:xfrm>
          <a:prstGeom prst="roundRect">
            <a:avLst/>
          </a:prstGeom>
          <a:solidFill>
            <a:srgbClr val="F2A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0" y="6355080"/>
            <a:ext cx="1188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748A92"/>
                </a:solidFill>
                <a:latin typeface="Calibri"/>
              </a:rPr>
              <a:t>Complete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