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theme/theme1.xml" ContentType="application/vnd.openxmlformats-officedocument.theme+xml"/>
  <Override PartName="/ppt/theme/theme12.xml" ContentType="application/vnd.openxmlformats-officedocument.theme+xml"/>
  <Override PartName="/ppt/_rels/presentation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_rels/slideLayout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3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2.xml.rels" ContentType="application/vnd.openxmlformats-package.relationships+xml"/>
  <Override PartName="/ppt/slides/_rels/slide6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_rels/notesSlide9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1.xml.rels" ContentType="application/vnd.openxmlformats-package.relationships+xml"/>
  <Override PartName="/ppt/notesSlides/_rels/notesSlide8.xml.rels" ContentType="application/vnd.openxmlformats-package.relationships+xml"/>
  <Override PartName="/ppt/notesSlides/_rels/notesSlide7.xml.rels" ContentType="application/vnd.openxmlformats-package.relationships+xml"/>
  <Override PartName="/ppt/notesSlides/_rels/notesSlide6.xml.rels" ContentType="application/vnd.openxmlformats-package.relationships+xml"/>
  <Override PartName="/ppt/notesSlides/_rels/notesSlide5.xml.rels" ContentType="application/vnd.openxmlformats-package.relationships+xml"/>
  <Override PartName="/ppt/notesSlides/_rels/notesSlide4.xml.rels" ContentType="application/vnd.openxmlformats-package.relationships+xml"/>
  <Override PartName="/ppt/notesSlides/_rels/notesSlide3.xml.rels" ContentType="application/vnd.openxmlformats-package.relationships+xml"/>
  <Override PartName="/ppt/notesSlides/_rels/notesSlide2.xml.rels" ContentType="application/vnd.openxmlformats-package.relationship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9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2192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Click to move the slide</a:t>
            </a: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Click to edit the notes format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&lt;header&gt;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 type="dt" idx="4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" name="PlaceHolder 5"/>
          <p:cNvSpPr>
            <a:spLocks noGrp="1"/>
          </p:cNvSpPr>
          <p:nvPr>
            <p:ph type="ftr" idx="5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5" name="PlaceHolder 6"/>
          <p:cNvSpPr>
            <a:spLocks noGrp="1"/>
          </p:cNvSpPr>
          <p:nvPr>
            <p:ph type="sldNum" idx="6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9AEF2483-7C84-4561-9A10-D617765FE8BE}" type="slidenum"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  <a:ln w="0">
            <a:noFill/>
          </a:ln>
        </p:spPr>
      </p:sp>
      <p:sp>
        <p:nvSpPr>
          <p:cNvPr id="26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One-liner: DOCCO automates internal business processes and document flow for Uzbek enterprises — that is the core advantage; E-IMZO signing and roaming are enablers, not the headline. Goal of this deck: sign up pilot customers. Open with the pain of manual, email-driven processes.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8" name="PlaceHolder 3"/>
          <p:cNvSpPr>
            <a:spLocks noGrp="1"/>
          </p:cNvSpPr>
          <p:nvPr>
            <p:ph type="sldNum" idx="7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80EA382C-F290-468A-8ECA-04B77F2A3506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  <a:ln w="0">
            <a:noFill/>
          </a:ln>
        </p:spPr>
      </p:sp>
      <p:sp>
        <p:nvSpPr>
          <p:cNvPr id="29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Close with the CTA and clear contact details. FILL IN the bracketed contact fields before sending. End verbally with a specific next step: 'Can we set up a 30-minute demo this week?'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5" name="PlaceHolder 3"/>
          <p:cNvSpPr>
            <a:spLocks noGrp="1"/>
          </p:cNvSpPr>
          <p:nvPr>
            <p:ph type="sldNum" idx="16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4E586CC-BA1E-47B7-9639-2EFE36747B43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  <a:ln w="0">
            <a:noFill/>
          </a:ln>
        </p:spPr>
      </p:sp>
      <p:sp>
        <p:nvSpPr>
          <p:cNvPr id="27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Frame the cost: delayed contracts = delayed revenue; manual signing = courier cost + risk; fragmented tools = double data entry. These are the pains a pilot will feel immediately.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1" name="PlaceHolder 3"/>
          <p:cNvSpPr>
            <a:spLocks noGrp="1"/>
          </p:cNvSpPr>
          <p:nvPr>
            <p:ph type="sldNum" idx="8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AF877577-E071-484D-9AB9-E24A1BAAD5D2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  <a:ln w="0">
            <a:noFill/>
          </a:ln>
        </p:spPr>
      </p:sp>
      <p:sp>
        <p:nvSpPr>
          <p:cNvPr id="27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This is the heart of the pitch. Emphasize that it is ONE platform replacing 3-4 tools, and that the whole chain is legally valid via E-IMZO.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4" name="PlaceHolder 3"/>
          <p:cNvSpPr>
            <a:spLocks noGrp="1"/>
          </p:cNvSpPr>
          <p:nvPr>
            <p:ph type="sldNum" idx="9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0E2700B-FB1C-4924-900E-014977E99B86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  <a:ln w="0">
            <a:noFill/>
          </a:ln>
        </p:spPr>
      </p:sp>
      <p:sp>
        <p:nvSpPr>
          <p:cNvPr id="27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Position modularity as low-risk adoption: a pilot can start with documents + approvals, then turn on E-IMZO, roaming, and business modules (BPM, HR, CRM, WMS, Assets). The foundation band shows the always-on core; the cards show the business suite that makes DOCCO a full operations platform, not just an e-doc tool.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7" name="PlaceHolder 3"/>
          <p:cNvSpPr>
            <a:spLocks noGrp="1"/>
          </p:cNvSpPr>
          <p:nvPr>
            <p:ph type="sldNum" idx="10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A9C94F3-F5FC-4A95-9DE0-1FD16BA15708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  <a:ln w="0">
            <a:noFill/>
          </a:ln>
        </p:spPr>
      </p:sp>
      <p:sp>
        <p:nvSpPr>
          <p:cNvPr id="27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The moat: local compliance depth (E-IMZO + roaming operators) that global SaaS can't easily replicate. This is why an Uzbek enterprise should pick DOCCO over Google Drive + email + a foreign e-sign tool.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0" name="PlaceHolder 3"/>
          <p:cNvSpPr>
            <a:spLocks noGrp="1"/>
          </p:cNvSpPr>
          <p:nvPr>
            <p:ph type="sldNum" idx="11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E7042E7-170F-49CD-8485-09EAC2449534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  <a:ln w="0">
            <a:noFill/>
          </a:ln>
        </p:spPr>
      </p:sp>
      <p:sp>
        <p:nvSpPr>
          <p:cNvPr id="28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Timing story for customers: you have to digitize anyway (regulation) — do it with a platform that already handles the whole lifecycle instead of stitching point tools together.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3" name="PlaceHolder 3"/>
          <p:cNvSpPr>
            <a:spLocks noGrp="1"/>
          </p:cNvSpPr>
          <p:nvPr>
            <p:ph type="sldNum" idx="12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72538EA-A3A9-45A2-BD30-6F002950D58B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  <a:ln w="0">
            <a:noFill/>
          </a:ln>
        </p:spPr>
      </p:sp>
      <p:sp>
        <p:nvSpPr>
          <p:cNvPr id="28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Credibility without disclosing figures: lead with 'since 2021' — a multi-year production track record is the strongest proof for a customer/pilot audience. The right-hand cards show depth of real-world use (complex flows, full suite, mobile) without quoting any private metrics.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6" name="PlaceHolder 3"/>
          <p:cNvSpPr>
            <a:spLocks noGrp="1"/>
          </p:cNvSpPr>
          <p:nvPr>
            <p:ph type="sldNum" idx="13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01370A5-D5C2-4E89-9EAC-B11DAE8437C8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  <a:ln w="0">
            <a:noFill/>
          </a:ln>
        </p:spPr>
      </p:sp>
      <p:sp>
        <p:nvSpPr>
          <p:cNvPr id="28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This slide de-risks adoption for the customer's IT/legal stakeholders — the people who can block a pilot.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9" name="PlaceHolder 3"/>
          <p:cNvSpPr>
            <a:spLocks noGrp="1"/>
          </p:cNvSpPr>
          <p:nvPr>
            <p:ph type="sldNum" idx="14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30A3C73-5E8E-463B-A580-B9A0A4933AAF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  <a:ln w="0">
            <a:noFill/>
          </a:ln>
        </p:spPr>
      </p:sp>
      <p:sp>
        <p:nvSpPr>
          <p:cNvPr id="29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0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This is the CTA that replaces the investment ask: convert interest into a pilot. Consider offering the pilot free or discounted to remove friction.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2" name="PlaceHolder 3"/>
          <p:cNvSpPr>
            <a:spLocks noGrp="1"/>
          </p:cNvSpPr>
          <p:nvPr>
            <p:ph type="sldNum" idx="15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8E5390F6-6FB1-4E0D-837C-A183DBBE52AB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562CF0B-3115-4218-A8A6-3ED5EDDFBDAC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0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0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EF44420-CF8A-49A8-AC98-9827C96F429A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5AFDA5D-0E40-47B5-9FB4-940DCB657A54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2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4319280" y="1604520"/>
            <a:ext cx="3532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8028720" y="1604520"/>
            <a:ext cx="3532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2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/>
          </p:nvPr>
        </p:nvSpPr>
        <p:spPr>
          <a:xfrm>
            <a:off x="4319280" y="3682080"/>
            <a:ext cx="3532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/>
          </p:nvPr>
        </p:nvSpPr>
        <p:spPr>
          <a:xfrm>
            <a:off x="8028720" y="3682080"/>
            <a:ext cx="35326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1733CB1-347F-41FC-8ACF-ED245B22849D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0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241F632-8F4E-4A14-80D7-F57763E3E0D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0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CFEC529-BA0E-4118-A151-BF1E511BF0D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498DFE6-03A3-40B0-B728-EE130D67B7ED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FF66F7E-3653-46C3-99EB-348CD9D25623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08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3CBFB01-EE00-4498-898D-4384974A55ED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D2B3CDA-93B0-4988-83B8-4B1E6842D9E0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7A94522-920B-4256-A3F7-86BB2425474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0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3A8B6B2-CC20-4C25-823E-FF5BD66251FA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chemeClr val="dk1"/>
                </a:solidFill>
                <a:latin typeface="Calibri"/>
              </a:rPr>
              <a:t>Click to edit Master title style</a:t>
            </a:r>
            <a:endParaRPr b="0" lang="en-US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997BDD41-AFDD-44A2-8F27-369DA61B8212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4213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1"/>
          <p:cNvSpPr/>
          <p:nvPr/>
        </p:nvSpPr>
        <p:spPr>
          <a:xfrm>
            <a:off x="0" y="0"/>
            <a:ext cx="319680" cy="6857640"/>
          </a:xfrm>
          <a:prstGeom prst="rect">
            <a:avLst/>
          </a:prstGeom>
          <a:solidFill>
            <a:srgbClr val="346cb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47" name="Rectangle 2"/>
          <p:cNvSpPr/>
          <p:nvPr/>
        </p:nvSpPr>
        <p:spPr>
          <a:xfrm>
            <a:off x="8778240" y="0"/>
            <a:ext cx="3410280" cy="6857640"/>
          </a:xfrm>
          <a:prstGeom prst="rect">
            <a:avLst/>
          </a:prstGeom>
          <a:solidFill>
            <a:srgbClr val="1b2c4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48" name="TextBox 3"/>
          <p:cNvSpPr/>
          <p:nvPr/>
        </p:nvSpPr>
        <p:spPr>
          <a:xfrm>
            <a:off x="1005840" y="1371600"/>
            <a:ext cx="7497720" cy="31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400" spc="-1" strike="noStrike">
                <a:solidFill>
                  <a:srgbClr val="8fb4e0"/>
                </a:solidFill>
                <a:latin typeface="Calibri"/>
              </a:rPr>
              <a:t>INTERNAL PROCESS &amp; DOCUMENT-FLOW AUTOMATION</a:t>
            </a:r>
            <a:endParaRPr b="0" lang="en-US" sz="1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9" name="TextBox 4"/>
          <p:cNvSpPr/>
          <p:nvPr/>
        </p:nvSpPr>
        <p:spPr>
          <a:xfrm>
            <a:off x="960120" y="1965960"/>
            <a:ext cx="8229240" cy="133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7800" spc="-1" strike="noStrike">
                <a:solidFill>
                  <a:srgbClr val="ffffff"/>
                </a:solidFill>
                <a:latin typeface="Calibri"/>
              </a:rPr>
              <a:t>DOCCO</a:t>
            </a:r>
            <a:endParaRPr b="0" lang="en-US" sz="7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0" name="TextBox 5"/>
          <p:cNvSpPr/>
          <p:nvPr/>
        </p:nvSpPr>
        <p:spPr>
          <a:xfrm>
            <a:off x="1005840" y="3246120"/>
            <a:ext cx="996660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15000"/>
              </a:lnSpc>
              <a:spcAft>
                <a:spcPts val="601"/>
              </a:spcAft>
            </a:pPr>
            <a:r>
              <a:rPr b="0" lang="en-US" sz="2100" spc="-1" strike="noStrike">
                <a:solidFill>
                  <a:srgbClr val="d7e2f2"/>
                </a:solidFill>
                <a:latin typeface="Calibri"/>
              </a:rPr>
              <a:t>Automate your company's internal processes and document flow end-to-end — routing, approvals and legally-valid signing, all in one platform.</a:t>
            </a:r>
            <a:endParaRPr b="0" lang="en-US" sz="21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1" name="Rounded Rectangle 6"/>
          <p:cNvSpPr/>
          <p:nvPr/>
        </p:nvSpPr>
        <p:spPr>
          <a:xfrm>
            <a:off x="1005840" y="5029200"/>
            <a:ext cx="4205880" cy="456840"/>
          </a:xfrm>
          <a:prstGeom prst="roundRect">
            <a:avLst>
              <a:gd name="adj" fmla="val 50000"/>
            </a:avLst>
          </a:prstGeom>
          <a:solidFill>
            <a:srgbClr val="346cb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52" name="TextBox 7"/>
          <p:cNvSpPr/>
          <p:nvPr/>
        </p:nvSpPr>
        <p:spPr>
          <a:xfrm>
            <a:off x="1005840" y="5115960"/>
            <a:ext cx="4205880" cy="26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algn="ctr"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100" spc="-1" strike="noStrike">
                <a:solidFill>
                  <a:srgbClr val="ffffff"/>
                </a:solidFill>
                <a:latin typeface="Calibri"/>
              </a:rPr>
              <a:t>Process &amp; document-flow automation</a:t>
            </a:r>
            <a:endParaRPr b="0" lang="en-US" sz="11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3" name="Rounded Rectangle 8"/>
          <p:cNvSpPr/>
          <p:nvPr/>
        </p:nvSpPr>
        <p:spPr>
          <a:xfrm>
            <a:off x="5394960" y="5029200"/>
            <a:ext cx="3108600" cy="456840"/>
          </a:xfrm>
          <a:prstGeom prst="roundRect">
            <a:avLst>
              <a:gd name="adj" fmla="val 50000"/>
            </a:avLst>
          </a:prstGeom>
          <a:solidFill>
            <a:srgbClr val="346cb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54" name="TextBox 9"/>
          <p:cNvSpPr/>
          <p:nvPr/>
        </p:nvSpPr>
        <p:spPr>
          <a:xfrm>
            <a:off x="5394960" y="5115960"/>
            <a:ext cx="3108600" cy="26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algn="ctr"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100" spc="-1" strike="noStrike">
                <a:solidFill>
                  <a:srgbClr val="ffffff"/>
                </a:solidFill>
                <a:latin typeface="Calibri"/>
              </a:rPr>
              <a:t>Approvals &amp; E-IMZO signing</a:t>
            </a:r>
            <a:endParaRPr b="0" lang="en-US" sz="11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5" name="Rounded Rectangle 10"/>
          <p:cNvSpPr/>
          <p:nvPr/>
        </p:nvSpPr>
        <p:spPr>
          <a:xfrm>
            <a:off x="8686800" y="5029200"/>
            <a:ext cx="2925720" cy="456840"/>
          </a:xfrm>
          <a:prstGeom prst="roundRect">
            <a:avLst>
              <a:gd name="adj" fmla="val 50000"/>
            </a:avLst>
          </a:prstGeom>
          <a:solidFill>
            <a:srgbClr val="346cb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56" name="TextBox 11"/>
          <p:cNvSpPr/>
          <p:nvPr/>
        </p:nvSpPr>
        <p:spPr>
          <a:xfrm>
            <a:off x="8686800" y="5115960"/>
            <a:ext cx="2925720" cy="26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algn="ctr"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100" spc="-1" strike="noStrike">
                <a:solidFill>
                  <a:srgbClr val="ffffff"/>
                </a:solidFill>
                <a:latin typeface="Calibri"/>
              </a:rPr>
              <a:t>Roaming · BPM · HR · CRM · WMS</a:t>
            </a:r>
            <a:endParaRPr b="0" lang="en-US" sz="11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7" name="TextBox 12"/>
          <p:cNvSpPr/>
          <p:nvPr/>
        </p:nvSpPr>
        <p:spPr>
          <a:xfrm>
            <a:off x="1005840" y="5943600"/>
            <a:ext cx="10058040" cy="31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0" lang="en-US" sz="1400" spc="-1" strike="noStrike">
                <a:solidFill>
                  <a:srgbClr val="9fb6d6"/>
                </a:solidFill>
                <a:latin typeface="Calibri"/>
              </a:rPr>
              <a:t>In the market since 2021  ·  Now onboarding pilot customers</a:t>
            </a:r>
            <a:endParaRPr b="0" lang="en-US" sz="1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4213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Rectangle 1"/>
          <p:cNvSpPr/>
          <p:nvPr/>
        </p:nvSpPr>
        <p:spPr>
          <a:xfrm>
            <a:off x="0" y="0"/>
            <a:ext cx="319680" cy="6857640"/>
          </a:xfrm>
          <a:prstGeom prst="rect">
            <a:avLst/>
          </a:prstGeom>
          <a:solidFill>
            <a:srgbClr val="346cb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53" name="TextBox 2"/>
          <p:cNvSpPr/>
          <p:nvPr/>
        </p:nvSpPr>
        <p:spPr>
          <a:xfrm>
            <a:off x="1005840" y="1463040"/>
            <a:ext cx="10240920" cy="72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4000" spc="-1" strike="noStrike">
                <a:solidFill>
                  <a:srgbClr val="ffffff"/>
                </a:solidFill>
                <a:latin typeface="Calibri"/>
              </a:rPr>
              <a:t>Automate your workflows. Go paperless.</a:t>
            </a:r>
            <a:endParaRPr b="0" lang="en-US" sz="4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4" name="TextBox 3"/>
          <p:cNvSpPr/>
          <p:nvPr/>
        </p:nvSpPr>
        <p:spPr>
          <a:xfrm>
            <a:off x="1005840" y="2651760"/>
            <a:ext cx="9875160" cy="42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15000"/>
              </a:lnSpc>
              <a:spcAft>
                <a:spcPts val="601"/>
              </a:spcAft>
            </a:pPr>
            <a:r>
              <a:rPr b="0" lang="en-US" sz="1900" spc="-1" strike="noStrike">
                <a:solidFill>
                  <a:srgbClr val="d7e2f2"/>
                </a:solidFill>
                <a:latin typeface="Calibri"/>
              </a:rPr>
              <a:t>DOCCO turns your document chaos into fast, legally-valid workflows your whole team can trust.</a:t>
            </a:r>
            <a:endParaRPr b="0" lang="en-US" sz="19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5" name="Oval 4"/>
          <p:cNvSpPr/>
          <p:nvPr/>
        </p:nvSpPr>
        <p:spPr>
          <a:xfrm>
            <a:off x="1051560" y="3931920"/>
            <a:ext cx="127800" cy="127800"/>
          </a:xfrm>
          <a:prstGeom prst="ellipse">
            <a:avLst/>
          </a:prstGeom>
          <a:solidFill>
            <a:srgbClr val="346cb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56" name="TextBox 5"/>
          <p:cNvSpPr/>
          <p:nvPr/>
        </p:nvSpPr>
        <p:spPr>
          <a:xfrm>
            <a:off x="1371600" y="3831480"/>
            <a:ext cx="2742840" cy="32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500" spc="-1" strike="noStrike">
                <a:solidFill>
                  <a:srgbClr val="9fb6d6"/>
                </a:solidFill>
                <a:latin typeface="Calibri"/>
              </a:rPr>
              <a:t>Start a pilot</a:t>
            </a:r>
            <a:endParaRPr b="0" lang="en-US" sz="15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7" name="TextBox 6"/>
          <p:cNvSpPr/>
          <p:nvPr/>
        </p:nvSpPr>
        <p:spPr>
          <a:xfrm>
            <a:off x="4023360" y="3831480"/>
            <a:ext cx="6400440" cy="32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0" lang="en-US" sz="1500" spc="-1" strike="noStrike">
                <a:solidFill>
                  <a:srgbClr val="ffffff"/>
                </a:solidFill>
                <a:latin typeface="Calibri"/>
              </a:rPr>
              <a:t>info@docco.uz</a:t>
            </a:r>
            <a:endParaRPr b="0" lang="en-US" sz="15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8" name="Oval 7"/>
          <p:cNvSpPr/>
          <p:nvPr/>
        </p:nvSpPr>
        <p:spPr>
          <a:xfrm>
            <a:off x="1051560" y="4590360"/>
            <a:ext cx="127800" cy="127800"/>
          </a:xfrm>
          <a:prstGeom prst="ellipse">
            <a:avLst/>
          </a:prstGeom>
          <a:solidFill>
            <a:srgbClr val="346cb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59" name="TextBox 8"/>
          <p:cNvSpPr/>
          <p:nvPr/>
        </p:nvSpPr>
        <p:spPr>
          <a:xfrm>
            <a:off x="1371600" y="4489560"/>
            <a:ext cx="2742840" cy="32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500" spc="-1" strike="noStrike">
                <a:solidFill>
                  <a:srgbClr val="9fb6d6"/>
                </a:solidFill>
                <a:latin typeface="Calibri"/>
              </a:rPr>
              <a:t>Website</a:t>
            </a:r>
            <a:endParaRPr b="0" lang="en-US" sz="15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0" name="TextBox 9"/>
          <p:cNvSpPr/>
          <p:nvPr/>
        </p:nvSpPr>
        <p:spPr>
          <a:xfrm>
            <a:off x="4023360" y="4489560"/>
            <a:ext cx="6400440" cy="32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0" lang="en-US" sz="1500" spc="-1" strike="noStrike">
                <a:solidFill>
                  <a:srgbClr val="ffffff"/>
                </a:solidFill>
                <a:latin typeface="Calibri"/>
              </a:rPr>
              <a:t>https://docco.uz</a:t>
            </a:r>
            <a:endParaRPr b="0" lang="en-US" sz="15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1" name="Oval 10"/>
          <p:cNvSpPr/>
          <p:nvPr/>
        </p:nvSpPr>
        <p:spPr>
          <a:xfrm>
            <a:off x="1051560" y="5248800"/>
            <a:ext cx="127800" cy="127800"/>
          </a:xfrm>
          <a:prstGeom prst="ellipse">
            <a:avLst/>
          </a:prstGeom>
          <a:solidFill>
            <a:srgbClr val="346cb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62" name="TextBox 11"/>
          <p:cNvSpPr/>
          <p:nvPr/>
        </p:nvSpPr>
        <p:spPr>
          <a:xfrm>
            <a:off x="1371600" y="5148000"/>
            <a:ext cx="2742840" cy="32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500" spc="-1" strike="noStrike">
                <a:solidFill>
                  <a:srgbClr val="9fb6d6"/>
                </a:solidFill>
                <a:latin typeface="Calibri"/>
              </a:rPr>
              <a:t>Company page</a:t>
            </a:r>
            <a:endParaRPr b="0" lang="en-US" sz="15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3" name="TextBox 12"/>
          <p:cNvSpPr/>
          <p:nvPr/>
        </p:nvSpPr>
        <p:spPr>
          <a:xfrm>
            <a:off x="4023360" y="5148000"/>
            <a:ext cx="6400440" cy="32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0" lang="en-US" sz="1500" spc="-1" strike="noStrike">
                <a:solidFill>
                  <a:srgbClr val="ffffff"/>
                </a:solidFill>
                <a:latin typeface="Calibri"/>
              </a:rPr>
              <a:t>https://doccopartners.uz</a:t>
            </a:r>
            <a:endParaRPr b="0" lang="en-US" sz="15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4" name="Rounded Rectangle 13"/>
          <p:cNvSpPr/>
          <p:nvPr/>
        </p:nvSpPr>
        <p:spPr>
          <a:xfrm>
            <a:off x="1051560" y="5943600"/>
            <a:ext cx="4023000" cy="456840"/>
          </a:xfrm>
          <a:prstGeom prst="roundRect">
            <a:avLst>
              <a:gd name="adj" fmla="val 50000"/>
            </a:avLst>
          </a:prstGeom>
          <a:solidFill>
            <a:srgbClr val="346cb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65" name="TextBox 14"/>
          <p:cNvSpPr/>
          <p:nvPr/>
        </p:nvSpPr>
        <p:spPr>
          <a:xfrm>
            <a:off x="1051560" y="6014160"/>
            <a:ext cx="4023000" cy="297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algn="ctr"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300" spc="-1" strike="noStrike">
                <a:solidFill>
                  <a:srgbClr val="ffffff"/>
                </a:solidFill>
                <a:latin typeface="Calibri"/>
              </a:rPr>
              <a:t>Now onboarding pilot customers</a:t>
            </a:r>
            <a:endParaRPr b="0" lang="en-US" sz="13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1"/>
          <p:cNvSpPr/>
          <p:nvPr/>
        </p:nvSpPr>
        <p:spPr>
          <a:xfrm>
            <a:off x="0" y="0"/>
            <a:ext cx="12191400" cy="255600"/>
          </a:xfrm>
          <a:prstGeom prst="rect">
            <a:avLst/>
          </a:prstGeom>
          <a:solidFill>
            <a:srgbClr val="346cb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59" name="TextBox 2"/>
          <p:cNvSpPr/>
          <p:nvPr/>
        </p:nvSpPr>
        <p:spPr>
          <a:xfrm>
            <a:off x="822960" y="567000"/>
            <a:ext cx="5486040" cy="297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300" spc="-1" strike="noStrike">
                <a:solidFill>
                  <a:srgbClr val="346cb0"/>
                </a:solidFill>
                <a:latin typeface="Calibri"/>
              </a:rPr>
              <a:t>THE PROBLEM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TextBox 3"/>
          <p:cNvSpPr/>
          <p:nvPr/>
        </p:nvSpPr>
        <p:spPr>
          <a:xfrm>
            <a:off x="822960" y="868680"/>
            <a:ext cx="10515240" cy="60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3200" spc="-1" strike="noStrike">
                <a:solidFill>
                  <a:srgbClr val="142139"/>
                </a:solidFill>
                <a:latin typeface="Calibri"/>
              </a:rPr>
              <a:t>Enterprise documents still move on paper and email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TextBox 4"/>
          <p:cNvSpPr/>
          <p:nvPr/>
        </p:nvSpPr>
        <p:spPr>
          <a:xfrm>
            <a:off x="822960" y="1572840"/>
            <a:ext cx="10515240" cy="32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0" lang="en-US" sz="1500" spc="-1" strike="noStrike">
                <a:solidFill>
                  <a:srgbClr val="6b7280"/>
                </a:solidFill>
                <a:latin typeface="Calibri"/>
              </a:rPr>
              <a:t>Approvals stall, signatures require physical presence, and every system speaks a different language.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Rounded Rectangle 5"/>
          <p:cNvSpPr/>
          <p:nvPr/>
        </p:nvSpPr>
        <p:spPr>
          <a:xfrm>
            <a:off x="822960" y="2240280"/>
            <a:ext cx="4983120" cy="18741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de5f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63" name="TextBox 6"/>
          <p:cNvSpPr/>
          <p:nvPr/>
        </p:nvSpPr>
        <p:spPr>
          <a:xfrm>
            <a:off x="1078920" y="2459880"/>
            <a:ext cx="4471200" cy="3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600" spc="-1" strike="noStrike">
                <a:solidFill>
                  <a:srgbClr val="142139"/>
                </a:solidFill>
                <a:latin typeface="Calibri"/>
              </a:rPr>
              <a:t>Slow, invisible approvals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TextBox 7"/>
          <p:cNvSpPr/>
          <p:nvPr/>
        </p:nvSpPr>
        <p:spPr>
          <a:xfrm>
            <a:off x="1078920" y="2843640"/>
            <a:ext cx="4471200" cy="70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8000"/>
              </a:lnSpc>
              <a:spcAft>
                <a:spcPts val="601"/>
              </a:spcAft>
            </a:pPr>
            <a:r>
              <a:rPr b="0" lang="en-US" sz="1250" spc="-1" strike="noStrike">
                <a:solidFill>
                  <a:srgbClr val="6b7280"/>
                </a:solidFill>
                <a:latin typeface="Calibri"/>
              </a:rPr>
              <a:t>Contracts and internal docs bounce through email and messengers. No one knows where a document is stuck or who is holding it up.</a:t>
            </a:r>
            <a:endParaRPr b="0" lang="en-US" sz="12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Rounded Rectangle 8"/>
          <p:cNvSpPr/>
          <p:nvPr/>
        </p:nvSpPr>
        <p:spPr>
          <a:xfrm>
            <a:off x="6355080" y="2240280"/>
            <a:ext cx="4983120" cy="18741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de5f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66" name="TextBox 9"/>
          <p:cNvSpPr/>
          <p:nvPr/>
        </p:nvSpPr>
        <p:spPr>
          <a:xfrm>
            <a:off x="6611040" y="2459880"/>
            <a:ext cx="4471200" cy="3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600" spc="-1" strike="noStrike">
                <a:solidFill>
                  <a:srgbClr val="142139"/>
                </a:solidFill>
                <a:latin typeface="Calibri"/>
              </a:rPr>
              <a:t>Signatures need physical presence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TextBox 10"/>
          <p:cNvSpPr/>
          <p:nvPr/>
        </p:nvSpPr>
        <p:spPr>
          <a:xfrm>
            <a:off x="6611040" y="2843640"/>
            <a:ext cx="4471200" cy="500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8000"/>
              </a:lnSpc>
              <a:spcAft>
                <a:spcPts val="601"/>
              </a:spcAft>
            </a:pPr>
            <a:r>
              <a:rPr b="0" lang="en-US" sz="1250" spc="-1" strike="noStrike">
                <a:solidFill>
                  <a:srgbClr val="6b7280"/>
                </a:solidFill>
                <a:latin typeface="Calibri"/>
              </a:rPr>
              <a:t>Wet-ink signing and stamps mean couriers, printing and days of delay — even though E-IMZO is legally valid nationwide.</a:t>
            </a:r>
            <a:endParaRPr b="0" lang="en-US" sz="12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Rounded Rectangle 11"/>
          <p:cNvSpPr/>
          <p:nvPr/>
        </p:nvSpPr>
        <p:spPr>
          <a:xfrm>
            <a:off x="822960" y="4343400"/>
            <a:ext cx="4983120" cy="18741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de5f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69" name="TextBox 12"/>
          <p:cNvSpPr/>
          <p:nvPr/>
        </p:nvSpPr>
        <p:spPr>
          <a:xfrm>
            <a:off x="1078920" y="4563000"/>
            <a:ext cx="4471200" cy="3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600" spc="-1" strike="noStrike">
                <a:solidFill>
                  <a:srgbClr val="142139"/>
                </a:solidFill>
                <a:latin typeface="Calibri"/>
              </a:rPr>
              <a:t>Disconnected systems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TextBox 13"/>
          <p:cNvSpPr/>
          <p:nvPr/>
        </p:nvSpPr>
        <p:spPr>
          <a:xfrm>
            <a:off x="1078920" y="4946760"/>
            <a:ext cx="4471200" cy="500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8000"/>
              </a:lnSpc>
              <a:spcAft>
                <a:spcPts val="601"/>
              </a:spcAft>
            </a:pPr>
            <a:r>
              <a:rPr b="0" lang="en-US" sz="1250" spc="-1" strike="noStrike">
                <a:solidFill>
                  <a:srgbClr val="6b7280"/>
                </a:solidFill>
                <a:latin typeface="Calibri"/>
              </a:rPr>
              <a:t>Document storage, task tracking, CRM, warehouse and e-invoicing live in separate tools that don't talk to each other.</a:t>
            </a:r>
            <a:endParaRPr b="0" lang="en-US" sz="12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Rounded Rectangle 14"/>
          <p:cNvSpPr/>
          <p:nvPr/>
        </p:nvSpPr>
        <p:spPr>
          <a:xfrm>
            <a:off x="6355080" y="4343400"/>
            <a:ext cx="4983120" cy="18741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de5f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2" name="TextBox 15"/>
          <p:cNvSpPr/>
          <p:nvPr/>
        </p:nvSpPr>
        <p:spPr>
          <a:xfrm>
            <a:off x="6611040" y="4563000"/>
            <a:ext cx="4471200" cy="3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600" spc="-1" strike="noStrike">
                <a:solidFill>
                  <a:srgbClr val="142139"/>
                </a:solidFill>
                <a:latin typeface="Calibri"/>
              </a:rPr>
              <a:t>Compliance &amp; audit risk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TextBox 16"/>
          <p:cNvSpPr/>
          <p:nvPr/>
        </p:nvSpPr>
        <p:spPr>
          <a:xfrm>
            <a:off x="6611040" y="4946760"/>
            <a:ext cx="4471200" cy="70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8000"/>
              </a:lnSpc>
              <a:spcAft>
                <a:spcPts val="601"/>
              </a:spcAft>
            </a:pPr>
            <a:r>
              <a:rPr b="0" lang="en-US" sz="1250" spc="-1" strike="noStrike">
                <a:solidFill>
                  <a:srgbClr val="6b7280"/>
                </a:solidFill>
                <a:latin typeface="Calibri"/>
              </a:rPr>
              <a:t>Manual processes leave gaps: lost documents, no audit trail, and mounting pressure from mandatory e-document and e-invoicing rules.</a:t>
            </a:r>
            <a:endParaRPr b="0" lang="en-US" sz="12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Rectangle 17"/>
          <p:cNvSpPr/>
          <p:nvPr/>
        </p:nvSpPr>
        <p:spPr>
          <a:xfrm>
            <a:off x="822960" y="6419160"/>
            <a:ext cx="10542600" cy="18000"/>
          </a:xfrm>
          <a:prstGeom prst="rect">
            <a:avLst/>
          </a:prstGeom>
          <a:solidFill>
            <a:srgbClr val="e1e7f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26640" bIns="-2664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5" name="TextBox 18"/>
          <p:cNvSpPr/>
          <p:nvPr/>
        </p:nvSpPr>
        <p:spPr>
          <a:xfrm>
            <a:off x="822960" y="6455520"/>
            <a:ext cx="7314840" cy="23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0" lang="en-US" sz="900" spc="-1" strike="noStrike">
                <a:solidFill>
                  <a:srgbClr val="6b7280"/>
                </a:solidFill>
                <a:latin typeface="Calibri"/>
              </a:rPr>
              <a:t>DOCCO  ·  Enterprise Document &amp; Workflow Platform</a:t>
            </a:r>
            <a:endParaRPr b="0" lang="en-US" sz="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TextBox 19"/>
          <p:cNvSpPr/>
          <p:nvPr/>
        </p:nvSpPr>
        <p:spPr>
          <a:xfrm>
            <a:off x="9509760" y="6455520"/>
            <a:ext cx="1828440" cy="23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r"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900" spc="-1" strike="noStrike">
                <a:solidFill>
                  <a:srgbClr val="6b7280"/>
                </a:solidFill>
                <a:latin typeface="Calibri"/>
              </a:rPr>
              <a:t>02</a:t>
            </a:r>
            <a:endParaRPr b="0" lang="en-US" sz="9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ectangle 1"/>
          <p:cNvSpPr/>
          <p:nvPr/>
        </p:nvSpPr>
        <p:spPr>
          <a:xfrm>
            <a:off x="0" y="0"/>
            <a:ext cx="12191400" cy="255600"/>
          </a:xfrm>
          <a:prstGeom prst="rect">
            <a:avLst/>
          </a:prstGeom>
          <a:solidFill>
            <a:srgbClr val="346cb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8" name="TextBox 2"/>
          <p:cNvSpPr/>
          <p:nvPr/>
        </p:nvSpPr>
        <p:spPr>
          <a:xfrm>
            <a:off x="822960" y="567000"/>
            <a:ext cx="5486040" cy="297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300" spc="-1" strike="noStrike">
                <a:solidFill>
                  <a:srgbClr val="346cb0"/>
                </a:solidFill>
                <a:latin typeface="Calibri"/>
              </a:rPr>
              <a:t>THE SOLUTION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TextBox 3"/>
          <p:cNvSpPr/>
          <p:nvPr/>
        </p:nvSpPr>
        <p:spPr>
          <a:xfrm>
            <a:off x="822960" y="868680"/>
            <a:ext cx="10515240" cy="60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3200" spc="-1" strike="noStrike">
                <a:solidFill>
                  <a:srgbClr val="142139"/>
                </a:solidFill>
                <a:latin typeface="Calibri"/>
              </a:rPr>
              <a:t>One platform for the entire document lifecycle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TextBox 4"/>
          <p:cNvSpPr/>
          <p:nvPr/>
        </p:nvSpPr>
        <p:spPr>
          <a:xfrm>
            <a:off x="822960" y="1645920"/>
            <a:ext cx="10515240" cy="60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0" lang="en-US" sz="1600" spc="-1" strike="noStrike">
                <a:solidFill>
                  <a:srgbClr val="6b7280"/>
                </a:solidFill>
                <a:latin typeface="Calibri"/>
              </a:rPr>
              <a:t>DOCCO unifies documents, approval workflows and legally-valid signing with a full suite of business modules — all in one platform.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Rounded Rectangle 5"/>
          <p:cNvSpPr/>
          <p:nvPr/>
        </p:nvSpPr>
        <p:spPr>
          <a:xfrm>
            <a:off x="822960" y="2514600"/>
            <a:ext cx="2084400" cy="22856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f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82" name="Oval 6"/>
          <p:cNvSpPr/>
          <p:nvPr/>
        </p:nvSpPr>
        <p:spPr>
          <a:xfrm>
            <a:off x="1078920" y="2770560"/>
            <a:ext cx="502560" cy="502560"/>
          </a:xfrm>
          <a:prstGeom prst="ellipse">
            <a:avLst/>
          </a:prstGeom>
          <a:solidFill>
            <a:srgbClr val="346cb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83" name="TextBox 7"/>
          <p:cNvSpPr/>
          <p:nvPr/>
        </p:nvSpPr>
        <p:spPr>
          <a:xfrm>
            <a:off x="1078920" y="2831040"/>
            <a:ext cx="502560" cy="34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algn="ctr"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600" spc="-1" strike="noStrike">
                <a:solidFill>
                  <a:srgbClr val="ffffff"/>
                </a:solidFill>
                <a:latin typeface="Calibri"/>
              </a:rPr>
              <a:t>1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TextBox 8"/>
          <p:cNvSpPr/>
          <p:nvPr/>
        </p:nvSpPr>
        <p:spPr>
          <a:xfrm>
            <a:off x="1078920" y="3429000"/>
            <a:ext cx="1627200" cy="36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700" spc="-1" strike="noStrike">
                <a:solidFill>
                  <a:srgbClr val="142139"/>
                </a:solidFill>
                <a:latin typeface="Calibri"/>
              </a:rPr>
              <a:t>Create</a:t>
            </a:r>
            <a:endParaRPr b="0" lang="en-US" sz="1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TextBox 9"/>
          <p:cNvSpPr/>
          <p:nvPr/>
        </p:nvSpPr>
        <p:spPr>
          <a:xfrm>
            <a:off x="1078920" y="3840480"/>
            <a:ext cx="1627200" cy="64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6000"/>
              </a:lnSpc>
              <a:spcAft>
                <a:spcPts val="601"/>
              </a:spcAft>
            </a:pPr>
            <a:r>
              <a:rPr b="0" lang="en-US" sz="1150" spc="-1" strike="noStrike">
                <a:solidFill>
                  <a:srgbClr val="6b7280"/>
                </a:solidFill>
                <a:latin typeface="Calibri"/>
              </a:rPr>
              <a:t>Draft, upload, or generate from document templates.</a:t>
            </a:r>
            <a:endParaRPr b="0" lang="en-US" sz="11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TextBox 10"/>
          <p:cNvSpPr/>
          <p:nvPr/>
        </p:nvSpPr>
        <p:spPr>
          <a:xfrm>
            <a:off x="2889360" y="3337560"/>
            <a:ext cx="219240" cy="40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2000" spc="-1" strike="noStrike">
                <a:solidFill>
                  <a:srgbClr val="346cb0"/>
                </a:solidFill>
                <a:latin typeface="Calibri"/>
              </a:rPr>
              <a:t>→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Rounded Rectangle 11"/>
          <p:cNvSpPr/>
          <p:nvPr/>
        </p:nvSpPr>
        <p:spPr>
          <a:xfrm>
            <a:off x="3054240" y="2514600"/>
            <a:ext cx="2084400" cy="22856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f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88" name="Oval 12"/>
          <p:cNvSpPr/>
          <p:nvPr/>
        </p:nvSpPr>
        <p:spPr>
          <a:xfrm>
            <a:off x="3310200" y="2770560"/>
            <a:ext cx="502560" cy="502560"/>
          </a:xfrm>
          <a:prstGeom prst="ellipse">
            <a:avLst/>
          </a:prstGeom>
          <a:solidFill>
            <a:srgbClr val="346cb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89" name="TextBox 13"/>
          <p:cNvSpPr/>
          <p:nvPr/>
        </p:nvSpPr>
        <p:spPr>
          <a:xfrm>
            <a:off x="3310200" y="2831040"/>
            <a:ext cx="502560" cy="34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algn="ctr"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600" spc="-1" strike="noStrike">
                <a:solidFill>
                  <a:srgbClr val="ffffff"/>
                </a:solidFill>
                <a:latin typeface="Calibri"/>
              </a:rPr>
              <a:t>2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TextBox 14"/>
          <p:cNvSpPr/>
          <p:nvPr/>
        </p:nvSpPr>
        <p:spPr>
          <a:xfrm>
            <a:off x="3310200" y="3429000"/>
            <a:ext cx="1627200" cy="36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700" spc="-1" strike="noStrike">
                <a:solidFill>
                  <a:srgbClr val="142139"/>
                </a:solidFill>
                <a:latin typeface="Calibri"/>
              </a:rPr>
              <a:t>Route</a:t>
            </a:r>
            <a:endParaRPr b="0" lang="en-US" sz="1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TextBox 15"/>
          <p:cNvSpPr/>
          <p:nvPr/>
        </p:nvSpPr>
        <p:spPr>
          <a:xfrm>
            <a:off x="3310200" y="3840480"/>
            <a:ext cx="1627200" cy="64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6000"/>
              </a:lnSpc>
              <a:spcAft>
                <a:spcPts val="601"/>
              </a:spcAft>
            </a:pPr>
            <a:r>
              <a:rPr b="0" lang="en-US" sz="1150" spc="-1" strike="noStrike">
                <a:solidFill>
                  <a:srgbClr val="6b7280"/>
                </a:solidFill>
                <a:latin typeface="Calibri"/>
              </a:rPr>
              <a:t>Automatic multi-stage approval workflows to the right people.</a:t>
            </a:r>
            <a:endParaRPr b="0" lang="en-US" sz="11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TextBox 16"/>
          <p:cNvSpPr/>
          <p:nvPr/>
        </p:nvSpPr>
        <p:spPr>
          <a:xfrm>
            <a:off x="5120640" y="3337560"/>
            <a:ext cx="219240" cy="40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2000" spc="-1" strike="noStrike">
                <a:solidFill>
                  <a:srgbClr val="346cb0"/>
                </a:solidFill>
                <a:latin typeface="Calibri"/>
              </a:rPr>
              <a:t>→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Rounded Rectangle 17"/>
          <p:cNvSpPr/>
          <p:nvPr/>
        </p:nvSpPr>
        <p:spPr>
          <a:xfrm>
            <a:off x="5285160" y="2514600"/>
            <a:ext cx="2084400" cy="22856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f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94" name="Oval 18"/>
          <p:cNvSpPr/>
          <p:nvPr/>
        </p:nvSpPr>
        <p:spPr>
          <a:xfrm>
            <a:off x="5541120" y="2770560"/>
            <a:ext cx="502560" cy="502560"/>
          </a:xfrm>
          <a:prstGeom prst="ellipse">
            <a:avLst/>
          </a:prstGeom>
          <a:solidFill>
            <a:srgbClr val="346cb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95" name="TextBox 19"/>
          <p:cNvSpPr/>
          <p:nvPr/>
        </p:nvSpPr>
        <p:spPr>
          <a:xfrm>
            <a:off x="5541120" y="2831040"/>
            <a:ext cx="502560" cy="34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algn="ctr"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600" spc="-1" strike="noStrike">
                <a:solidFill>
                  <a:srgbClr val="ffffff"/>
                </a:solidFill>
                <a:latin typeface="Calibri"/>
              </a:rPr>
              <a:t>3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TextBox 20"/>
          <p:cNvSpPr/>
          <p:nvPr/>
        </p:nvSpPr>
        <p:spPr>
          <a:xfrm>
            <a:off x="5541120" y="3429000"/>
            <a:ext cx="1627200" cy="36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700" spc="-1" strike="noStrike">
                <a:solidFill>
                  <a:srgbClr val="142139"/>
                </a:solidFill>
                <a:latin typeface="Calibri"/>
              </a:rPr>
              <a:t>Approve</a:t>
            </a:r>
            <a:endParaRPr b="0" lang="en-US" sz="1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TextBox 21"/>
          <p:cNvSpPr/>
          <p:nvPr/>
        </p:nvSpPr>
        <p:spPr>
          <a:xfrm>
            <a:off x="5541120" y="3840480"/>
            <a:ext cx="1627200" cy="64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6000"/>
              </a:lnSpc>
              <a:spcAft>
                <a:spcPts val="601"/>
              </a:spcAft>
            </a:pPr>
            <a:r>
              <a:rPr b="0" lang="en-US" sz="1150" spc="-1" strike="noStrike">
                <a:solidFill>
                  <a:srgbClr val="6b7280"/>
                </a:solidFill>
                <a:latin typeface="Calibri"/>
              </a:rPr>
              <a:t>Approve, reject or send back for rework — with full history.</a:t>
            </a:r>
            <a:endParaRPr b="0" lang="en-US" sz="11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TextBox 22"/>
          <p:cNvSpPr/>
          <p:nvPr/>
        </p:nvSpPr>
        <p:spPr>
          <a:xfrm>
            <a:off x="7351920" y="3337560"/>
            <a:ext cx="219240" cy="40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2000" spc="-1" strike="noStrike">
                <a:solidFill>
                  <a:srgbClr val="346cb0"/>
                </a:solidFill>
                <a:latin typeface="Calibri"/>
              </a:rPr>
              <a:t>→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Rounded Rectangle 23"/>
          <p:cNvSpPr/>
          <p:nvPr/>
        </p:nvSpPr>
        <p:spPr>
          <a:xfrm>
            <a:off x="7516440" y="2514600"/>
            <a:ext cx="2084400" cy="22856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f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00" name="Oval 24"/>
          <p:cNvSpPr/>
          <p:nvPr/>
        </p:nvSpPr>
        <p:spPr>
          <a:xfrm>
            <a:off x="7772400" y="2770560"/>
            <a:ext cx="502560" cy="502560"/>
          </a:xfrm>
          <a:prstGeom prst="ellipse">
            <a:avLst/>
          </a:prstGeom>
          <a:solidFill>
            <a:srgbClr val="346cb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01" name="TextBox 25"/>
          <p:cNvSpPr/>
          <p:nvPr/>
        </p:nvSpPr>
        <p:spPr>
          <a:xfrm>
            <a:off x="7772400" y="2831040"/>
            <a:ext cx="502560" cy="34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algn="ctr"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600" spc="-1" strike="noStrike">
                <a:solidFill>
                  <a:srgbClr val="ffffff"/>
                </a:solidFill>
                <a:latin typeface="Calibri"/>
              </a:rPr>
              <a:t>4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TextBox 26"/>
          <p:cNvSpPr/>
          <p:nvPr/>
        </p:nvSpPr>
        <p:spPr>
          <a:xfrm>
            <a:off x="7772400" y="3429000"/>
            <a:ext cx="1627200" cy="36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700" spc="-1" strike="noStrike">
                <a:solidFill>
                  <a:srgbClr val="142139"/>
                </a:solidFill>
                <a:latin typeface="Calibri"/>
              </a:rPr>
              <a:t>Sign</a:t>
            </a:r>
            <a:endParaRPr b="0" lang="en-US" sz="1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TextBox 27"/>
          <p:cNvSpPr/>
          <p:nvPr/>
        </p:nvSpPr>
        <p:spPr>
          <a:xfrm>
            <a:off x="7772400" y="3840480"/>
            <a:ext cx="1627200" cy="83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6000"/>
              </a:lnSpc>
              <a:spcAft>
                <a:spcPts val="601"/>
              </a:spcAft>
            </a:pPr>
            <a:r>
              <a:rPr b="0" lang="en-US" sz="1150" spc="-1" strike="noStrike">
                <a:solidFill>
                  <a:srgbClr val="6b7280"/>
                </a:solidFill>
                <a:latin typeface="Calibri"/>
              </a:rPr>
              <a:t>Legally sign with E-IMZO; exchange via roaming operators (Faktura.uz, Didox.uz).</a:t>
            </a:r>
            <a:endParaRPr b="0" lang="en-US" sz="11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TextBox 28"/>
          <p:cNvSpPr/>
          <p:nvPr/>
        </p:nvSpPr>
        <p:spPr>
          <a:xfrm>
            <a:off x="9582840" y="3337560"/>
            <a:ext cx="219240" cy="40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2000" spc="-1" strike="noStrike">
                <a:solidFill>
                  <a:srgbClr val="346cb0"/>
                </a:solidFill>
                <a:latin typeface="Calibri"/>
              </a:rPr>
              <a:t>→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Rounded Rectangle 29"/>
          <p:cNvSpPr/>
          <p:nvPr/>
        </p:nvSpPr>
        <p:spPr>
          <a:xfrm>
            <a:off x="9747360" y="2514600"/>
            <a:ext cx="2084400" cy="22856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f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06" name="Oval 30"/>
          <p:cNvSpPr/>
          <p:nvPr/>
        </p:nvSpPr>
        <p:spPr>
          <a:xfrm>
            <a:off x="10003680" y="2770560"/>
            <a:ext cx="502560" cy="502560"/>
          </a:xfrm>
          <a:prstGeom prst="ellipse">
            <a:avLst/>
          </a:prstGeom>
          <a:solidFill>
            <a:srgbClr val="346cb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07" name="TextBox 31"/>
          <p:cNvSpPr/>
          <p:nvPr/>
        </p:nvSpPr>
        <p:spPr>
          <a:xfrm>
            <a:off x="10003680" y="2831040"/>
            <a:ext cx="502560" cy="34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algn="ctr"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600" spc="-1" strike="noStrike">
                <a:solidFill>
                  <a:srgbClr val="ffffff"/>
                </a:solidFill>
                <a:latin typeface="Calibri"/>
              </a:rPr>
              <a:t>5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TextBox 32"/>
          <p:cNvSpPr/>
          <p:nvPr/>
        </p:nvSpPr>
        <p:spPr>
          <a:xfrm>
            <a:off x="10003680" y="3429000"/>
            <a:ext cx="1627200" cy="36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700" spc="-1" strike="noStrike">
                <a:solidFill>
                  <a:srgbClr val="142139"/>
                </a:solidFill>
                <a:latin typeface="Calibri"/>
              </a:rPr>
              <a:t>Archive</a:t>
            </a:r>
            <a:endParaRPr b="0" lang="en-US" sz="1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TextBox 33"/>
          <p:cNvSpPr/>
          <p:nvPr/>
        </p:nvSpPr>
        <p:spPr>
          <a:xfrm>
            <a:off x="10003680" y="3840480"/>
            <a:ext cx="1627200" cy="64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6000"/>
              </a:lnSpc>
              <a:spcAft>
                <a:spcPts val="601"/>
              </a:spcAft>
            </a:pPr>
            <a:r>
              <a:rPr b="0" lang="en-US" sz="1150" spc="-1" strike="noStrike">
                <a:solidFill>
                  <a:srgbClr val="6b7280"/>
                </a:solidFill>
                <a:latin typeface="Calibri"/>
              </a:rPr>
              <a:t>Searchable, audit-ready storage with company-level isolation.</a:t>
            </a:r>
            <a:endParaRPr b="0" lang="en-US" sz="11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TextBox 34"/>
          <p:cNvSpPr/>
          <p:nvPr/>
        </p:nvSpPr>
        <p:spPr>
          <a:xfrm>
            <a:off x="822960" y="5450760"/>
            <a:ext cx="10515240" cy="34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algn="ctr"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600" spc="-1" strike="noStrike">
                <a:solidFill>
                  <a:srgbClr val="27538a"/>
                </a:solidFill>
                <a:latin typeface="Calibri"/>
              </a:rPr>
              <a:t>The result: contracts that took days now close in hours — with a complete, legally-valid audit trail.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Rectangle 35"/>
          <p:cNvSpPr/>
          <p:nvPr/>
        </p:nvSpPr>
        <p:spPr>
          <a:xfrm>
            <a:off x="822960" y="6419160"/>
            <a:ext cx="10542600" cy="18000"/>
          </a:xfrm>
          <a:prstGeom prst="rect">
            <a:avLst/>
          </a:prstGeom>
          <a:solidFill>
            <a:srgbClr val="e1e7f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26640" bIns="-2664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12" name="TextBox 36"/>
          <p:cNvSpPr/>
          <p:nvPr/>
        </p:nvSpPr>
        <p:spPr>
          <a:xfrm>
            <a:off x="822960" y="6455520"/>
            <a:ext cx="7314840" cy="23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0" lang="en-US" sz="900" spc="-1" strike="noStrike">
                <a:solidFill>
                  <a:srgbClr val="6b7280"/>
                </a:solidFill>
                <a:latin typeface="Calibri"/>
              </a:rPr>
              <a:t>DOCCO  ·  Enterprise Document &amp; Workflow Platform</a:t>
            </a:r>
            <a:endParaRPr b="0" lang="en-US" sz="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TextBox 37"/>
          <p:cNvSpPr/>
          <p:nvPr/>
        </p:nvSpPr>
        <p:spPr>
          <a:xfrm>
            <a:off x="9509760" y="6455520"/>
            <a:ext cx="1828440" cy="23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r"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900" spc="-1" strike="noStrike">
                <a:solidFill>
                  <a:srgbClr val="6b7280"/>
                </a:solidFill>
                <a:latin typeface="Calibri"/>
              </a:rPr>
              <a:t>03</a:t>
            </a:r>
            <a:endParaRPr b="0" lang="en-US" sz="9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ctangle 1"/>
          <p:cNvSpPr/>
          <p:nvPr/>
        </p:nvSpPr>
        <p:spPr>
          <a:xfrm>
            <a:off x="0" y="0"/>
            <a:ext cx="12191400" cy="255600"/>
          </a:xfrm>
          <a:prstGeom prst="rect">
            <a:avLst/>
          </a:prstGeom>
          <a:solidFill>
            <a:srgbClr val="346cb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15" name="TextBox 2"/>
          <p:cNvSpPr/>
          <p:nvPr/>
        </p:nvSpPr>
        <p:spPr>
          <a:xfrm>
            <a:off x="822960" y="567000"/>
            <a:ext cx="5486040" cy="297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300" spc="-1" strike="noStrike">
                <a:solidFill>
                  <a:srgbClr val="346cb0"/>
                </a:solidFill>
                <a:latin typeface="Calibri"/>
              </a:rPr>
              <a:t>PRODUCT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TextBox 3"/>
          <p:cNvSpPr/>
          <p:nvPr/>
        </p:nvSpPr>
        <p:spPr>
          <a:xfrm>
            <a:off x="822960" y="868680"/>
            <a:ext cx="10515240" cy="60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3200" spc="-1" strike="noStrike">
                <a:solidFill>
                  <a:srgbClr val="142139"/>
                </a:solidFill>
                <a:latin typeface="Calibri"/>
              </a:rPr>
              <a:t>One platform, a full suite of modules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TextBox 4"/>
          <p:cNvSpPr/>
          <p:nvPr/>
        </p:nvSpPr>
        <p:spPr>
          <a:xfrm>
            <a:off x="822960" y="1572840"/>
            <a:ext cx="10515240" cy="32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0" lang="en-US" sz="1500" spc="-1" strike="noStrike">
                <a:solidFill>
                  <a:srgbClr val="6b7280"/>
                </a:solidFill>
                <a:latin typeface="Calibri"/>
              </a:rPr>
              <a:t>Start with documents; grow into a complete business operations suite.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Rounded Rectangle 5"/>
          <p:cNvSpPr/>
          <p:nvPr/>
        </p:nvSpPr>
        <p:spPr>
          <a:xfrm>
            <a:off x="822960" y="2148840"/>
            <a:ext cx="10542600" cy="868320"/>
          </a:xfrm>
          <a:prstGeom prst="roundRect">
            <a:avLst>
              <a:gd name="adj" fmla="val 16000"/>
            </a:avLst>
          </a:prstGeom>
          <a:solidFill>
            <a:srgbClr val="e8f0f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19" name="TextBox 6"/>
          <p:cNvSpPr/>
          <p:nvPr/>
        </p:nvSpPr>
        <p:spPr>
          <a:xfrm>
            <a:off x="1097280" y="2442240"/>
            <a:ext cx="2742840" cy="28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200" spc="-1" strike="noStrike">
                <a:solidFill>
                  <a:srgbClr val="346cb0"/>
                </a:solidFill>
                <a:latin typeface="Calibri"/>
              </a:rPr>
              <a:t>FOUNDATION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TextBox 7"/>
          <p:cNvSpPr/>
          <p:nvPr/>
        </p:nvSpPr>
        <p:spPr>
          <a:xfrm>
            <a:off x="2743200" y="2434320"/>
            <a:ext cx="8412120" cy="297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300" spc="-1" strike="noStrike">
                <a:solidFill>
                  <a:srgbClr val="142139"/>
                </a:solidFill>
                <a:latin typeface="Calibri"/>
              </a:rPr>
              <a:t>Document Management  ·  Approval Workflows  ·  E-IMZO Digital Signature  ·  Roaming integration (Faktura.uz, Didox.uz)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TextBox 8"/>
          <p:cNvSpPr/>
          <p:nvPr/>
        </p:nvSpPr>
        <p:spPr>
          <a:xfrm>
            <a:off x="822960" y="3200400"/>
            <a:ext cx="5486040" cy="297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300" spc="-1" strike="noStrike">
                <a:solidFill>
                  <a:srgbClr val="346cb0"/>
                </a:solidFill>
                <a:latin typeface="Calibri"/>
              </a:rPr>
              <a:t>BUSINESS MODULES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Rounded Rectangle 9"/>
          <p:cNvSpPr/>
          <p:nvPr/>
        </p:nvSpPr>
        <p:spPr>
          <a:xfrm>
            <a:off x="822960" y="3611880"/>
            <a:ext cx="2084400" cy="21484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f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23" name="Round Same Side Corner Rectangle 10"/>
          <p:cNvSpPr/>
          <p:nvPr/>
        </p:nvSpPr>
        <p:spPr>
          <a:xfrm>
            <a:off x="822960" y="3611880"/>
            <a:ext cx="2084400" cy="109440"/>
          </a:xfrm>
          <a:prstGeom prst="round2SameRect">
            <a:avLst>
              <a:gd name="adj1" fmla="val 100000"/>
              <a:gd name="adj2" fmla="val 0"/>
            </a:avLst>
          </a:prstGeom>
          <a:solidFill>
            <a:srgbClr val="346cb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24" name="TextBox 11"/>
          <p:cNvSpPr/>
          <p:nvPr/>
        </p:nvSpPr>
        <p:spPr>
          <a:xfrm>
            <a:off x="1042560" y="3867840"/>
            <a:ext cx="1718640" cy="37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800" spc="-1" strike="noStrike">
                <a:solidFill>
                  <a:srgbClr val="27538a"/>
                </a:solidFill>
                <a:latin typeface="Calibri"/>
              </a:rPr>
              <a:t>BPM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TextBox 12"/>
          <p:cNvSpPr/>
          <p:nvPr/>
        </p:nvSpPr>
        <p:spPr>
          <a:xfrm>
            <a:off x="1042560" y="4389120"/>
            <a:ext cx="1682280" cy="84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8000"/>
              </a:lnSpc>
              <a:spcAft>
                <a:spcPts val="601"/>
              </a:spcAft>
            </a:pPr>
            <a:r>
              <a:rPr b="0" lang="en-US" sz="1150" spc="-1" strike="noStrike">
                <a:solidFill>
                  <a:srgbClr val="6b7280"/>
                </a:solidFill>
                <a:latin typeface="Calibri"/>
              </a:rPr>
              <a:t>Design and automate business processes and approval flows beyond documents.</a:t>
            </a:r>
            <a:endParaRPr b="0" lang="en-US" sz="11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Rounded Rectangle 13"/>
          <p:cNvSpPr/>
          <p:nvPr/>
        </p:nvSpPr>
        <p:spPr>
          <a:xfrm>
            <a:off x="3054240" y="3611880"/>
            <a:ext cx="2084400" cy="21484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f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27" name="Round Same Side Corner Rectangle 14"/>
          <p:cNvSpPr/>
          <p:nvPr/>
        </p:nvSpPr>
        <p:spPr>
          <a:xfrm>
            <a:off x="3054240" y="3611880"/>
            <a:ext cx="2084400" cy="109440"/>
          </a:xfrm>
          <a:prstGeom prst="round2SameRect">
            <a:avLst>
              <a:gd name="adj1" fmla="val 100000"/>
              <a:gd name="adj2" fmla="val 0"/>
            </a:avLst>
          </a:prstGeom>
          <a:solidFill>
            <a:srgbClr val="346cb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28" name="TextBox 15"/>
          <p:cNvSpPr/>
          <p:nvPr/>
        </p:nvSpPr>
        <p:spPr>
          <a:xfrm>
            <a:off x="3273480" y="3867840"/>
            <a:ext cx="1718640" cy="37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800" spc="-1" strike="noStrike">
                <a:solidFill>
                  <a:srgbClr val="27538a"/>
                </a:solidFill>
                <a:latin typeface="Calibri"/>
              </a:rPr>
              <a:t>HR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TextBox 16"/>
          <p:cNvSpPr/>
          <p:nvPr/>
        </p:nvSpPr>
        <p:spPr>
          <a:xfrm>
            <a:off x="3273480" y="4389120"/>
            <a:ext cx="1682280" cy="84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8000"/>
              </a:lnSpc>
              <a:spcAft>
                <a:spcPts val="601"/>
              </a:spcAft>
            </a:pPr>
            <a:r>
              <a:rPr b="0" lang="en-US" sz="1150" spc="-1" strike="noStrike">
                <a:solidFill>
                  <a:srgbClr val="6b7280"/>
                </a:solidFill>
                <a:latin typeface="Calibri"/>
              </a:rPr>
              <a:t>Employee records, org structure and people-centric workflows in one place.</a:t>
            </a:r>
            <a:endParaRPr b="0" lang="en-US" sz="11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Rounded Rectangle 17"/>
          <p:cNvSpPr/>
          <p:nvPr/>
        </p:nvSpPr>
        <p:spPr>
          <a:xfrm>
            <a:off x="5285160" y="3611880"/>
            <a:ext cx="2084400" cy="21484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f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31" name="Round Same Side Corner Rectangle 18"/>
          <p:cNvSpPr/>
          <p:nvPr/>
        </p:nvSpPr>
        <p:spPr>
          <a:xfrm>
            <a:off x="5285160" y="3611880"/>
            <a:ext cx="2084400" cy="109440"/>
          </a:xfrm>
          <a:prstGeom prst="round2SameRect">
            <a:avLst>
              <a:gd name="adj1" fmla="val 100000"/>
              <a:gd name="adj2" fmla="val 0"/>
            </a:avLst>
          </a:prstGeom>
          <a:solidFill>
            <a:srgbClr val="346cb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32" name="TextBox 19"/>
          <p:cNvSpPr/>
          <p:nvPr/>
        </p:nvSpPr>
        <p:spPr>
          <a:xfrm>
            <a:off x="5504760" y="3867840"/>
            <a:ext cx="1718640" cy="37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800" spc="-1" strike="noStrike">
                <a:solidFill>
                  <a:srgbClr val="27538a"/>
                </a:solidFill>
                <a:latin typeface="Calibri"/>
              </a:rPr>
              <a:t>CRM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TextBox 20"/>
          <p:cNvSpPr/>
          <p:nvPr/>
        </p:nvSpPr>
        <p:spPr>
          <a:xfrm>
            <a:off x="5504760" y="4389120"/>
            <a:ext cx="1682280" cy="84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8000"/>
              </a:lnSpc>
              <a:spcAft>
                <a:spcPts val="601"/>
              </a:spcAft>
            </a:pPr>
            <a:r>
              <a:rPr b="0" lang="en-US" sz="1150" spc="-1" strike="noStrike">
                <a:solidFill>
                  <a:srgbClr val="6b7280"/>
                </a:solidFill>
                <a:latin typeface="Calibri"/>
              </a:rPr>
              <a:t>Pipelines, deals and stages with role-based access — sales next to your documents.</a:t>
            </a:r>
            <a:endParaRPr b="0" lang="en-US" sz="11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Rounded Rectangle 21"/>
          <p:cNvSpPr/>
          <p:nvPr/>
        </p:nvSpPr>
        <p:spPr>
          <a:xfrm>
            <a:off x="7516440" y="3611880"/>
            <a:ext cx="2084400" cy="21484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f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35" name="Round Same Side Corner Rectangle 22"/>
          <p:cNvSpPr/>
          <p:nvPr/>
        </p:nvSpPr>
        <p:spPr>
          <a:xfrm>
            <a:off x="7516440" y="3611880"/>
            <a:ext cx="2084400" cy="109440"/>
          </a:xfrm>
          <a:prstGeom prst="round2SameRect">
            <a:avLst>
              <a:gd name="adj1" fmla="val 100000"/>
              <a:gd name="adj2" fmla="val 0"/>
            </a:avLst>
          </a:prstGeom>
          <a:solidFill>
            <a:srgbClr val="346cb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36" name="TextBox 23"/>
          <p:cNvSpPr/>
          <p:nvPr/>
        </p:nvSpPr>
        <p:spPr>
          <a:xfrm>
            <a:off x="7735680" y="3867840"/>
            <a:ext cx="1718640" cy="37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800" spc="-1" strike="noStrike">
                <a:solidFill>
                  <a:srgbClr val="27538a"/>
                </a:solidFill>
                <a:latin typeface="Calibri"/>
              </a:rPr>
              <a:t>WMS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" name="TextBox 24"/>
          <p:cNvSpPr/>
          <p:nvPr/>
        </p:nvSpPr>
        <p:spPr>
          <a:xfrm>
            <a:off x="7735680" y="4389120"/>
            <a:ext cx="1682280" cy="1034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8000"/>
              </a:lnSpc>
              <a:spcAft>
                <a:spcPts val="601"/>
              </a:spcAft>
            </a:pPr>
            <a:r>
              <a:rPr b="0" lang="en-US" sz="1150" spc="-1" strike="noStrike">
                <a:solidFill>
                  <a:srgbClr val="6b7280"/>
                </a:solidFill>
                <a:latin typeface="Calibri"/>
              </a:rPr>
              <a:t>Warehouse management: track stock, inventory and movements across locations.</a:t>
            </a:r>
            <a:endParaRPr b="0" lang="en-US" sz="11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Rounded Rectangle 25"/>
          <p:cNvSpPr/>
          <p:nvPr/>
        </p:nvSpPr>
        <p:spPr>
          <a:xfrm>
            <a:off x="9747360" y="3611880"/>
            <a:ext cx="2084400" cy="21484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f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39" name="Round Same Side Corner Rectangle 26"/>
          <p:cNvSpPr/>
          <p:nvPr/>
        </p:nvSpPr>
        <p:spPr>
          <a:xfrm>
            <a:off x="9747360" y="3611880"/>
            <a:ext cx="2084400" cy="109440"/>
          </a:xfrm>
          <a:prstGeom prst="round2SameRect">
            <a:avLst>
              <a:gd name="adj1" fmla="val 100000"/>
              <a:gd name="adj2" fmla="val 0"/>
            </a:avLst>
          </a:prstGeom>
          <a:solidFill>
            <a:srgbClr val="346cb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40" name="TextBox 27"/>
          <p:cNvSpPr/>
          <p:nvPr/>
        </p:nvSpPr>
        <p:spPr>
          <a:xfrm>
            <a:off x="9966960" y="3867840"/>
            <a:ext cx="1718640" cy="37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800" spc="-1" strike="noStrike">
                <a:solidFill>
                  <a:srgbClr val="27538a"/>
                </a:solidFill>
                <a:latin typeface="Calibri"/>
              </a:rPr>
              <a:t>Assets Mgmt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1" name="TextBox 28"/>
          <p:cNvSpPr/>
          <p:nvPr/>
        </p:nvSpPr>
        <p:spPr>
          <a:xfrm>
            <a:off x="9966960" y="4389120"/>
            <a:ext cx="1682280" cy="84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8000"/>
              </a:lnSpc>
              <a:spcAft>
                <a:spcPts val="601"/>
              </a:spcAft>
            </a:pPr>
            <a:r>
              <a:rPr b="0" lang="en-US" sz="1150" spc="-1" strike="noStrike">
                <a:solidFill>
                  <a:srgbClr val="6b7280"/>
                </a:solidFill>
                <a:latin typeface="Calibri"/>
              </a:rPr>
              <a:t>Register and track company assets and their lifecycle organization-wide.</a:t>
            </a:r>
            <a:endParaRPr b="0" lang="en-US" sz="11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Rectangle 29"/>
          <p:cNvSpPr/>
          <p:nvPr/>
        </p:nvSpPr>
        <p:spPr>
          <a:xfrm>
            <a:off x="822960" y="6419160"/>
            <a:ext cx="10542600" cy="18000"/>
          </a:xfrm>
          <a:prstGeom prst="rect">
            <a:avLst/>
          </a:prstGeom>
          <a:solidFill>
            <a:srgbClr val="e1e7f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26640" bIns="-2664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43" name="TextBox 30"/>
          <p:cNvSpPr/>
          <p:nvPr/>
        </p:nvSpPr>
        <p:spPr>
          <a:xfrm>
            <a:off x="822960" y="6455520"/>
            <a:ext cx="7314840" cy="23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0" lang="en-US" sz="900" spc="-1" strike="noStrike">
                <a:solidFill>
                  <a:srgbClr val="6b7280"/>
                </a:solidFill>
                <a:latin typeface="Calibri"/>
              </a:rPr>
              <a:t>DOCCO  ·  Enterprise Document &amp; Workflow Platform</a:t>
            </a:r>
            <a:endParaRPr b="0" lang="en-US" sz="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TextBox 31"/>
          <p:cNvSpPr/>
          <p:nvPr/>
        </p:nvSpPr>
        <p:spPr>
          <a:xfrm>
            <a:off x="9509760" y="6455520"/>
            <a:ext cx="1828440" cy="23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r"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900" spc="-1" strike="noStrike">
                <a:solidFill>
                  <a:srgbClr val="6b7280"/>
                </a:solidFill>
                <a:latin typeface="Calibri"/>
              </a:rPr>
              <a:t>04</a:t>
            </a:r>
            <a:endParaRPr b="0" lang="en-US" sz="9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4213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Rectangle 1"/>
          <p:cNvSpPr/>
          <p:nvPr/>
        </p:nvSpPr>
        <p:spPr>
          <a:xfrm>
            <a:off x="0" y="0"/>
            <a:ext cx="12191400" cy="255600"/>
          </a:xfrm>
          <a:prstGeom prst="rect">
            <a:avLst/>
          </a:prstGeom>
          <a:solidFill>
            <a:srgbClr val="346cb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46" name="TextBox 2"/>
          <p:cNvSpPr/>
          <p:nvPr/>
        </p:nvSpPr>
        <p:spPr>
          <a:xfrm>
            <a:off x="822960" y="567000"/>
            <a:ext cx="5486040" cy="297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300" spc="-1" strike="noStrike">
                <a:solidFill>
                  <a:srgbClr val="8fb4e0"/>
                </a:solidFill>
                <a:latin typeface="Calibri"/>
              </a:rPr>
              <a:t>WHY DOCCO</a:t>
            </a:r>
            <a:endParaRPr b="0" lang="en-US" sz="13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7" name="TextBox 3"/>
          <p:cNvSpPr/>
          <p:nvPr/>
        </p:nvSpPr>
        <p:spPr>
          <a:xfrm>
            <a:off x="822960" y="868680"/>
            <a:ext cx="10515240" cy="60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3200" spc="-1" strike="noStrike">
                <a:solidFill>
                  <a:srgbClr val="ffffff"/>
                </a:solidFill>
                <a:latin typeface="Calibri"/>
              </a:rPr>
              <a:t>Built for Uzbekistan — not a foreign tool bolted on</a:t>
            </a:r>
            <a:endParaRPr b="0" lang="en-US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8" name="Rounded Rectangle 4"/>
          <p:cNvSpPr/>
          <p:nvPr/>
        </p:nvSpPr>
        <p:spPr>
          <a:xfrm>
            <a:off x="822960" y="2103120"/>
            <a:ext cx="3565800" cy="1919880"/>
          </a:xfrm>
          <a:prstGeom prst="roundRect">
            <a:avLst>
              <a:gd name="adj" fmla="val 6000"/>
            </a:avLst>
          </a:prstGeom>
          <a:solidFill>
            <a:srgbClr val="1c2e4d"/>
          </a:solidFill>
          <a:ln w="12700">
            <a:solidFill>
              <a:srgbClr val="346cb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49" name="TextBox 5"/>
          <p:cNvSpPr/>
          <p:nvPr/>
        </p:nvSpPr>
        <p:spPr>
          <a:xfrm>
            <a:off x="1078920" y="2322720"/>
            <a:ext cx="3108600" cy="3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600" spc="-1" strike="noStrike">
                <a:solidFill>
                  <a:srgbClr val="ffffff"/>
                </a:solidFill>
                <a:latin typeface="Calibri"/>
              </a:rPr>
              <a:t>Native E-IMZO</a:t>
            </a:r>
            <a:endParaRPr b="0" lang="en-US" sz="1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0" name="TextBox 6"/>
          <p:cNvSpPr/>
          <p:nvPr/>
        </p:nvSpPr>
        <p:spPr>
          <a:xfrm>
            <a:off x="1078920" y="2706480"/>
            <a:ext cx="3108600" cy="68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8000"/>
              </a:lnSpc>
              <a:spcAft>
                <a:spcPts val="601"/>
              </a:spcAft>
            </a:pPr>
            <a:r>
              <a:rPr b="0" lang="en-US" sz="1200" spc="-1" strike="noStrike">
                <a:solidFill>
                  <a:srgbClr val="c3d3ea"/>
                </a:solidFill>
                <a:latin typeface="Calibri"/>
              </a:rPr>
              <a:t>Deep integration with the national PKI for individuals and legal entities — signatures that hold up legally here.</a:t>
            </a:r>
            <a:endParaRPr b="0" lang="en-US" sz="1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1" name="Rounded Rectangle 7"/>
          <p:cNvSpPr/>
          <p:nvPr/>
        </p:nvSpPr>
        <p:spPr>
          <a:xfrm>
            <a:off x="4681800" y="2103120"/>
            <a:ext cx="3565800" cy="1919880"/>
          </a:xfrm>
          <a:prstGeom prst="roundRect">
            <a:avLst>
              <a:gd name="adj" fmla="val 6000"/>
            </a:avLst>
          </a:prstGeom>
          <a:solidFill>
            <a:srgbClr val="1c2e4d"/>
          </a:solidFill>
          <a:ln w="12700">
            <a:solidFill>
              <a:srgbClr val="346cb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52" name="TextBox 8"/>
          <p:cNvSpPr/>
          <p:nvPr/>
        </p:nvSpPr>
        <p:spPr>
          <a:xfrm>
            <a:off x="4937760" y="2322720"/>
            <a:ext cx="3108600" cy="3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600" spc="-1" strike="noStrike">
                <a:solidFill>
                  <a:srgbClr val="ffffff"/>
                </a:solidFill>
                <a:latin typeface="Calibri"/>
              </a:rPr>
              <a:t>Roaming integration</a:t>
            </a:r>
            <a:endParaRPr b="0" lang="en-US" sz="1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3" name="TextBox 9"/>
          <p:cNvSpPr/>
          <p:nvPr/>
        </p:nvSpPr>
        <p:spPr>
          <a:xfrm>
            <a:off x="4937760" y="2706480"/>
            <a:ext cx="3108600" cy="68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8000"/>
              </a:lnSpc>
              <a:spcAft>
                <a:spcPts val="601"/>
              </a:spcAft>
            </a:pPr>
            <a:r>
              <a:rPr b="0" lang="en-US" sz="1200" spc="-1" strike="noStrike">
                <a:solidFill>
                  <a:srgbClr val="c3d3ea"/>
                </a:solidFill>
                <a:latin typeface="Calibri"/>
              </a:rPr>
              <a:t>Connected to national roaming operators — Faktura.uz and Didox.uz — for contracts and e-invoices.</a:t>
            </a:r>
            <a:endParaRPr b="0" lang="en-US" sz="1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4" name="Rounded Rectangle 10"/>
          <p:cNvSpPr/>
          <p:nvPr/>
        </p:nvSpPr>
        <p:spPr>
          <a:xfrm>
            <a:off x="8540640" y="2103120"/>
            <a:ext cx="3565800" cy="1919880"/>
          </a:xfrm>
          <a:prstGeom prst="roundRect">
            <a:avLst>
              <a:gd name="adj" fmla="val 6000"/>
            </a:avLst>
          </a:prstGeom>
          <a:solidFill>
            <a:srgbClr val="1c2e4d"/>
          </a:solidFill>
          <a:ln w="12700">
            <a:solidFill>
              <a:srgbClr val="346cb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55" name="TextBox 11"/>
          <p:cNvSpPr/>
          <p:nvPr/>
        </p:nvSpPr>
        <p:spPr>
          <a:xfrm>
            <a:off x="8796600" y="2322720"/>
            <a:ext cx="3108600" cy="3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600" spc="-1" strike="noStrike">
                <a:solidFill>
                  <a:srgbClr val="ffffff"/>
                </a:solidFill>
                <a:latin typeface="Calibri"/>
              </a:rPr>
              <a:t>Local terminology &amp; languages</a:t>
            </a:r>
            <a:endParaRPr b="0" lang="en-US" sz="1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6" name="TextBox 12"/>
          <p:cNvSpPr/>
          <p:nvPr/>
        </p:nvSpPr>
        <p:spPr>
          <a:xfrm>
            <a:off x="8796600" y="2706480"/>
            <a:ext cx="3108600" cy="68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8000"/>
              </a:lnSpc>
              <a:spcAft>
                <a:spcPts val="601"/>
              </a:spcAft>
            </a:pPr>
            <a:r>
              <a:rPr b="0" lang="en-US" sz="1200" spc="-1" strike="noStrike">
                <a:solidFill>
                  <a:srgbClr val="c3d3ea"/>
                </a:solidFill>
                <a:latin typeface="Calibri"/>
              </a:rPr>
              <a:t>Uzbek / Russian / English, with the exact document flows and approval semantics local teams expect.</a:t>
            </a:r>
            <a:endParaRPr b="0" lang="en-US" sz="1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7" name="Rounded Rectangle 13"/>
          <p:cNvSpPr/>
          <p:nvPr/>
        </p:nvSpPr>
        <p:spPr>
          <a:xfrm>
            <a:off x="822960" y="4251960"/>
            <a:ext cx="3565800" cy="1919880"/>
          </a:xfrm>
          <a:prstGeom prst="roundRect">
            <a:avLst>
              <a:gd name="adj" fmla="val 6000"/>
            </a:avLst>
          </a:prstGeom>
          <a:solidFill>
            <a:srgbClr val="1c2e4d"/>
          </a:solidFill>
          <a:ln w="12700">
            <a:solidFill>
              <a:srgbClr val="346cb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58" name="TextBox 14"/>
          <p:cNvSpPr/>
          <p:nvPr/>
        </p:nvSpPr>
        <p:spPr>
          <a:xfrm>
            <a:off x="1078920" y="4471560"/>
            <a:ext cx="3108600" cy="3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600" spc="-1" strike="noStrike">
                <a:solidFill>
                  <a:srgbClr val="ffffff"/>
                </a:solidFill>
                <a:latin typeface="Calibri"/>
              </a:rPr>
              <a:t>Multi-tenant &amp; secure</a:t>
            </a:r>
            <a:endParaRPr b="0" lang="en-US" sz="1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9" name="TextBox 15"/>
          <p:cNvSpPr/>
          <p:nvPr/>
        </p:nvSpPr>
        <p:spPr>
          <a:xfrm>
            <a:off x="1078920" y="4855320"/>
            <a:ext cx="3108600" cy="48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8000"/>
              </a:lnSpc>
              <a:spcAft>
                <a:spcPts val="601"/>
              </a:spcAft>
            </a:pPr>
            <a:r>
              <a:rPr b="0" lang="en-US" sz="1200" spc="-1" strike="noStrike">
                <a:solidFill>
                  <a:srgbClr val="c3d3ea"/>
                </a:solidFill>
                <a:latin typeface="Calibri"/>
              </a:rPr>
              <a:t>Strict company-level data isolation and role-based access control built into every query.</a:t>
            </a:r>
            <a:endParaRPr b="0" lang="en-US" sz="1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0" name="Rounded Rectangle 16"/>
          <p:cNvSpPr/>
          <p:nvPr/>
        </p:nvSpPr>
        <p:spPr>
          <a:xfrm>
            <a:off x="4681800" y="4251960"/>
            <a:ext cx="3565800" cy="1919880"/>
          </a:xfrm>
          <a:prstGeom prst="roundRect">
            <a:avLst>
              <a:gd name="adj" fmla="val 6000"/>
            </a:avLst>
          </a:prstGeom>
          <a:solidFill>
            <a:srgbClr val="1c2e4d"/>
          </a:solidFill>
          <a:ln w="12700">
            <a:solidFill>
              <a:srgbClr val="346cb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61" name="TextBox 17"/>
          <p:cNvSpPr/>
          <p:nvPr/>
        </p:nvSpPr>
        <p:spPr>
          <a:xfrm>
            <a:off x="4937760" y="4471560"/>
            <a:ext cx="3108600" cy="3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600" spc="-1" strike="noStrike">
                <a:solidFill>
                  <a:srgbClr val="ffffff"/>
                </a:solidFill>
                <a:latin typeface="Calibri"/>
              </a:rPr>
              <a:t>All-in-one</a:t>
            </a:r>
            <a:endParaRPr b="0" lang="en-US" sz="1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2" name="TextBox 18"/>
          <p:cNvSpPr/>
          <p:nvPr/>
        </p:nvSpPr>
        <p:spPr>
          <a:xfrm>
            <a:off x="4937760" y="4855320"/>
            <a:ext cx="3108600" cy="68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8000"/>
              </a:lnSpc>
              <a:spcAft>
                <a:spcPts val="601"/>
              </a:spcAft>
            </a:pPr>
            <a:r>
              <a:rPr b="0" lang="en-US" sz="1200" spc="-1" strike="noStrike">
                <a:solidFill>
                  <a:srgbClr val="c3d3ea"/>
                </a:solidFill>
                <a:latin typeface="Calibri"/>
              </a:rPr>
              <a:t>Documents, approvals, signing and business modules in one system — replacing a stack of disconnected tools.</a:t>
            </a:r>
            <a:endParaRPr b="0" lang="en-US" sz="1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3" name="Rounded Rectangle 19"/>
          <p:cNvSpPr/>
          <p:nvPr/>
        </p:nvSpPr>
        <p:spPr>
          <a:xfrm>
            <a:off x="8540640" y="4251960"/>
            <a:ext cx="3565800" cy="1919880"/>
          </a:xfrm>
          <a:prstGeom prst="roundRect">
            <a:avLst>
              <a:gd name="adj" fmla="val 6000"/>
            </a:avLst>
          </a:prstGeom>
          <a:solidFill>
            <a:srgbClr val="1c2e4d"/>
          </a:solidFill>
          <a:ln w="12700">
            <a:solidFill>
              <a:srgbClr val="346cb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64" name="TextBox 20"/>
          <p:cNvSpPr/>
          <p:nvPr/>
        </p:nvSpPr>
        <p:spPr>
          <a:xfrm>
            <a:off x="8796600" y="4471560"/>
            <a:ext cx="3108600" cy="3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600" spc="-1" strike="noStrike">
                <a:solidFill>
                  <a:srgbClr val="ffffff"/>
                </a:solidFill>
                <a:latin typeface="Calibri"/>
              </a:rPr>
              <a:t>Web + Mobile</a:t>
            </a:r>
            <a:endParaRPr b="0" lang="en-US" sz="1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5" name="TextBox 21"/>
          <p:cNvSpPr/>
          <p:nvPr/>
        </p:nvSpPr>
        <p:spPr>
          <a:xfrm>
            <a:off x="8796600" y="4855320"/>
            <a:ext cx="3108600" cy="68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8000"/>
              </a:lnSpc>
              <a:spcAft>
                <a:spcPts val="601"/>
              </a:spcAft>
            </a:pPr>
            <a:r>
              <a:rPr b="0" lang="en-US" sz="1200" spc="-1" strike="noStrike">
                <a:solidFill>
                  <a:srgbClr val="c3d3ea"/>
                </a:solidFill>
                <a:latin typeface="Calibri"/>
              </a:rPr>
              <a:t>Same workflows on desktop and on the go, so approvals never wait for someone to reach a laptop.</a:t>
            </a:r>
            <a:endParaRPr b="0" lang="en-US" sz="1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Rectangle 1"/>
          <p:cNvSpPr/>
          <p:nvPr/>
        </p:nvSpPr>
        <p:spPr>
          <a:xfrm>
            <a:off x="0" y="0"/>
            <a:ext cx="12191400" cy="255600"/>
          </a:xfrm>
          <a:prstGeom prst="rect">
            <a:avLst/>
          </a:prstGeom>
          <a:solidFill>
            <a:srgbClr val="346cb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67" name="TextBox 2"/>
          <p:cNvSpPr/>
          <p:nvPr/>
        </p:nvSpPr>
        <p:spPr>
          <a:xfrm>
            <a:off x="822960" y="567000"/>
            <a:ext cx="5486040" cy="297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300" spc="-1" strike="noStrike">
                <a:solidFill>
                  <a:srgbClr val="346cb0"/>
                </a:solidFill>
                <a:latin typeface="Calibri"/>
              </a:rPr>
              <a:t>WHY NOW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" name="TextBox 3"/>
          <p:cNvSpPr/>
          <p:nvPr/>
        </p:nvSpPr>
        <p:spPr>
          <a:xfrm>
            <a:off x="822960" y="868680"/>
            <a:ext cx="10515240" cy="60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3200" spc="-1" strike="noStrike">
                <a:solidFill>
                  <a:srgbClr val="142139"/>
                </a:solidFill>
                <a:latin typeface="Calibri"/>
              </a:rPr>
              <a:t>The shift to digital documents is happening now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9" name="TextBox 4"/>
          <p:cNvSpPr/>
          <p:nvPr/>
        </p:nvSpPr>
        <p:spPr>
          <a:xfrm>
            <a:off x="822960" y="1572840"/>
            <a:ext cx="10515240" cy="32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0" lang="en-US" sz="1500" spc="-1" strike="noStrike">
                <a:solidFill>
                  <a:srgbClr val="6b7280"/>
                </a:solidFill>
                <a:latin typeface="Calibri"/>
              </a:rPr>
              <a:t>Regulation, adoption and mobile-first work are converging in Uzbekistan.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0" name="Rounded Rectangle 5"/>
          <p:cNvSpPr/>
          <p:nvPr/>
        </p:nvSpPr>
        <p:spPr>
          <a:xfrm>
            <a:off x="822960" y="2331720"/>
            <a:ext cx="3428640" cy="21027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de5f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71" name="TextBox 6"/>
          <p:cNvSpPr/>
          <p:nvPr/>
        </p:nvSpPr>
        <p:spPr>
          <a:xfrm>
            <a:off x="1078920" y="2551320"/>
            <a:ext cx="2916720" cy="3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600" spc="-1" strike="noStrike">
                <a:solidFill>
                  <a:srgbClr val="142139"/>
                </a:solidFill>
                <a:latin typeface="Calibri"/>
              </a:rPr>
              <a:t>Mandatory e-invoicing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2" name="TextBox 7"/>
          <p:cNvSpPr/>
          <p:nvPr/>
        </p:nvSpPr>
        <p:spPr>
          <a:xfrm>
            <a:off x="1078920" y="2935080"/>
            <a:ext cx="2916720" cy="91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8000"/>
              </a:lnSpc>
              <a:spcAft>
                <a:spcPts val="601"/>
              </a:spcAft>
            </a:pPr>
            <a:r>
              <a:rPr b="0" lang="en-US" sz="1250" spc="-1" strike="noStrike">
                <a:solidFill>
                  <a:srgbClr val="6b7280"/>
                </a:solidFill>
                <a:latin typeface="Calibri"/>
              </a:rPr>
              <a:t>E-invoicing through roaming operators (Faktura.uz, Didox.uz) is already the norm and expanding — enterprises must go digital.</a:t>
            </a:r>
            <a:endParaRPr b="0" lang="en-US" sz="12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3" name="Rounded Rectangle 8"/>
          <p:cNvSpPr/>
          <p:nvPr/>
        </p:nvSpPr>
        <p:spPr>
          <a:xfrm>
            <a:off x="4526280" y="2331720"/>
            <a:ext cx="3428640" cy="21027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de5f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74" name="TextBox 9"/>
          <p:cNvSpPr/>
          <p:nvPr/>
        </p:nvSpPr>
        <p:spPr>
          <a:xfrm>
            <a:off x="4782240" y="2551320"/>
            <a:ext cx="2916720" cy="3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600" spc="-1" strike="noStrike">
                <a:solidFill>
                  <a:srgbClr val="142139"/>
                </a:solidFill>
                <a:latin typeface="Calibri"/>
              </a:rPr>
              <a:t>Government digitalization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" name="TextBox 10"/>
          <p:cNvSpPr/>
          <p:nvPr/>
        </p:nvSpPr>
        <p:spPr>
          <a:xfrm>
            <a:off x="4782240" y="2935080"/>
            <a:ext cx="2916720" cy="70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8000"/>
              </a:lnSpc>
              <a:spcAft>
                <a:spcPts val="601"/>
              </a:spcAft>
            </a:pPr>
            <a:r>
              <a:rPr b="0" lang="en-US" sz="1250" spc="-1" strike="noStrike">
                <a:solidFill>
                  <a:srgbClr val="6b7280"/>
                </a:solidFill>
                <a:latin typeface="Calibri"/>
              </a:rPr>
              <a:t>National push toward e-document flow and e-signature adoption makes paperless the default expectation.</a:t>
            </a:r>
            <a:endParaRPr b="0" lang="en-US" sz="12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6" name="Rounded Rectangle 11"/>
          <p:cNvSpPr/>
          <p:nvPr/>
        </p:nvSpPr>
        <p:spPr>
          <a:xfrm>
            <a:off x="8229600" y="2331720"/>
            <a:ext cx="3428640" cy="21027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de5f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77" name="TextBox 12"/>
          <p:cNvSpPr/>
          <p:nvPr/>
        </p:nvSpPr>
        <p:spPr>
          <a:xfrm>
            <a:off x="8485560" y="2551320"/>
            <a:ext cx="2916720" cy="3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600" spc="-1" strike="noStrike">
                <a:solidFill>
                  <a:srgbClr val="142139"/>
                </a:solidFill>
                <a:latin typeface="Calibri"/>
              </a:rPr>
              <a:t>Remote &amp; mobile work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8" name="TextBox 13"/>
          <p:cNvSpPr/>
          <p:nvPr/>
        </p:nvSpPr>
        <p:spPr>
          <a:xfrm>
            <a:off x="8485560" y="2935080"/>
            <a:ext cx="2916720" cy="70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8000"/>
              </a:lnSpc>
              <a:spcAft>
                <a:spcPts val="601"/>
              </a:spcAft>
            </a:pPr>
            <a:r>
              <a:rPr b="0" lang="en-US" sz="1250" spc="-1" strike="noStrike">
                <a:solidFill>
                  <a:srgbClr val="6b7280"/>
                </a:solidFill>
                <a:latin typeface="Calibri"/>
              </a:rPr>
              <a:t>Leaders expect to approve and sign from their phones — legacy paper processes can't keep up.</a:t>
            </a:r>
            <a:endParaRPr b="0" lang="en-US" sz="12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Rounded Rectangle 14"/>
          <p:cNvSpPr/>
          <p:nvPr/>
        </p:nvSpPr>
        <p:spPr>
          <a:xfrm>
            <a:off x="822960" y="4892040"/>
            <a:ext cx="10542600" cy="1142640"/>
          </a:xfrm>
          <a:prstGeom prst="roundRect">
            <a:avLst>
              <a:gd name="adj" fmla="val 12000"/>
            </a:avLst>
          </a:prstGeom>
          <a:solidFill>
            <a:srgbClr val="e8f0f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80" name="TextBox 15"/>
          <p:cNvSpPr/>
          <p:nvPr/>
        </p:nvSpPr>
        <p:spPr>
          <a:xfrm>
            <a:off x="1188720" y="5133600"/>
            <a:ext cx="9875160" cy="65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457200">
              <a:lnSpc>
                <a:spcPct val="110000"/>
              </a:lnSpc>
              <a:spcAft>
                <a:spcPts val="601"/>
              </a:spcAft>
            </a:pPr>
            <a:r>
              <a:rPr b="1" lang="en-US" sz="1700" spc="-1" strike="noStrike">
                <a:solidFill>
                  <a:srgbClr val="27538a"/>
                </a:solidFill>
                <a:latin typeface="Calibri"/>
              </a:rPr>
              <a:t>Enterprises are actively looking for a local platform that makes their documents compliant, fast and mobile. DOCCO is ready today.</a:t>
            </a:r>
            <a:endParaRPr b="0" lang="en-US" sz="1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1" name="Rectangle 16"/>
          <p:cNvSpPr/>
          <p:nvPr/>
        </p:nvSpPr>
        <p:spPr>
          <a:xfrm>
            <a:off x="822960" y="6419160"/>
            <a:ext cx="10542600" cy="18000"/>
          </a:xfrm>
          <a:prstGeom prst="rect">
            <a:avLst/>
          </a:prstGeom>
          <a:solidFill>
            <a:srgbClr val="e1e7f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26640" bIns="-2664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82" name="TextBox 17"/>
          <p:cNvSpPr/>
          <p:nvPr/>
        </p:nvSpPr>
        <p:spPr>
          <a:xfrm>
            <a:off x="822960" y="6455520"/>
            <a:ext cx="7314840" cy="23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0" lang="en-US" sz="900" spc="-1" strike="noStrike">
                <a:solidFill>
                  <a:srgbClr val="6b7280"/>
                </a:solidFill>
                <a:latin typeface="Calibri"/>
              </a:rPr>
              <a:t>DOCCO  ·  Enterprise Document &amp; Workflow Platform</a:t>
            </a:r>
            <a:endParaRPr b="0" lang="en-US" sz="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3" name="TextBox 18"/>
          <p:cNvSpPr/>
          <p:nvPr/>
        </p:nvSpPr>
        <p:spPr>
          <a:xfrm>
            <a:off x="9509760" y="6455520"/>
            <a:ext cx="1828440" cy="23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r"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900" spc="-1" strike="noStrike">
                <a:solidFill>
                  <a:srgbClr val="6b7280"/>
                </a:solidFill>
                <a:latin typeface="Calibri"/>
              </a:rPr>
              <a:t>06</a:t>
            </a:r>
            <a:endParaRPr b="0" lang="en-US" sz="9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Rectangle 1"/>
          <p:cNvSpPr/>
          <p:nvPr/>
        </p:nvSpPr>
        <p:spPr>
          <a:xfrm>
            <a:off x="0" y="0"/>
            <a:ext cx="12191400" cy="255600"/>
          </a:xfrm>
          <a:prstGeom prst="rect">
            <a:avLst/>
          </a:prstGeom>
          <a:solidFill>
            <a:srgbClr val="346cb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85" name="TextBox 2"/>
          <p:cNvSpPr/>
          <p:nvPr/>
        </p:nvSpPr>
        <p:spPr>
          <a:xfrm>
            <a:off x="822960" y="567000"/>
            <a:ext cx="5486040" cy="297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300" spc="-1" strike="noStrike">
                <a:solidFill>
                  <a:srgbClr val="346cb0"/>
                </a:solidFill>
                <a:latin typeface="Calibri"/>
              </a:rPr>
              <a:t>TRACTION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6" name="TextBox 3"/>
          <p:cNvSpPr/>
          <p:nvPr/>
        </p:nvSpPr>
        <p:spPr>
          <a:xfrm>
            <a:off x="822960" y="868680"/>
            <a:ext cx="10515240" cy="60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3200" spc="-1" strike="noStrike">
                <a:solidFill>
                  <a:srgbClr val="142139"/>
                </a:solidFill>
                <a:latin typeface="Calibri"/>
              </a:rPr>
              <a:t>A proven product, trusted in daily use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7" name="TextBox 4"/>
          <p:cNvSpPr/>
          <p:nvPr/>
        </p:nvSpPr>
        <p:spPr>
          <a:xfrm>
            <a:off x="822960" y="1572840"/>
            <a:ext cx="10515240" cy="32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0" lang="en-US" sz="1500" spc="-1" strike="noStrike">
                <a:solidFill>
                  <a:srgbClr val="6b7280"/>
                </a:solidFill>
                <a:latin typeface="Calibri"/>
              </a:rPr>
              <a:t>In the market since 2021 — not a concept, but a platform enterprises rely on every day.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8" name="Rounded Rectangle 5"/>
          <p:cNvSpPr/>
          <p:nvPr/>
        </p:nvSpPr>
        <p:spPr>
          <a:xfrm>
            <a:off x="822960" y="2286000"/>
            <a:ext cx="3748680" cy="3565800"/>
          </a:xfrm>
          <a:prstGeom prst="roundRect">
            <a:avLst>
              <a:gd name="adj" fmla="val 5000"/>
            </a:avLst>
          </a:prstGeom>
          <a:solidFill>
            <a:srgbClr val="14213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89" name="TextBox 6"/>
          <p:cNvSpPr/>
          <p:nvPr/>
        </p:nvSpPr>
        <p:spPr>
          <a:xfrm>
            <a:off x="1051560" y="2697480"/>
            <a:ext cx="3291480" cy="1273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7400" spc="-1" strike="noStrike">
                <a:solidFill>
                  <a:srgbClr val="ffffff"/>
                </a:solidFill>
                <a:latin typeface="Calibri"/>
              </a:rPr>
              <a:t>2021</a:t>
            </a:r>
            <a:endParaRPr b="0" lang="en-US" sz="7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0" name="TextBox 7"/>
          <p:cNvSpPr/>
          <p:nvPr/>
        </p:nvSpPr>
        <p:spPr>
          <a:xfrm>
            <a:off x="1051560" y="3886200"/>
            <a:ext cx="3291480" cy="32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105000"/>
              </a:lnSpc>
              <a:spcAft>
                <a:spcPts val="601"/>
              </a:spcAft>
            </a:pPr>
            <a:r>
              <a:rPr b="0" lang="en-US" sz="1500" spc="-1" strike="noStrike">
                <a:solidFill>
                  <a:srgbClr val="9fb6d6"/>
                </a:solidFill>
                <a:latin typeface="Calibri"/>
              </a:rPr>
              <a:t>In the market since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" name="Rectangle 8"/>
          <p:cNvSpPr/>
          <p:nvPr/>
        </p:nvSpPr>
        <p:spPr>
          <a:xfrm>
            <a:off x="1600200" y="4480560"/>
            <a:ext cx="2194200" cy="18000"/>
          </a:xfrm>
          <a:prstGeom prst="rect">
            <a:avLst/>
          </a:prstGeom>
          <a:solidFill>
            <a:srgbClr val="346cb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26640" bIns="-2664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92" name="TextBox 9"/>
          <p:cNvSpPr/>
          <p:nvPr/>
        </p:nvSpPr>
        <p:spPr>
          <a:xfrm>
            <a:off x="1051560" y="4663440"/>
            <a:ext cx="3291480" cy="54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110000"/>
              </a:lnSpc>
              <a:spcAft>
                <a:spcPts val="601"/>
              </a:spcAft>
            </a:pPr>
            <a:r>
              <a:rPr b="0" lang="en-US" sz="1350" spc="-1" strike="noStrike">
                <a:solidFill>
                  <a:srgbClr val="c3d3ea"/>
                </a:solidFill>
                <a:latin typeface="Calibri"/>
              </a:rPr>
              <a:t>Years of real production use, hardened on complex enterprise document flows.</a:t>
            </a:r>
            <a:endParaRPr b="0" lang="en-US" sz="13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3" name="Rounded Rectangle 10"/>
          <p:cNvSpPr/>
          <p:nvPr/>
        </p:nvSpPr>
        <p:spPr>
          <a:xfrm>
            <a:off x="4892040" y="2286000"/>
            <a:ext cx="6446160" cy="8226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dde5f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94" name="Rectangle 11"/>
          <p:cNvSpPr/>
          <p:nvPr/>
        </p:nvSpPr>
        <p:spPr>
          <a:xfrm>
            <a:off x="4892040" y="2286000"/>
            <a:ext cx="91080" cy="822600"/>
          </a:xfrm>
          <a:prstGeom prst="rect">
            <a:avLst/>
          </a:prstGeom>
          <a:solidFill>
            <a:srgbClr val="346cb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95" name="TextBox 12"/>
          <p:cNvSpPr/>
          <p:nvPr/>
        </p:nvSpPr>
        <p:spPr>
          <a:xfrm>
            <a:off x="5166360" y="2386440"/>
            <a:ext cx="5988960" cy="32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450" spc="-1" strike="noStrike">
                <a:solidFill>
                  <a:srgbClr val="142139"/>
                </a:solidFill>
                <a:latin typeface="Calibri"/>
              </a:rPr>
              <a:t>Live in production</a:t>
            </a:r>
            <a:endParaRPr b="0" lang="en-US" sz="14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6" name="TextBox 13"/>
          <p:cNvSpPr/>
          <p:nvPr/>
        </p:nvSpPr>
        <p:spPr>
          <a:xfrm>
            <a:off x="5166360" y="2697480"/>
            <a:ext cx="5988960" cy="26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2000"/>
              </a:lnSpc>
              <a:spcAft>
                <a:spcPts val="601"/>
              </a:spcAft>
            </a:pPr>
            <a:r>
              <a:rPr b="0" lang="en-US" sz="1150" spc="-1" strike="noStrike">
                <a:solidFill>
                  <a:srgbClr val="6b7280"/>
                </a:solidFill>
                <a:latin typeface="Calibri"/>
              </a:rPr>
              <a:t>Enterprise clients run daily approvals and contract signing on DOCCO.</a:t>
            </a:r>
            <a:endParaRPr b="0" lang="en-US" sz="11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7" name="Rounded Rectangle 14"/>
          <p:cNvSpPr/>
          <p:nvPr/>
        </p:nvSpPr>
        <p:spPr>
          <a:xfrm>
            <a:off x="4892040" y="3200400"/>
            <a:ext cx="6446160" cy="8226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dde5f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98" name="Rectangle 15"/>
          <p:cNvSpPr/>
          <p:nvPr/>
        </p:nvSpPr>
        <p:spPr>
          <a:xfrm>
            <a:off x="4892040" y="3200400"/>
            <a:ext cx="91080" cy="822600"/>
          </a:xfrm>
          <a:prstGeom prst="rect">
            <a:avLst/>
          </a:prstGeom>
          <a:solidFill>
            <a:srgbClr val="346cb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99" name="TextBox 16"/>
          <p:cNvSpPr/>
          <p:nvPr/>
        </p:nvSpPr>
        <p:spPr>
          <a:xfrm>
            <a:off x="5166360" y="3300840"/>
            <a:ext cx="5988960" cy="32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450" spc="-1" strike="noStrike">
                <a:solidFill>
                  <a:srgbClr val="142139"/>
                </a:solidFill>
                <a:latin typeface="Calibri"/>
              </a:rPr>
              <a:t>Real-world complexity</a:t>
            </a:r>
            <a:endParaRPr b="0" lang="en-US" sz="14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0" name="TextBox 17"/>
          <p:cNvSpPr/>
          <p:nvPr/>
        </p:nvSpPr>
        <p:spPr>
          <a:xfrm>
            <a:off x="5166360" y="3611880"/>
            <a:ext cx="5988960" cy="26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2000"/>
              </a:lnSpc>
              <a:spcAft>
                <a:spcPts val="601"/>
              </a:spcAft>
            </a:pPr>
            <a:r>
              <a:rPr b="0" lang="en-US" sz="1150" spc="-1" strike="noStrike">
                <a:solidFill>
                  <a:srgbClr val="6b7280"/>
                </a:solidFill>
                <a:latin typeface="Calibri"/>
              </a:rPr>
              <a:t>Multi-stage approvals, rework loops and counterparty roaming signing — handled in production.</a:t>
            </a:r>
            <a:endParaRPr b="0" lang="en-US" sz="11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1" name="Rounded Rectangle 18"/>
          <p:cNvSpPr/>
          <p:nvPr/>
        </p:nvSpPr>
        <p:spPr>
          <a:xfrm>
            <a:off x="4892040" y="4114800"/>
            <a:ext cx="6446160" cy="8226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dde5f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02" name="Rectangle 19"/>
          <p:cNvSpPr/>
          <p:nvPr/>
        </p:nvSpPr>
        <p:spPr>
          <a:xfrm>
            <a:off x="4892040" y="4114800"/>
            <a:ext cx="91080" cy="822600"/>
          </a:xfrm>
          <a:prstGeom prst="rect">
            <a:avLst/>
          </a:prstGeom>
          <a:solidFill>
            <a:srgbClr val="346cb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03" name="TextBox 20"/>
          <p:cNvSpPr/>
          <p:nvPr/>
        </p:nvSpPr>
        <p:spPr>
          <a:xfrm>
            <a:off x="5166360" y="4215240"/>
            <a:ext cx="5988960" cy="32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450" spc="-1" strike="noStrike">
                <a:solidFill>
                  <a:srgbClr val="142139"/>
                </a:solidFill>
                <a:latin typeface="Calibri"/>
              </a:rPr>
              <a:t>Full suite in use</a:t>
            </a:r>
            <a:endParaRPr b="0" lang="en-US" sz="14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4" name="TextBox 21"/>
          <p:cNvSpPr/>
          <p:nvPr/>
        </p:nvSpPr>
        <p:spPr>
          <a:xfrm>
            <a:off x="5166360" y="4526280"/>
            <a:ext cx="5988960" cy="44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2000"/>
              </a:lnSpc>
              <a:spcAft>
                <a:spcPts val="601"/>
              </a:spcAft>
            </a:pPr>
            <a:r>
              <a:rPr b="0" lang="en-US" sz="1150" spc="-1" strike="noStrike">
                <a:solidFill>
                  <a:srgbClr val="6b7280"/>
                </a:solidFill>
                <a:latin typeface="Calibri"/>
              </a:rPr>
              <a:t>Documents, approvals and signing working together with BPM, HR, CRM, WMS and Assets modules.</a:t>
            </a:r>
            <a:endParaRPr b="0" lang="en-US" sz="11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5" name="Rounded Rectangle 22"/>
          <p:cNvSpPr/>
          <p:nvPr/>
        </p:nvSpPr>
        <p:spPr>
          <a:xfrm>
            <a:off x="4892040" y="5029200"/>
            <a:ext cx="6446160" cy="8226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dde5f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06" name="Rectangle 23"/>
          <p:cNvSpPr/>
          <p:nvPr/>
        </p:nvSpPr>
        <p:spPr>
          <a:xfrm>
            <a:off x="4892040" y="5029200"/>
            <a:ext cx="91080" cy="822600"/>
          </a:xfrm>
          <a:prstGeom prst="rect">
            <a:avLst/>
          </a:prstGeom>
          <a:solidFill>
            <a:srgbClr val="346cb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07" name="TextBox 24"/>
          <p:cNvSpPr/>
          <p:nvPr/>
        </p:nvSpPr>
        <p:spPr>
          <a:xfrm>
            <a:off x="5166360" y="5129640"/>
            <a:ext cx="5988960" cy="32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450" spc="-1" strike="noStrike">
                <a:solidFill>
                  <a:srgbClr val="142139"/>
                </a:solidFill>
                <a:latin typeface="Calibri"/>
              </a:rPr>
              <a:t>Web + mobile</a:t>
            </a:r>
            <a:endParaRPr b="0" lang="en-US" sz="14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8" name="TextBox 25"/>
          <p:cNvSpPr/>
          <p:nvPr/>
        </p:nvSpPr>
        <p:spPr>
          <a:xfrm>
            <a:off x="5166360" y="5440680"/>
            <a:ext cx="5988960" cy="26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2000"/>
              </a:lnSpc>
              <a:spcAft>
                <a:spcPts val="601"/>
              </a:spcAft>
            </a:pPr>
            <a:r>
              <a:rPr b="0" lang="en-US" sz="1150" spc="-1" strike="noStrike">
                <a:solidFill>
                  <a:srgbClr val="6b7280"/>
                </a:solidFill>
                <a:latin typeface="Calibri"/>
              </a:rPr>
              <a:t>The platform extends to iOS &amp; Android for approvals and signing on the go.</a:t>
            </a:r>
            <a:endParaRPr b="0" lang="en-US" sz="11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9" name="Rectangle 26"/>
          <p:cNvSpPr/>
          <p:nvPr/>
        </p:nvSpPr>
        <p:spPr>
          <a:xfrm>
            <a:off x="822960" y="6419160"/>
            <a:ext cx="10542600" cy="18000"/>
          </a:xfrm>
          <a:prstGeom prst="rect">
            <a:avLst/>
          </a:prstGeom>
          <a:solidFill>
            <a:srgbClr val="e1e7f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26640" bIns="-2664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10" name="TextBox 27"/>
          <p:cNvSpPr/>
          <p:nvPr/>
        </p:nvSpPr>
        <p:spPr>
          <a:xfrm>
            <a:off x="822960" y="6455520"/>
            <a:ext cx="7314840" cy="23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0" lang="en-US" sz="900" spc="-1" strike="noStrike">
                <a:solidFill>
                  <a:srgbClr val="6b7280"/>
                </a:solidFill>
                <a:latin typeface="Calibri"/>
              </a:rPr>
              <a:t>DOCCO  ·  Enterprise Document &amp; Workflow Platform</a:t>
            </a:r>
            <a:endParaRPr b="0" lang="en-US" sz="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1" name="TextBox 28"/>
          <p:cNvSpPr/>
          <p:nvPr/>
        </p:nvSpPr>
        <p:spPr>
          <a:xfrm>
            <a:off x="9509760" y="6455520"/>
            <a:ext cx="1828440" cy="23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r"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900" spc="-1" strike="noStrike">
                <a:solidFill>
                  <a:srgbClr val="6b7280"/>
                </a:solidFill>
                <a:latin typeface="Calibri"/>
              </a:rPr>
              <a:t>07</a:t>
            </a:r>
            <a:endParaRPr b="0" lang="en-US" sz="9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Rectangle 1"/>
          <p:cNvSpPr/>
          <p:nvPr/>
        </p:nvSpPr>
        <p:spPr>
          <a:xfrm>
            <a:off x="0" y="0"/>
            <a:ext cx="12191400" cy="255600"/>
          </a:xfrm>
          <a:prstGeom prst="rect">
            <a:avLst/>
          </a:prstGeom>
          <a:solidFill>
            <a:srgbClr val="346cb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13" name="TextBox 2"/>
          <p:cNvSpPr/>
          <p:nvPr/>
        </p:nvSpPr>
        <p:spPr>
          <a:xfrm>
            <a:off x="822960" y="567000"/>
            <a:ext cx="5486040" cy="297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300" spc="-1" strike="noStrike">
                <a:solidFill>
                  <a:srgbClr val="346cb0"/>
                </a:solidFill>
                <a:latin typeface="Calibri"/>
              </a:rPr>
              <a:t>TRUST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4" name="TextBox 3"/>
          <p:cNvSpPr/>
          <p:nvPr/>
        </p:nvSpPr>
        <p:spPr>
          <a:xfrm>
            <a:off x="822960" y="868680"/>
            <a:ext cx="10515240" cy="60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3200" spc="-1" strike="noStrike">
                <a:solidFill>
                  <a:srgbClr val="142139"/>
                </a:solidFill>
                <a:latin typeface="Calibri"/>
              </a:rPr>
              <a:t>Security &amp; compliance you can hand to your legal team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5" name="TextBox 4"/>
          <p:cNvSpPr/>
          <p:nvPr/>
        </p:nvSpPr>
        <p:spPr>
          <a:xfrm>
            <a:off x="822960" y="1572840"/>
            <a:ext cx="10515240" cy="32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0" lang="en-US" sz="1500" spc="-1" strike="noStrike">
                <a:solidFill>
                  <a:srgbClr val="6b7280"/>
                </a:solidFill>
                <a:latin typeface="Calibri"/>
              </a:rPr>
              <a:t>Enterprise document data demands enterprise-grade controls.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6" name="Rounded Rectangle 5"/>
          <p:cNvSpPr/>
          <p:nvPr/>
        </p:nvSpPr>
        <p:spPr>
          <a:xfrm>
            <a:off x="822960" y="2240280"/>
            <a:ext cx="4983120" cy="1737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de5f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17" name="TextBox 6"/>
          <p:cNvSpPr/>
          <p:nvPr/>
        </p:nvSpPr>
        <p:spPr>
          <a:xfrm>
            <a:off x="1078920" y="2459880"/>
            <a:ext cx="4471200" cy="3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600" spc="-1" strike="noStrike">
                <a:solidFill>
                  <a:srgbClr val="142139"/>
                </a:solidFill>
                <a:latin typeface="Calibri"/>
              </a:rPr>
              <a:t>Legally-valid signatures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8" name="TextBox 7"/>
          <p:cNvSpPr/>
          <p:nvPr/>
        </p:nvSpPr>
        <p:spPr>
          <a:xfrm>
            <a:off x="1078920" y="2843640"/>
            <a:ext cx="4471200" cy="500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8000"/>
              </a:lnSpc>
              <a:spcAft>
                <a:spcPts val="601"/>
              </a:spcAft>
            </a:pPr>
            <a:r>
              <a:rPr b="0" lang="en-US" sz="1250" spc="-1" strike="noStrike">
                <a:solidFill>
                  <a:srgbClr val="6b7280"/>
                </a:solidFill>
                <a:latin typeface="Calibri"/>
              </a:rPr>
              <a:t>E-IMZO national PKI signing for individuals and legal entities — recognized under Uzbek law.</a:t>
            </a:r>
            <a:endParaRPr b="0" lang="en-US" sz="12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9" name="Rounded Rectangle 8"/>
          <p:cNvSpPr/>
          <p:nvPr/>
        </p:nvSpPr>
        <p:spPr>
          <a:xfrm>
            <a:off x="6355080" y="2240280"/>
            <a:ext cx="4983120" cy="1737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de5f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20" name="TextBox 9"/>
          <p:cNvSpPr/>
          <p:nvPr/>
        </p:nvSpPr>
        <p:spPr>
          <a:xfrm>
            <a:off x="6611040" y="2459880"/>
            <a:ext cx="4471200" cy="3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600" spc="-1" strike="noStrike">
                <a:solidFill>
                  <a:srgbClr val="142139"/>
                </a:solidFill>
                <a:latin typeface="Calibri"/>
              </a:rPr>
              <a:t>Company data isolation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1" name="TextBox 10"/>
          <p:cNvSpPr/>
          <p:nvPr/>
        </p:nvSpPr>
        <p:spPr>
          <a:xfrm>
            <a:off x="6611040" y="2843640"/>
            <a:ext cx="4471200" cy="500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8000"/>
              </a:lnSpc>
              <a:spcAft>
                <a:spcPts val="601"/>
              </a:spcAft>
            </a:pPr>
            <a:r>
              <a:rPr b="0" lang="en-US" sz="1250" spc="-1" strike="noStrike">
                <a:solidFill>
                  <a:srgbClr val="6b7280"/>
                </a:solidFill>
                <a:latin typeface="Calibri"/>
              </a:rPr>
              <a:t>Multi-tenant architecture isolates every company's data at the query level.</a:t>
            </a:r>
            <a:endParaRPr b="0" lang="en-US" sz="12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2" name="Rounded Rectangle 11"/>
          <p:cNvSpPr/>
          <p:nvPr/>
        </p:nvSpPr>
        <p:spPr>
          <a:xfrm>
            <a:off x="822960" y="4206240"/>
            <a:ext cx="4983120" cy="1737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de5f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23" name="TextBox 12"/>
          <p:cNvSpPr/>
          <p:nvPr/>
        </p:nvSpPr>
        <p:spPr>
          <a:xfrm>
            <a:off x="1078920" y="4425840"/>
            <a:ext cx="4471200" cy="3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600" spc="-1" strike="noStrike">
                <a:solidFill>
                  <a:srgbClr val="142139"/>
                </a:solidFill>
                <a:latin typeface="Calibri"/>
              </a:rPr>
              <a:t>Role-based access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4" name="TextBox 13"/>
          <p:cNvSpPr/>
          <p:nvPr/>
        </p:nvSpPr>
        <p:spPr>
          <a:xfrm>
            <a:off x="1078920" y="4809600"/>
            <a:ext cx="4471200" cy="500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8000"/>
              </a:lnSpc>
              <a:spcAft>
                <a:spcPts val="601"/>
              </a:spcAft>
            </a:pPr>
            <a:r>
              <a:rPr b="0" lang="en-US" sz="1250" spc="-1" strike="noStrike">
                <a:solidFill>
                  <a:srgbClr val="6b7280"/>
                </a:solidFill>
                <a:latin typeface="Calibri"/>
              </a:rPr>
              <a:t>Granular access-control rules govern who can see and act on which documents and deals.</a:t>
            </a:r>
            <a:endParaRPr b="0" lang="en-US" sz="12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5" name="Rounded Rectangle 14"/>
          <p:cNvSpPr/>
          <p:nvPr/>
        </p:nvSpPr>
        <p:spPr>
          <a:xfrm>
            <a:off x="6355080" y="4206240"/>
            <a:ext cx="4983120" cy="1737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de5f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26" name="TextBox 15"/>
          <p:cNvSpPr/>
          <p:nvPr/>
        </p:nvSpPr>
        <p:spPr>
          <a:xfrm>
            <a:off x="6611040" y="4425840"/>
            <a:ext cx="4471200" cy="3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600" spc="-1" strike="noStrike">
                <a:solidFill>
                  <a:srgbClr val="142139"/>
                </a:solidFill>
                <a:latin typeface="Calibri"/>
              </a:rPr>
              <a:t>Full audit trail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7" name="TextBox 16"/>
          <p:cNvSpPr/>
          <p:nvPr/>
        </p:nvSpPr>
        <p:spPr>
          <a:xfrm>
            <a:off x="6611040" y="4809600"/>
            <a:ext cx="4471200" cy="500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8000"/>
              </a:lnSpc>
              <a:spcAft>
                <a:spcPts val="601"/>
              </a:spcAft>
            </a:pPr>
            <a:r>
              <a:rPr b="0" lang="en-US" sz="1250" spc="-1" strike="noStrike">
                <a:solidFill>
                  <a:srgbClr val="6b7280"/>
                </a:solidFill>
                <a:latin typeface="Calibri"/>
              </a:rPr>
              <a:t>Every approval, rework and signature is recorded with who, what and when.</a:t>
            </a:r>
            <a:endParaRPr b="0" lang="en-US" sz="12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8" name="Rectangle 17"/>
          <p:cNvSpPr/>
          <p:nvPr/>
        </p:nvSpPr>
        <p:spPr>
          <a:xfrm>
            <a:off x="822960" y="6419160"/>
            <a:ext cx="10542600" cy="18000"/>
          </a:xfrm>
          <a:prstGeom prst="rect">
            <a:avLst/>
          </a:prstGeom>
          <a:solidFill>
            <a:srgbClr val="e1e7f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26640" bIns="-2664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29" name="TextBox 18"/>
          <p:cNvSpPr/>
          <p:nvPr/>
        </p:nvSpPr>
        <p:spPr>
          <a:xfrm>
            <a:off x="822960" y="6455520"/>
            <a:ext cx="7314840" cy="23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0" lang="en-US" sz="900" spc="-1" strike="noStrike">
                <a:solidFill>
                  <a:srgbClr val="6b7280"/>
                </a:solidFill>
                <a:latin typeface="Calibri"/>
              </a:rPr>
              <a:t>DOCCO  ·  Enterprise Document &amp; Workflow Platform</a:t>
            </a:r>
            <a:endParaRPr b="0" lang="en-US" sz="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0" name="TextBox 19"/>
          <p:cNvSpPr/>
          <p:nvPr/>
        </p:nvSpPr>
        <p:spPr>
          <a:xfrm>
            <a:off x="9509760" y="6455520"/>
            <a:ext cx="1828440" cy="23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r"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900" spc="-1" strike="noStrike">
                <a:solidFill>
                  <a:srgbClr val="6b7280"/>
                </a:solidFill>
                <a:latin typeface="Calibri"/>
              </a:rPr>
              <a:t>08</a:t>
            </a:r>
            <a:endParaRPr b="0" lang="en-US" sz="9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Rectangle 1"/>
          <p:cNvSpPr/>
          <p:nvPr/>
        </p:nvSpPr>
        <p:spPr>
          <a:xfrm>
            <a:off x="0" y="0"/>
            <a:ext cx="12191400" cy="255600"/>
          </a:xfrm>
          <a:prstGeom prst="rect">
            <a:avLst/>
          </a:prstGeom>
          <a:solidFill>
            <a:srgbClr val="346cb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32" name="TextBox 2"/>
          <p:cNvSpPr/>
          <p:nvPr/>
        </p:nvSpPr>
        <p:spPr>
          <a:xfrm>
            <a:off x="822960" y="567000"/>
            <a:ext cx="5486040" cy="297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300" spc="-1" strike="noStrike">
                <a:solidFill>
                  <a:srgbClr val="346cb0"/>
                </a:solidFill>
                <a:latin typeface="Calibri"/>
              </a:rPr>
              <a:t>GET STARTED</a:t>
            </a:r>
            <a:endParaRPr b="0" lang="en-US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3" name="TextBox 3"/>
          <p:cNvSpPr/>
          <p:nvPr/>
        </p:nvSpPr>
        <p:spPr>
          <a:xfrm>
            <a:off x="822960" y="868680"/>
            <a:ext cx="10515240" cy="60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3200" spc="-1" strike="noStrike">
                <a:solidFill>
                  <a:srgbClr val="142139"/>
                </a:solidFill>
                <a:latin typeface="Calibri"/>
              </a:rPr>
              <a:t>Start a pilot in weeks, not quarters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4" name="TextBox 4"/>
          <p:cNvSpPr/>
          <p:nvPr/>
        </p:nvSpPr>
        <p:spPr>
          <a:xfrm>
            <a:off x="822960" y="1572840"/>
            <a:ext cx="10515240" cy="32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0" lang="en-US" sz="1500" spc="-1" strike="noStrike">
                <a:solidFill>
                  <a:srgbClr val="6b7280"/>
                </a:solidFill>
                <a:latin typeface="Calibri"/>
              </a:rPr>
              <a:t>A low-risk way to prove the value on your own documents.</a:t>
            </a:r>
            <a:endParaRPr b="0" lang="en-US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5" name="Rounded Rectangle 5"/>
          <p:cNvSpPr/>
          <p:nvPr/>
        </p:nvSpPr>
        <p:spPr>
          <a:xfrm>
            <a:off x="822960" y="2286000"/>
            <a:ext cx="2578320" cy="18284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de5f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36" name="TextBox 6"/>
          <p:cNvSpPr/>
          <p:nvPr/>
        </p:nvSpPr>
        <p:spPr>
          <a:xfrm>
            <a:off x="1060560" y="2487240"/>
            <a:ext cx="2194200" cy="3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600" spc="-1" strike="noStrike">
                <a:solidFill>
                  <a:srgbClr val="27538a"/>
                </a:solidFill>
                <a:latin typeface="Calibri"/>
              </a:rPr>
              <a:t>1 · Scope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7" name="TextBox 7"/>
          <p:cNvSpPr/>
          <p:nvPr/>
        </p:nvSpPr>
        <p:spPr>
          <a:xfrm>
            <a:off x="1060560" y="2926080"/>
            <a:ext cx="2194200" cy="70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8000"/>
              </a:lnSpc>
              <a:spcAft>
                <a:spcPts val="601"/>
              </a:spcAft>
            </a:pPr>
            <a:r>
              <a:rPr b="0" lang="en-US" sz="1250" spc="-1" strike="noStrike">
                <a:solidFill>
                  <a:srgbClr val="6b7280"/>
                </a:solidFill>
                <a:latin typeface="Calibri"/>
              </a:rPr>
              <a:t>Pick one flow — e.g. contract approvals — and a small team to pilot with.</a:t>
            </a:r>
            <a:endParaRPr b="0" lang="en-US" sz="12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8" name="Rounded Rectangle 8"/>
          <p:cNvSpPr/>
          <p:nvPr/>
        </p:nvSpPr>
        <p:spPr>
          <a:xfrm>
            <a:off x="3584520" y="2286000"/>
            <a:ext cx="2578320" cy="18284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de5f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39" name="TextBox 9"/>
          <p:cNvSpPr/>
          <p:nvPr/>
        </p:nvSpPr>
        <p:spPr>
          <a:xfrm>
            <a:off x="3822120" y="2487240"/>
            <a:ext cx="2194200" cy="3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600" spc="-1" strike="noStrike">
                <a:solidFill>
                  <a:srgbClr val="27538a"/>
                </a:solidFill>
                <a:latin typeface="Calibri"/>
              </a:rPr>
              <a:t>2 · Onboard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0" name="TextBox 10"/>
          <p:cNvSpPr/>
          <p:nvPr/>
        </p:nvSpPr>
        <p:spPr>
          <a:xfrm>
            <a:off x="3822120" y="2926080"/>
            <a:ext cx="2194200" cy="500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8000"/>
              </a:lnSpc>
              <a:spcAft>
                <a:spcPts val="601"/>
              </a:spcAft>
            </a:pPr>
            <a:r>
              <a:rPr b="0" lang="en-US" sz="1250" spc="-1" strike="noStrike">
                <a:solidFill>
                  <a:srgbClr val="6b7280"/>
                </a:solidFill>
                <a:latin typeface="Calibri"/>
              </a:rPr>
              <a:t>We set up your company workspace, users and roles.</a:t>
            </a:r>
            <a:endParaRPr b="0" lang="en-US" sz="12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1" name="Rounded Rectangle 11"/>
          <p:cNvSpPr/>
          <p:nvPr/>
        </p:nvSpPr>
        <p:spPr>
          <a:xfrm>
            <a:off x="6346080" y="2286000"/>
            <a:ext cx="2578320" cy="18284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de5f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42" name="TextBox 12"/>
          <p:cNvSpPr/>
          <p:nvPr/>
        </p:nvSpPr>
        <p:spPr>
          <a:xfrm>
            <a:off x="6583680" y="2487240"/>
            <a:ext cx="2194200" cy="3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600" spc="-1" strike="noStrike">
                <a:solidFill>
                  <a:srgbClr val="27538a"/>
                </a:solidFill>
                <a:latin typeface="Calibri"/>
              </a:rPr>
              <a:t>3 · Run live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3" name="TextBox 13"/>
          <p:cNvSpPr/>
          <p:nvPr/>
        </p:nvSpPr>
        <p:spPr>
          <a:xfrm>
            <a:off x="6583680" y="2926080"/>
            <a:ext cx="2194200" cy="70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8000"/>
              </a:lnSpc>
              <a:spcAft>
                <a:spcPts val="601"/>
              </a:spcAft>
            </a:pPr>
            <a:r>
              <a:rPr b="0" lang="en-US" sz="1250" spc="-1" strike="noStrike">
                <a:solidFill>
                  <a:srgbClr val="6b7280"/>
                </a:solidFill>
                <a:latin typeface="Calibri"/>
              </a:rPr>
              <a:t>Your team routes, approves and signs real documents in DOCCO.</a:t>
            </a:r>
            <a:endParaRPr b="0" lang="en-US" sz="12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4" name="Rounded Rectangle 14"/>
          <p:cNvSpPr/>
          <p:nvPr/>
        </p:nvSpPr>
        <p:spPr>
          <a:xfrm>
            <a:off x="9107280" y="2286000"/>
            <a:ext cx="2578320" cy="18284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de5f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45" name="TextBox 15"/>
          <p:cNvSpPr/>
          <p:nvPr/>
        </p:nvSpPr>
        <p:spPr>
          <a:xfrm>
            <a:off x="9345240" y="2487240"/>
            <a:ext cx="2194200" cy="3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1600" spc="-1" strike="noStrike">
                <a:solidFill>
                  <a:srgbClr val="27538a"/>
                </a:solidFill>
                <a:latin typeface="Calibri"/>
              </a:rPr>
              <a:t>4 · Roll out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6" name="TextBox 16"/>
          <p:cNvSpPr/>
          <p:nvPr/>
        </p:nvSpPr>
        <p:spPr>
          <a:xfrm>
            <a:off x="9345240" y="2926080"/>
            <a:ext cx="2194200" cy="70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8000"/>
              </a:lnSpc>
              <a:spcAft>
                <a:spcPts val="601"/>
              </a:spcAft>
            </a:pPr>
            <a:r>
              <a:rPr b="0" lang="en-US" sz="1250" spc="-1" strike="noStrike">
                <a:solidFill>
                  <a:srgbClr val="6b7280"/>
                </a:solidFill>
                <a:latin typeface="Calibri"/>
              </a:rPr>
              <a:t>Measure the time saved, then expand to more flows and teams.</a:t>
            </a:r>
            <a:endParaRPr b="0" lang="en-US" sz="12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7" name="Rounded Rectangle 17"/>
          <p:cNvSpPr/>
          <p:nvPr/>
        </p:nvSpPr>
        <p:spPr>
          <a:xfrm>
            <a:off x="822960" y="4617720"/>
            <a:ext cx="10542600" cy="1279800"/>
          </a:xfrm>
          <a:prstGeom prst="roundRect">
            <a:avLst>
              <a:gd name="adj" fmla="val 10000"/>
            </a:avLst>
          </a:prstGeom>
          <a:solidFill>
            <a:srgbClr val="346cb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48" name="TextBox 18"/>
          <p:cNvSpPr/>
          <p:nvPr/>
        </p:nvSpPr>
        <p:spPr>
          <a:xfrm>
            <a:off x="1188720" y="4911120"/>
            <a:ext cx="9875160" cy="69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defTabSz="457200">
              <a:lnSpc>
                <a:spcPct val="110000"/>
              </a:lnSpc>
              <a:spcAft>
                <a:spcPts val="601"/>
              </a:spcAft>
            </a:pPr>
            <a:r>
              <a:rPr b="1" lang="en-US" sz="1800" spc="-1" strike="noStrike">
                <a:solidFill>
                  <a:srgbClr val="ffffff"/>
                </a:solidFill>
                <a:latin typeface="Calibri"/>
              </a:rPr>
              <a:t>Free guided pilot for qualifying enterprises — bring one document flow, we'll show you paperless in action.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9" name="Rectangle 19"/>
          <p:cNvSpPr/>
          <p:nvPr/>
        </p:nvSpPr>
        <p:spPr>
          <a:xfrm>
            <a:off x="822960" y="6419160"/>
            <a:ext cx="10542600" cy="18000"/>
          </a:xfrm>
          <a:prstGeom prst="rect">
            <a:avLst/>
          </a:prstGeom>
          <a:solidFill>
            <a:srgbClr val="e1e7f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26640" bIns="-2664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50" name="TextBox 20"/>
          <p:cNvSpPr/>
          <p:nvPr/>
        </p:nvSpPr>
        <p:spPr>
          <a:xfrm>
            <a:off x="822960" y="6455520"/>
            <a:ext cx="7314840" cy="23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5000"/>
              </a:lnSpc>
              <a:spcAft>
                <a:spcPts val="601"/>
              </a:spcAft>
            </a:pPr>
            <a:r>
              <a:rPr b="0" lang="en-US" sz="900" spc="-1" strike="noStrike">
                <a:solidFill>
                  <a:srgbClr val="6b7280"/>
                </a:solidFill>
                <a:latin typeface="Calibri"/>
              </a:rPr>
              <a:t>DOCCO  ·  Enterprise Document &amp; Workflow Platform</a:t>
            </a:r>
            <a:endParaRPr b="0" lang="en-US" sz="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1" name="TextBox 21"/>
          <p:cNvSpPr/>
          <p:nvPr/>
        </p:nvSpPr>
        <p:spPr>
          <a:xfrm>
            <a:off x="9509760" y="6455520"/>
            <a:ext cx="1828440" cy="23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r" defTabSz="457200">
              <a:lnSpc>
                <a:spcPct val="105000"/>
              </a:lnSpc>
              <a:spcAft>
                <a:spcPts val="601"/>
              </a:spcAft>
            </a:pPr>
            <a:r>
              <a:rPr b="1" lang="en-US" sz="900" spc="-1" strike="noStrike">
                <a:solidFill>
                  <a:srgbClr val="6b7280"/>
                </a:solidFill>
                <a:latin typeface="Calibri"/>
              </a:rPr>
              <a:t>09</a:t>
            </a:r>
            <a:endParaRPr b="0" lang="en-US" sz="9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Application>LibreOffice/7.6.4.1$MacOSX_AARCH64 LibreOffice_project/e19e193f88cd6c0525a17fb7a176ed8e6a3e2aa1</Application>
  <AppVersion>15.0000</AppVersion>
  <Words>0</Words>
  <Paragraphs>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2013-01-27T09:14:16Z</dcterms:created>
  <dc:creator/>
  <dc:description>generated using python-pptx</dc:description>
  <dc:language>en-US</dc:language>
  <cp:lastModifiedBy>Davronbek Usarov</cp:lastModifiedBy>
  <dcterms:modified xsi:type="dcterms:W3CDTF">2026-09-10T13:10:52Z</dcterms:modified>
  <cp:revision>2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On-screen Show (4:3)</vt:lpwstr>
  </property>
</Properties>
</file>