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BUS_DARK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1143000" cy="0"/>
          </a:xfrm>
          <a:prstGeom prst="line">
            <a:avLst/>
          </a:prstGeom>
          <a:noFill/>
          <a:ln w="38100">
            <a:solidFill>
              <a:srgbClr val="F4C4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754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02920" y="704088"/>
            <a:ext cx="2011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spc="80" kern="0" dirty="0">
                <a:solidFill>
                  <a:srgbClr val="8B909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STARTUP PRESENTATION • MVP</a:t>
            </a:r>
            <a:endParaRPr lang="en-US" sz="650" dirty="0"/>
          </a:p>
        </p:txBody>
      </p:sp>
      <p:sp>
        <p:nvSpPr>
          <p:cNvPr id="5" name="Text 3"/>
          <p:cNvSpPr/>
          <p:nvPr/>
        </p:nvSpPr>
        <p:spPr>
          <a:xfrm>
            <a:off x="10607040" y="651967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650" dirty="0">
                <a:solidFill>
                  <a:srgbClr val="777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albus.mobi</a:t>
            </a:r>
            <a:endParaRPr lang="en-US" sz="6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jpg"/><Relationship Id="rId3" Type="http://schemas.openxmlformats.org/officeDocument/2006/relationships/image" Target="../media/image-7-3.jp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D0F"/>
          </a:solidFill>
          <a:ln w="12700">
            <a:solidFill>
              <a:srgbClr val="0B0D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" y="786384"/>
            <a:ext cx="1234440" cy="45720"/>
          </a:xfrm>
          <a:prstGeom prst="rect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941832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658368" y="1408176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4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MULTI-MARKETPLACE SELLER OS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658368" y="1901952"/>
            <a:ext cx="48920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Bir nechta marketplace.</a:t>
            </a:r>
            <a:endParaRPr lang="en-US" sz="3100" dirty="0"/>
          </a:p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Bitta operatsion tizim.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658368" y="3401568"/>
            <a:ext cx="466344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Yandex Market, Uzum Market, Ozon va Wildberries sotuvchilari uchun AI asosidagi yagona boshqaruv platformasi.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58368" y="4315968"/>
            <a:ext cx="178308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8096" y="4425696"/>
            <a:ext cx="91440" cy="9144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23544" y="4370832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Yandex Market</a:t>
            </a:r>
            <a:endParaRPr lang="en-US" sz="740" dirty="0"/>
          </a:p>
        </p:txBody>
      </p:sp>
      <p:sp>
        <p:nvSpPr>
          <p:cNvPr id="11" name="Shape 9"/>
          <p:cNvSpPr/>
          <p:nvPr/>
        </p:nvSpPr>
        <p:spPr>
          <a:xfrm>
            <a:off x="2560320" y="4315968"/>
            <a:ext cx="160020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670048" y="4425696"/>
            <a:ext cx="91440" cy="91440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25496" y="437083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Uzum Market</a:t>
            </a:r>
            <a:endParaRPr lang="en-US" sz="740" dirty="0"/>
          </a:p>
        </p:txBody>
      </p:sp>
      <p:sp>
        <p:nvSpPr>
          <p:cNvPr id="14" name="Shape 12"/>
          <p:cNvSpPr/>
          <p:nvPr/>
        </p:nvSpPr>
        <p:spPr>
          <a:xfrm>
            <a:off x="4279392" y="4315968"/>
            <a:ext cx="109728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89120" y="4425696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44568" y="4370832"/>
            <a:ext cx="777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Ozon</a:t>
            </a:r>
            <a:endParaRPr lang="en-US" sz="740" dirty="0"/>
          </a:p>
        </p:txBody>
      </p:sp>
      <p:sp>
        <p:nvSpPr>
          <p:cNvPr id="17" name="Shape 15"/>
          <p:cNvSpPr/>
          <p:nvPr/>
        </p:nvSpPr>
        <p:spPr>
          <a:xfrm>
            <a:off x="658368" y="4754880"/>
            <a:ext cx="155448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68096" y="4864608"/>
            <a:ext cx="91440" cy="91440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3544" y="4809744"/>
            <a:ext cx="1234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Wildberries</a:t>
            </a:r>
            <a:endParaRPr lang="en-US" sz="740" dirty="0"/>
          </a:p>
        </p:txBody>
      </p:sp>
      <p:sp>
        <p:nvSpPr>
          <p:cNvPr id="20" name="Shape 18"/>
          <p:cNvSpPr/>
          <p:nvPr/>
        </p:nvSpPr>
        <p:spPr>
          <a:xfrm>
            <a:off x="2331720" y="4754880"/>
            <a:ext cx="132588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441448" y="4864608"/>
            <a:ext cx="91440" cy="91440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596896" y="480974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Stage: MVP</a:t>
            </a:r>
            <a:endParaRPr lang="en-US" sz="740" dirty="0"/>
          </a:p>
        </p:txBody>
      </p:sp>
      <p:sp>
        <p:nvSpPr>
          <p:cNvPr id="23" name="Text 21"/>
          <p:cNvSpPr/>
          <p:nvPr/>
        </p:nvSpPr>
        <p:spPr>
          <a:xfrm>
            <a:off x="658368" y="59161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74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Startup Presentation • 2026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5897880" y="1033272"/>
            <a:ext cx="5532120" cy="4526280"/>
          </a:xfrm>
          <a:prstGeom prst="roundRect">
            <a:avLst>
              <a:gd name="adj" fmla="val 1616"/>
            </a:avLst>
          </a:prstGeom>
          <a:solidFill>
            <a:srgbClr val="101317"/>
          </a:solidFill>
          <a:ln w="15240">
            <a:solidFill>
              <a:srgbClr val="3A4048"/>
            </a:solidFill>
            <a:prstDash val="solid"/>
          </a:ln>
        </p:spPr>
      </p:sp>
      <p:pic>
        <p:nvPicPr>
          <p:cNvPr id="25" name="Image 0" descr="/mnt/data/Albus_Startup_Screenshot_v2_preview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25312" y="1060704"/>
            <a:ext cx="5477256" cy="4471416"/>
          </a:xfrm>
          <a:prstGeom prst="rect">
            <a:avLst/>
          </a:prstGeom>
        </p:spPr>
      </p:pic>
      <p:sp>
        <p:nvSpPr>
          <p:cNvPr id="26" name="Shape 23"/>
          <p:cNvSpPr/>
          <p:nvPr/>
        </p:nvSpPr>
        <p:spPr>
          <a:xfrm>
            <a:off x="6903720" y="5715000"/>
            <a:ext cx="3520440" cy="457200"/>
          </a:xfrm>
          <a:prstGeom prst="roundRect">
            <a:avLst>
              <a:gd name="adj" fmla="val 20000"/>
            </a:avLst>
          </a:prstGeom>
          <a:solidFill>
            <a:srgbClr val="15191D"/>
          </a:solidFill>
          <a:ln w="12700">
            <a:solidFill>
              <a:srgbClr val="30363D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095744" y="5843016"/>
            <a:ext cx="3154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E9EA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seller. Multiple marketplaces. One OS.</a:t>
            </a:r>
            <a:endParaRPr lang="en-US" sz="8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BIZNES MODEL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SaaS obuna modeli: foydalanish o‘sgani sari Albus ham o‘sadi.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Tariflar kabinetlar soni, mahsulot hajmi, AI foydalanishi va avtomatlashtirish darajasi bo‘yicha segmentlanadi.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85800" y="2788920"/>
            <a:ext cx="3310128" cy="1993392"/>
          </a:xfrm>
          <a:prstGeom prst="roundRect">
            <a:avLst>
              <a:gd name="adj" fmla="val 3670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30632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8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SMB SELLER</a:t>
            </a:r>
            <a:endParaRPr lang="en-US" sz="820" dirty="0"/>
          </a:p>
        </p:txBody>
      </p:sp>
      <p:sp>
        <p:nvSpPr>
          <p:cNvPr id="7" name="Text 5"/>
          <p:cNvSpPr/>
          <p:nvPr/>
        </p:nvSpPr>
        <p:spPr>
          <a:xfrm>
            <a:off x="914400" y="3493008"/>
            <a:ext cx="2651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1–3 marketplace kabineti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417880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Oddiy obuna</a:t>
            </a:r>
            <a:endParaRPr lang="en-US" sz="860" dirty="0"/>
          </a:p>
        </p:txBody>
      </p:sp>
      <p:sp>
        <p:nvSpPr>
          <p:cNvPr id="9" name="Shape 7"/>
          <p:cNvSpPr/>
          <p:nvPr/>
        </p:nvSpPr>
        <p:spPr>
          <a:xfrm>
            <a:off x="4480560" y="2788920"/>
            <a:ext cx="3310128" cy="1993392"/>
          </a:xfrm>
          <a:prstGeom prst="roundRect">
            <a:avLst>
              <a:gd name="adj" fmla="val 3670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09160" y="30632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80" kern="0" dirty="0">
                <a:solidFill>
                  <a:srgbClr val="7D35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GROWING TEAM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4709160" y="3493008"/>
            <a:ext cx="2651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Ko‘p mahsulot va xodim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709160" y="417880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Kengaytirilgan tarif</a:t>
            </a:r>
            <a:endParaRPr lang="en-US" sz="860" dirty="0"/>
          </a:p>
        </p:txBody>
      </p:sp>
      <p:sp>
        <p:nvSpPr>
          <p:cNvPr id="13" name="Shape 11"/>
          <p:cNvSpPr/>
          <p:nvPr/>
        </p:nvSpPr>
        <p:spPr>
          <a:xfrm>
            <a:off x="8275320" y="2788920"/>
            <a:ext cx="3310128" cy="1993392"/>
          </a:xfrm>
          <a:prstGeom prst="roundRect">
            <a:avLst>
              <a:gd name="adj" fmla="val 3670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0" y="306324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80" kern="0" dirty="0">
                <a:solidFill>
                  <a:srgbClr val="005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AGENCY / B2B</a:t>
            </a:r>
            <a:endParaRPr lang="en-US" sz="820" dirty="0"/>
          </a:p>
        </p:txBody>
      </p:sp>
      <p:sp>
        <p:nvSpPr>
          <p:cNvPr id="15" name="Text 13"/>
          <p:cNvSpPr/>
          <p:nvPr/>
        </p:nvSpPr>
        <p:spPr>
          <a:xfrm>
            <a:off x="8503920" y="3493008"/>
            <a:ext cx="2651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Ko‘p kabinet / mijoz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503920" y="417880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 B2B</a:t>
            </a:r>
            <a:endParaRPr lang="en-US" sz="860" dirty="0"/>
          </a:p>
        </p:txBody>
      </p:sp>
      <p:sp>
        <p:nvSpPr>
          <p:cNvPr id="17" name="Text 15"/>
          <p:cNvSpPr/>
          <p:nvPr/>
        </p:nvSpPr>
        <p:spPr>
          <a:xfrm>
            <a:off x="685800" y="523036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Monetizatsiya drayverlari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85800" y="5623560"/>
            <a:ext cx="157276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95528" y="5733288"/>
            <a:ext cx="91440" cy="91440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50976" y="5678424"/>
            <a:ext cx="12527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Kabinetlar soni</a:t>
            </a:r>
            <a:endParaRPr lang="en-US" sz="740" dirty="0"/>
          </a:p>
        </p:txBody>
      </p:sp>
      <p:sp>
        <p:nvSpPr>
          <p:cNvPr id="21" name="Shape 19"/>
          <p:cNvSpPr/>
          <p:nvPr/>
        </p:nvSpPr>
        <p:spPr>
          <a:xfrm>
            <a:off x="2395728" y="5623560"/>
            <a:ext cx="160020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505456" y="5733288"/>
            <a:ext cx="91440" cy="91440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660904" y="5678424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Mahsulot hajmi</a:t>
            </a:r>
            <a:endParaRPr lang="en-US" sz="740" dirty="0"/>
          </a:p>
        </p:txBody>
      </p:sp>
      <p:sp>
        <p:nvSpPr>
          <p:cNvPr id="24" name="Shape 22"/>
          <p:cNvSpPr/>
          <p:nvPr/>
        </p:nvSpPr>
        <p:spPr>
          <a:xfrm>
            <a:off x="4142232" y="5623560"/>
            <a:ext cx="1170432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251960" y="5733288"/>
            <a:ext cx="91440" cy="91440"/>
          </a:xfrm>
          <a:prstGeom prst="ellipse">
            <a:avLst/>
          </a:prstGeom>
          <a:solidFill>
            <a:srgbClr val="38C172"/>
          </a:solidFill>
          <a:ln w="12700">
            <a:solidFill>
              <a:srgbClr val="38C17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07408" y="5678424"/>
            <a:ext cx="85039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usage</a:t>
            </a:r>
            <a:endParaRPr lang="en-US" sz="740" dirty="0"/>
          </a:p>
        </p:txBody>
      </p:sp>
      <p:sp>
        <p:nvSpPr>
          <p:cNvPr id="27" name="Shape 25"/>
          <p:cNvSpPr/>
          <p:nvPr/>
        </p:nvSpPr>
        <p:spPr>
          <a:xfrm>
            <a:off x="5449824" y="5623560"/>
            <a:ext cx="132588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559552" y="5733288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15000" y="567842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Automation</a:t>
            </a:r>
            <a:endParaRPr lang="en-US" sz="740" dirty="0"/>
          </a:p>
        </p:txBody>
      </p:sp>
      <p:sp>
        <p:nvSpPr>
          <p:cNvPr id="30" name="Shape 28"/>
          <p:cNvSpPr/>
          <p:nvPr/>
        </p:nvSpPr>
        <p:spPr>
          <a:xfrm>
            <a:off x="6912864" y="5623560"/>
            <a:ext cx="1444752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022592" y="5733288"/>
            <a:ext cx="91440" cy="91440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178040" y="5678424"/>
            <a:ext cx="1124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B2B / Agency</a:t>
            </a:r>
            <a:endParaRPr lang="en-US" sz="7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BOZOR VA ROADMAP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O‘zbekiston — boshlanish nuqtasi. Arxitektura esa regional kengayishga tayyor.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 connector modeli yangi kanallarni yagona seller tajribasiga qo‘shish uchun qurilgan.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85800" y="2926080"/>
            <a:ext cx="2331720" cy="1417320"/>
          </a:xfrm>
          <a:prstGeom prst="roundRect">
            <a:avLst>
              <a:gd name="adj" fmla="val 4516"/>
            </a:avLst>
          </a:prstGeom>
          <a:solidFill>
            <a:srgbClr val="211D05"/>
          </a:solidFill>
          <a:ln w="25400">
            <a:solidFill>
              <a:srgbClr val="F4C4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318211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spc="10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MVP</a:t>
            </a:r>
            <a:endParaRPr lang="en-US" sz="840" dirty="0"/>
          </a:p>
        </p:txBody>
      </p:sp>
      <p:sp>
        <p:nvSpPr>
          <p:cNvPr id="7" name="Text 5"/>
          <p:cNvSpPr/>
          <p:nvPr/>
        </p:nvSpPr>
        <p:spPr>
          <a:xfrm>
            <a:off x="886968" y="35844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workflows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+ Seller OS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3127248" y="3456432"/>
            <a:ext cx="256032" cy="329184"/>
          </a:xfrm>
          <a:prstGeom prst="chevron">
            <a:avLst/>
          </a:prstGeom>
          <a:solidFill>
            <a:srgbClr val="343B43"/>
          </a:solidFill>
          <a:ln w="12700">
            <a:solidFill>
              <a:srgbClr val="343B4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474720" y="2926080"/>
            <a:ext cx="2331720" cy="1417320"/>
          </a:xfrm>
          <a:prstGeom prst="roundRect">
            <a:avLst>
              <a:gd name="adj" fmla="val 4516"/>
            </a:avLst>
          </a:prstGeom>
          <a:solidFill>
            <a:srgbClr val="121519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318211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spc="100" kern="0" dirty="0">
                <a:solidFill>
                  <a:srgbClr val="7D35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</a:t>
            </a:r>
            <a:endParaRPr lang="en-US" sz="840" dirty="0"/>
          </a:p>
        </p:txBody>
      </p:sp>
      <p:sp>
        <p:nvSpPr>
          <p:cNvPr id="11" name="Text 9"/>
          <p:cNvSpPr/>
          <p:nvPr/>
        </p:nvSpPr>
        <p:spPr>
          <a:xfrm>
            <a:off x="3675888" y="35844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Integratsiya hardening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real seller feedback</a:t>
            </a:r>
            <a:endParaRPr lang="en-US" sz="1120" dirty="0"/>
          </a:p>
        </p:txBody>
      </p:sp>
      <p:sp>
        <p:nvSpPr>
          <p:cNvPr id="12" name="Shape 10"/>
          <p:cNvSpPr/>
          <p:nvPr/>
        </p:nvSpPr>
        <p:spPr>
          <a:xfrm>
            <a:off x="5916168" y="3456432"/>
            <a:ext cx="256032" cy="329184"/>
          </a:xfrm>
          <a:prstGeom prst="chevron">
            <a:avLst/>
          </a:prstGeom>
          <a:solidFill>
            <a:srgbClr val="343B43"/>
          </a:solidFill>
          <a:ln w="12700">
            <a:solidFill>
              <a:srgbClr val="343B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63640" y="2926080"/>
            <a:ext cx="2331720" cy="1417320"/>
          </a:xfrm>
          <a:prstGeom prst="roundRect">
            <a:avLst>
              <a:gd name="adj" fmla="val 4516"/>
            </a:avLst>
          </a:prstGeom>
          <a:solidFill>
            <a:srgbClr val="121519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318211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spc="100" kern="0" dirty="0">
                <a:solidFill>
                  <a:srgbClr val="005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 TO MARKET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464808" y="35844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Sotuv + onboarding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partnerlar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8705088" y="3456432"/>
            <a:ext cx="256032" cy="329184"/>
          </a:xfrm>
          <a:prstGeom prst="chevron">
            <a:avLst/>
          </a:prstGeom>
          <a:solidFill>
            <a:srgbClr val="343B43"/>
          </a:solidFill>
          <a:ln w="12700">
            <a:solidFill>
              <a:srgbClr val="343B4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52560" y="2926080"/>
            <a:ext cx="2331720" cy="1417320"/>
          </a:xfrm>
          <a:prstGeom prst="roundRect">
            <a:avLst>
              <a:gd name="adj" fmla="val 4516"/>
            </a:avLst>
          </a:prstGeom>
          <a:solidFill>
            <a:srgbClr val="121519"/>
          </a:solidFill>
          <a:ln w="12700">
            <a:solidFill>
              <a:srgbClr val="38C17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35440" y="3182112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40" b="1" spc="100" kern="0" dirty="0">
                <a:solidFill>
                  <a:srgbClr val="38C1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9253728" y="3584448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Central Asia / CIS</a:t>
            </a:r>
            <a:endParaRPr lang="en-US" sz="1120" dirty="0"/>
          </a:p>
          <a:p>
            <a:pPr algn="ctr"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ko‘proq kanallar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685800" y="48006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Geografik yo‘nalish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685800" y="5230368"/>
            <a:ext cx="2926080" cy="731520"/>
          </a:xfrm>
          <a:prstGeom prst="roundRect">
            <a:avLst>
              <a:gd name="adj" fmla="val 8750"/>
            </a:avLst>
          </a:prstGeom>
          <a:solidFill>
            <a:srgbClr val="14181C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0120" y="546811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4C4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Uzbekistan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965960" y="5468112"/>
            <a:ext cx="1325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20" dirty="0">
                <a:solidFill>
                  <a:srgbClr val="DFE2E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 Central Asia → CIS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4617720" y="48006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Kelajak kanallari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617720" y="5230368"/>
            <a:ext cx="114300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27448" y="5340096"/>
            <a:ext cx="91440" cy="91440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82896" y="528523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</a:t>
            </a:r>
            <a:endParaRPr lang="en-US" sz="740" dirty="0"/>
          </a:p>
        </p:txBody>
      </p:sp>
      <p:sp>
        <p:nvSpPr>
          <p:cNvPr id="28" name="Shape 26"/>
          <p:cNvSpPr/>
          <p:nvPr/>
        </p:nvSpPr>
        <p:spPr>
          <a:xfrm>
            <a:off x="5897880" y="5230368"/>
            <a:ext cx="102412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007608" y="5340096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63056" y="5285232"/>
            <a:ext cx="704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eBay</a:t>
            </a:r>
            <a:endParaRPr lang="en-US" sz="740" dirty="0"/>
          </a:p>
        </p:txBody>
      </p:sp>
      <p:sp>
        <p:nvSpPr>
          <p:cNvPr id="31" name="Shape 29"/>
          <p:cNvSpPr/>
          <p:nvPr/>
        </p:nvSpPr>
        <p:spPr>
          <a:xfrm>
            <a:off x="7059168" y="5230368"/>
            <a:ext cx="120700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168896" y="5340096"/>
            <a:ext cx="91440" cy="91440"/>
          </a:xfrm>
          <a:prstGeom prst="ellipse">
            <a:avLst/>
          </a:prstGeom>
          <a:solidFill>
            <a:srgbClr val="38C172"/>
          </a:solidFill>
          <a:ln w="12700">
            <a:solidFill>
              <a:srgbClr val="38C17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24344" y="5285232"/>
            <a:ext cx="8869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Shopify</a:t>
            </a:r>
            <a:endParaRPr lang="en-US" sz="740" dirty="0"/>
          </a:p>
        </p:txBody>
      </p:sp>
      <p:sp>
        <p:nvSpPr>
          <p:cNvPr id="34" name="Text 32"/>
          <p:cNvSpPr/>
          <p:nvPr/>
        </p:nvSpPr>
        <p:spPr>
          <a:xfrm>
            <a:off x="4617720" y="5760720"/>
            <a:ext cx="6126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“Bir nechta marketplace — bitta Albus” modeli yangi bozorlarga ko‘chiriladi.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0D0F"/>
          </a:solidFill>
          <a:ln w="12700">
            <a:solidFill>
              <a:srgbClr val="0B0D0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" y="786384"/>
            <a:ext cx="1234440" cy="45720"/>
          </a:xfrm>
          <a:prstGeom prst="rect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950976"/>
            <a:ext cx="1645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58368" y="1572768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30" b="1" spc="10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SELLER. MULTIPLE MARKETPLACES. ONE OPERATING SYSTEM.</a:t>
            </a:r>
            <a:endParaRPr lang="en-US" sz="930" dirty="0"/>
          </a:p>
        </p:txBody>
      </p:sp>
      <p:sp>
        <p:nvSpPr>
          <p:cNvPr id="6" name="Text 4"/>
          <p:cNvSpPr/>
          <p:nvPr/>
        </p:nvSpPr>
        <p:spPr>
          <a:xfrm>
            <a:off x="658368" y="2121408"/>
            <a:ext cx="69494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Marketplace sotuvchisi takroriy ish bilan emas, o‘sish bilan shug‘ullanishi kerak.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658368" y="3447288"/>
            <a:ext cx="6126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Albus AI yordamida mahsulot kontenti, kundalik operatsiyalar va marketplace diagnostikasini yagona Seller OS ichida birlashtiradi.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58368" y="4645152"/>
            <a:ext cx="2359152" cy="566928"/>
          </a:xfrm>
          <a:prstGeom prst="roundRect">
            <a:avLst>
              <a:gd name="adj" fmla="val 16129"/>
            </a:avLst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4818888"/>
            <a:ext cx="1874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0121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albus.mobi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" y="544068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80" dirty="0">
                <a:solidFill>
                  <a:srgbClr val="9298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GitHub: github.com/Kamoliddin9805/Albus-Startup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8275320" y="1691640"/>
            <a:ext cx="2331720" cy="2331720"/>
          </a:xfrm>
          <a:prstGeom prst="roundRect">
            <a:avLst>
              <a:gd name="adj" fmla="val 2745"/>
            </a:avLst>
          </a:prstGeom>
          <a:solidFill>
            <a:srgbClr val="FFFFFF"/>
          </a:solidFill>
          <a:ln w="12700">
            <a:solidFill>
              <a:srgbClr val="3A4148"/>
            </a:solidFill>
            <a:prstDash val="solid"/>
          </a:ln>
        </p:spPr>
      </p:sp>
      <p:pic>
        <p:nvPicPr>
          <p:cNvPr id="12" name="Image 0" descr="/mnt/data/albus_q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5632" y="1901952"/>
            <a:ext cx="1901952" cy="190195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321040" y="4206240"/>
            <a:ext cx="2240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Saytni ochish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7955280" y="4873752"/>
            <a:ext cx="111556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065008" y="4983480"/>
            <a:ext cx="91440" cy="9144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220456" y="4928616"/>
            <a:ext cx="7955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Yandex</a:t>
            </a:r>
            <a:endParaRPr lang="en-US" sz="740" dirty="0"/>
          </a:p>
        </p:txBody>
      </p:sp>
      <p:sp>
        <p:nvSpPr>
          <p:cNvPr id="17" name="Shape 14"/>
          <p:cNvSpPr/>
          <p:nvPr/>
        </p:nvSpPr>
        <p:spPr>
          <a:xfrm>
            <a:off x="9189720" y="4873752"/>
            <a:ext cx="1078992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9299448" y="4983480"/>
            <a:ext cx="91440" cy="91440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54896" y="4928616"/>
            <a:ext cx="758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Uzum</a:t>
            </a:r>
            <a:endParaRPr lang="en-US" sz="740" dirty="0"/>
          </a:p>
        </p:txBody>
      </p:sp>
      <p:sp>
        <p:nvSpPr>
          <p:cNvPr id="20" name="Shape 17"/>
          <p:cNvSpPr/>
          <p:nvPr/>
        </p:nvSpPr>
        <p:spPr>
          <a:xfrm>
            <a:off x="10387584" y="4873752"/>
            <a:ext cx="100584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0497312" y="4983480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652760" y="4928616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Ozon</a:t>
            </a:r>
            <a:endParaRPr lang="en-US" sz="740" dirty="0"/>
          </a:p>
        </p:txBody>
      </p:sp>
      <p:sp>
        <p:nvSpPr>
          <p:cNvPr id="23" name="Shape 20"/>
          <p:cNvSpPr/>
          <p:nvPr/>
        </p:nvSpPr>
        <p:spPr>
          <a:xfrm>
            <a:off x="8522208" y="5321808"/>
            <a:ext cx="141732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631936" y="5431536"/>
            <a:ext cx="91440" cy="91440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787384" y="537667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Wildberries</a:t>
            </a:r>
            <a:endParaRPr lang="en-US" sz="740" dirty="0"/>
          </a:p>
        </p:txBody>
      </p:sp>
      <p:sp>
        <p:nvSpPr>
          <p:cNvPr id="26" name="Shape 23"/>
          <p:cNvSpPr/>
          <p:nvPr/>
        </p:nvSpPr>
        <p:spPr>
          <a:xfrm>
            <a:off x="10085832" y="5321808"/>
            <a:ext cx="102412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10195560" y="5431536"/>
            <a:ext cx="91440" cy="91440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10351008" y="5376672"/>
            <a:ext cx="704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MVP</a:t>
            </a:r>
            <a:endParaRPr lang="en-US" sz="740" dirty="0"/>
          </a:p>
        </p:txBody>
      </p:sp>
      <p:sp>
        <p:nvSpPr>
          <p:cNvPr id="29" name="Text 26"/>
          <p:cNvSpPr/>
          <p:nvPr/>
        </p:nvSpPr>
        <p:spPr>
          <a:xfrm>
            <a:off x="8247888" y="6053328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30" dirty="0">
                <a:solidFill>
                  <a:srgbClr val="747B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Startup Presentation • 2026</a:t>
            </a:r>
            <a:endParaRPr lang="en-US" sz="73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MUAMMO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Marketplace savdosi o‘sadi. Operatsion murakkablik ham o‘sadi.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 bir platforma — alohida kabinet, talablar, mahsulot kartochkalari va kundalik operatsiyalar.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566928" y="2743200"/>
            <a:ext cx="2148840" cy="1234440"/>
          </a:xfrm>
          <a:prstGeom prst="roundRect">
            <a:avLst>
              <a:gd name="adj" fmla="val 518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743200"/>
            <a:ext cx="45720" cy="1234440"/>
          </a:xfrm>
          <a:prstGeom prst="rect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5528" y="29260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4+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95528" y="3401568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alohida savdo kanali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2990088" y="2743200"/>
            <a:ext cx="2148840" cy="1234440"/>
          </a:xfrm>
          <a:prstGeom prst="roundRect">
            <a:avLst>
              <a:gd name="adj" fmla="val 518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90088" y="2743200"/>
            <a:ext cx="45720" cy="1234440"/>
          </a:xfrm>
          <a:prstGeom prst="rect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18688" y="29260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10–15 min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3218688" y="3401568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oddiy kartochka uchun vaqt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5413248" y="2743200"/>
            <a:ext cx="2148840" cy="1234440"/>
          </a:xfrm>
          <a:prstGeom prst="roundRect">
            <a:avLst>
              <a:gd name="adj" fmla="val 518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13248" y="2743200"/>
            <a:ext cx="45720" cy="1234440"/>
          </a:xfrm>
          <a:prstGeom prst="rect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641848" y="292608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Doimiy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641848" y="3401568"/>
            <a:ext cx="1783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qoldiq / narx / buyurtma nazorati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8001000" y="2697480"/>
            <a:ext cx="3566160" cy="2926080"/>
          </a:xfrm>
          <a:prstGeom prst="roundRect">
            <a:avLst>
              <a:gd name="adj" fmla="val 2500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75320" y="29718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0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NATIJADA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8275320" y="3511296"/>
            <a:ext cx="91440" cy="91440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76488" y="3401568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Takroriy qo‘lda ish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275320" y="4041648"/>
            <a:ext cx="91440" cy="91440"/>
          </a:xfrm>
          <a:prstGeom prst="ellipse">
            <a:avLst/>
          </a:prstGeom>
          <a:solidFill>
            <a:srgbClr val="E85D5D"/>
          </a:solidFill>
          <a:ln w="12700">
            <a:solidFill>
              <a:srgbClr val="E85D5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76488" y="393192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Kartochka va atribut xatolari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8275320" y="4572000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76488" y="4462272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Qoldiq / narx nomuvofiqligi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8275320" y="5102352"/>
            <a:ext cx="91440" cy="91440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76488" y="4992624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Buyurtma bekor bo‘lish xavfi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66928" y="4727448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 real marketplace operatsiyalaridagi shu muammodan tug‘ilgan.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566928" y="5321808"/>
            <a:ext cx="6812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3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Maqsad: sotuvchining vaqtini kabinetlar o‘rtasida yurishga emas, savdo va o‘sishga qaytarish.</a:t>
            </a:r>
            <a:endParaRPr lang="en-US" sz="10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YECHIM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 — seller kabinetlari ustidagi yagona AI operatsion qatlam.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Mahsulot, buyurtma, qoldiq, narx, diagnostika va AI yordamchi — bitta ish oqimida.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566928" y="274320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68096" y="2944368"/>
            <a:ext cx="164592" cy="164592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42416" y="288950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Product Content</a:t>
            </a:r>
            <a:endParaRPr lang="en-US" sz="1120" dirty="0"/>
          </a:p>
        </p:txBody>
      </p:sp>
      <p:sp>
        <p:nvSpPr>
          <p:cNvPr id="8" name="Text 6"/>
          <p:cNvSpPr/>
          <p:nvPr/>
        </p:nvSpPr>
        <p:spPr>
          <a:xfrm>
            <a:off x="768096" y="331012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Kartochka yaratish va modernizatsiya</a:t>
            </a:r>
            <a:endParaRPr lang="en-US" sz="820" dirty="0"/>
          </a:p>
        </p:txBody>
      </p:sp>
      <p:sp>
        <p:nvSpPr>
          <p:cNvPr id="9" name="Shape 7"/>
          <p:cNvSpPr/>
          <p:nvPr/>
        </p:nvSpPr>
        <p:spPr>
          <a:xfrm>
            <a:off x="4297680" y="274320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98848" y="2944368"/>
            <a:ext cx="164592" cy="164592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73168" y="288950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Multi-Marketplace</a:t>
            </a:r>
            <a:endParaRPr lang="en-US" sz="1120" dirty="0"/>
          </a:p>
        </p:txBody>
      </p:sp>
      <p:sp>
        <p:nvSpPr>
          <p:cNvPr id="12" name="Text 10"/>
          <p:cNvSpPr/>
          <p:nvPr/>
        </p:nvSpPr>
        <p:spPr>
          <a:xfrm>
            <a:off x="4498848" y="331012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Bir nechta kabinetni yagona ko‘rinishda boshqarish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8028432" y="274320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29600" y="2944368"/>
            <a:ext cx="164592" cy="164592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03920" y="288950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Operations</a:t>
            </a:r>
            <a:endParaRPr lang="en-US" sz="1120" dirty="0"/>
          </a:p>
        </p:txBody>
      </p:sp>
      <p:sp>
        <p:nvSpPr>
          <p:cNvPr id="16" name="Text 14"/>
          <p:cNvSpPr/>
          <p:nvPr/>
        </p:nvSpPr>
        <p:spPr>
          <a:xfrm>
            <a:off x="8229600" y="331012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Buyurtma, qoldiq va narx ish oqimlari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566928" y="416052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68096" y="4361688"/>
            <a:ext cx="164592" cy="164592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42416" y="43068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Diagnostics</a:t>
            </a:r>
            <a:endParaRPr lang="en-US" sz="1120" dirty="0"/>
          </a:p>
        </p:txBody>
      </p:sp>
      <p:sp>
        <p:nvSpPr>
          <p:cNvPr id="20" name="Text 18"/>
          <p:cNvSpPr/>
          <p:nvPr/>
        </p:nvSpPr>
        <p:spPr>
          <a:xfrm>
            <a:off x="768096" y="47274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Kritik muammolar va marketplace holati</a:t>
            </a:r>
            <a:endParaRPr lang="en-US" sz="820" dirty="0"/>
          </a:p>
        </p:txBody>
      </p:sp>
      <p:sp>
        <p:nvSpPr>
          <p:cNvPr id="21" name="Shape 19"/>
          <p:cNvSpPr/>
          <p:nvPr/>
        </p:nvSpPr>
        <p:spPr>
          <a:xfrm>
            <a:off x="4297680" y="416052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98848" y="4361688"/>
            <a:ext cx="164592" cy="164592"/>
          </a:xfrm>
          <a:prstGeom prst="ellipse">
            <a:avLst/>
          </a:prstGeom>
          <a:solidFill>
            <a:srgbClr val="38C172"/>
          </a:solidFill>
          <a:ln w="12700">
            <a:solidFill>
              <a:srgbClr val="38C17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73168" y="43068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Assistant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4498848" y="47274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Sotuvchi savollariga real ma’lumot bilan javob</a:t>
            </a:r>
            <a:endParaRPr lang="en-US" sz="820" dirty="0"/>
          </a:p>
        </p:txBody>
      </p:sp>
      <p:sp>
        <p:nvSpPr>
          <p:cNvPr id="25" name="Shape 23"/>
          <p:cNvSpPr/>
          <p:nvPr/>
        </p:nvSpPr>
        <p:spPr>
          <a:xfrm>
            <a:off x="8028432" y="4160520"/>
            <a:ext cx="3337560" cy="1115568"/>
          </a:xfrm>
          <a:prstGeom prst="roundRect">
            <a:avLst>
              <a:gd name="adj" fmla="val 5738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229600" y="4361688"/>
            <a:ext cx="164592" cy="164592"/>
          </a:xfrm>
          <a:prstGeom prst="ellipse">
            <a:avLst/>
          </a:prstGeom>
          <a:solidFill>
            <a:srgbClr val="E99A2E"/>
          </a:solidFill>
          <a:ln w="12700">
            <a:solidFill>
              <a:srgbClr val="E99A2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503920" y="430682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Controlled Actions</a:t>
            </a:r>
            <a:endParaRPr lang="en-US" sz="1120" dirty="0"/>
          </a:p>
        </p:txBody>
      </p:sp>
      <p:sp>
        <p:nvSpPr>
          <p:cNvPr id="28" name="Text 26"/>
          <p:cNvSpPr/>
          <p:nvPr/>
        </p:nvSpPr>
        <p:spPr>
          <a:xfrm>
            <a:off x="8229600" y="47274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Preview + tasdiq + xavfsiz bajarish</a:t>
            </a:r>
            <a:endParaRPr lang="en-US" sz="820" dirty="0"/>
          </a:p>
        </p:txBody>
      </p:sp>
      <p:sp>
        <p:nvSpPr>
          <p:cNvPr id="29" name="Shape 27"/>
          <p:cNvSpPr/>
          <p:nvPr/>
        </p:nvSpPr>
        <p:spPr>
          <a:xfrm>
            <a:off x="3246120" y="5715000"/>
            <a:ext cx="5715000" cy="502920"/>
          </a:xfrm>
          <a:prstGeom prst="roundRect">
            <a:avLst>
              <a:gd name="adj" fmla="val 18182"/>
            </a:avLst>
          </a:prstGeom>
          <a:solidFill>
            <a:srgbClr val="14181C"/>
          </a:solidFill>
          <a:ln w="12700">
            <a:solidFill>
              <a:srgbClr val="2D343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20440" y="5861304"/>
            <a:ext cx="5212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EDEF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Yandex • Uzum • Ozon • Wildberries → bitta Seller OS</a:t>
            </a:r>
            <a:endParaRPr lang="en-US" sz="9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eck_frames/frame_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738360" y="411480"/>
            <a:ext cx="1783080" cy="347472"/>
          </a:xfrm>
          <a:prstGeom prst="roundRect">
            <a:avLst>
              <a:gd name="adj" fmla="val 21053"/>
            </a:avLst>
          </a:prstGeom>
          <a:solidFill>
            <a:srgbClr val="111419">
              <a:alpha val="95000"/>
            </a:srgbClr>
          </a:solidFill>
          <a:ln w="12700">
            <a:solidFill>
              <a:srgbClr val="3A4148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930384" y="512064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DEMO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eck_frames/frame_2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738360" y="411480"/>
            <a:ext cx="1783080" cy="347472"/>
          </a:xfrm>
          <a:prstGeom prst="roundRect">
            <a:avLst>
              <a:gd name="adj" fmla="val 21053"/>
            </a:avLst>
          </a:prstGeom>
          <a:solidFill>
            <a:srgbClr val="111419">
              <a:alpha val="95000"/>
            </a:srgbClr>
          </a:solidFill>
          <a:ln w="12700">
            <a:solidFill>
              <a:srgbClr val="3A4148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930384" y="512064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DEMO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0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eck_frames/frame_2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738360" y="411480"/>
            <a:ext cx="1783080" cy="347472"/>
          </a:xfrm>
          <a:prstGeom prst="roundRect">
            <a:avLst>
              <a:gd name="adj" fmla="val 21053"/>
            </a:avLst>
          </a:prstGeom>
          <a:solidFill>
            <a:srgbClr val="111419">
              <a:alpha val="95000"/>
            </a:srgbClr>
          </a:solidFill>
          <a:ln w="12700">
            <a:solidFill>
              <a:srgbClr val="3A4148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9930384" y="512064"/>
            <a:ext cx="14173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8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DEMO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OPERATSIYALAR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Seller OS faqat kontent emas — kundalik savdo operatsiyalarini ham birlashtiradi.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Buyurtma, qoldiq va API holati sotuvchiga bitta boshqaruv mantig‘ida ko‘rinadi.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566928" y="2743200"/>
            <a:ext cx="3063240" cy="2606040"/>
          </a:xfrm>
          <a:prstGeom prst="roundRect">
            <a:avLst>
              <a:gd name="adj" fmla="val 210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pic>
        <p:nvPicPr>
          <p:cNvPr id="6" name="Image 0" descr="/mnt/data/browser_3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" y="2834640"/>
            <a:ext cx="2880360" cy="190195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13232" y="4919472"/>
            <a:ext cx="109728" cy="109728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4846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Buyurtmalar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713232" y="515721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Jo‘natish va kundalik ishlar</a:t>
            </a:r>
            <a:endParaRPr lang="en-US" sz="770" dirty="0"/>
          </a:p>
        </p:txBody>
      </p:sp>
      <p:sp>
        <p:nvSpPr>
          <p:cNvPr id="10" name="Shape 7"/>
          <p:cNvSpPr/>
          <p:nvPr/>
        </p:nvSpPr>
        <p:spPr>
          <a:xfrm>
            <a:off x="4096512" y="2743200"/>
            <a:ext cx="3063240" cy="2606040"/>
          </a:xfrm>
          <a:prstGeom prst="roundRect">
            <a:avLst>
              <a:gd name="adj" fmla="val 210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pic>
        <p:nvPicPr>
          <p:cNvPr id="11" name="Image 1" descr="/mnt/data/browser_44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52" y="2834640"/>
            <a:ext cx="2880360" cy="1901952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4242816" y="4919472"/>
            <a:ext cx="109728" cy="109728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425696" y="4846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Qoldiqlar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4242816" y="515721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Ombor va mavjudlik nazorati</a:t>
            </a:r>
            <a:endParaRPr lang="en-US" sz="770" dirty="0"/>
          </a:p>
        </p:txBody>
      </p:sp>
      <p:sp>
        <p:nvSpPr>
          <p:cNvPr id="15" name="Shape 11"/>
          <p:cNvSpPr/>
          <p:nvPr/>
        </p:nvSpPr>
        <p:spPr>
          <a:xfrm>
            <a:off x="7626096" y="2743200"/>
            <a:ext cx="3063240" cy="2606040"/>
          </a:xfrm>
          <a:prstGeom prst="roundRect">
            <a:avLst>
              <a:gd name="adj" fmla="val 2105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pic>
        <p:nvPicPr>
          <p:cNvPr id="16" name="Image 2" descr="/mnt/data/browser_52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536" y="2834640"/>
            <a:ext cx="2880360" cy="1901952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7772400" y="4919472"/>
            <a:ext cx="109728" cy="109728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7955280" y="4846320"/>
            <a:ext cx="2194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Integratsiyalar</a:t>
            </a:r>
            <a:endParaRPr lang="en-US" sz="1050" dirty="0"/>
          </a:p>
        </p:txBody>
      </p:sp>
      <p:sp>
        <p:nvSpPr>
          <p:cNvPr id="19" name="Text 14"/>
          <p:cNvSpPr/>
          <p:nvPr/>
        </p:nvSpPr>
        <p:spPr>
          <a:xfrm>
            <a:off x="7772400" y="515721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7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API ulanishlari va diagnostika</a:t>
            </a:r>
            <a:endParaRPr lang="en-US" sz="770" dirty="0"/>
          </a:p>
        </p:txBody>
      </p:sp>
      <p:sp>
        <p:nvSpPr>
          <p:cNvPr id="20" name="Text 15"/>
          <p:cNvSpPr/>
          <p:nvPr/>
        </p:nvSpPr>
        <p:spPr>
          <a:xfrm>
            <a:off x="1920240" y="580644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4F5F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Bitta interfeys → kamroq kontekst almashinuvi → kamroq operatsion xato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TEXNOLOGIYA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tavsiya qiladi. Foydalanuvchi nazorat qiladi.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 taqdimotda faqat yuqori darajadagi arxitektura ko‘rsatiladi; production promptlar va integratsiya mantig‘i proprietary.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85800" y="2852928"/>
            <a:ext cx="1371600" cy="1143000"/>
          </a:xfrm>
          <a:prstGeom prst="roundRect">
            <a:avLst>
              <a:gd name="adj" fmla="val 5600"/>
            </a:avLst>
          </a:prstGeom>
          <a:solidFill>
            <a:srgbClr val="121519"/>
          </a:solidFill>
          <a:ln w="22860">
            <a:solidFill>
              <a:srgbClr val="F4C4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3099816"/>
            <a:ext cx="1097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SELLER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822960" y="345643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 / Mobile</a:t>
            </a:r>
            <a:endParaRPr lang="en-US" sz="720" dirty="0"/>
          </a:p>
        </p:txBody>
      </p:sp>
      <p:sp>
        <p:nvSpPr>
          <p:cNvPr id="8" name="Shape 6"/>
          <p:cNvSpPr/>
          <p:nvPr/>
        </p:nvSpPr>
        <p:spPr>
          <a:xfrm>
            <a:off x="2194560" y="3218688"/>
            <a:ext cx="347472" cy="329184"/>
          </a:xfrm>
          <a:prstGeom prst="chevron">
            <a:avLst/>
          </a:prstGeom>
          <a:solidFill>
            <a:srgbClr val="333A42"/>
          </a:solidFill>
          <a:ln w="12700">
            <a:solidFill>
              <a:srgbClr val="333A4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423160" y="2852928"/>
            <a:ext cx="2011680" cy="1143000"/>
          </a:xfrm>
          <a:prstGeom prst="roundRect">
            <a:avLst>
              <a:gd name="adj" fmla="val 5600"/>
            </a:avLst>
          </a:prstGeom>
          <a:solidFill>
            <a:srgbClr val="121519"/>
          </a:solidFill>
          <a:ln w="1397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60320" y="309981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 UI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2560320" y="345643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Unified workspace</a:t>
            </a:r>
            <a:endParaRPr lang="en-US" sz="720" dirty="0"/>
          </a:p>
        </p:txBody>
      </p:sp>
      <p:sp>
        <p:nvSpPr>
          <p:cNvPr id="12" name="Shape 10"/>
          <p:cNvSpPr/>
          <p:nvPr/>
        </p:nvSpPr>
        <p:spPr>
          <a:xfrm>
            <a:off x="4572000" y="3218688"/>
            <a:ext cx="347472" cy="329184"/>
          </a:xfrm>
          <a:prstGeom prst="chevron">
            <a:avLst/>
          </a:prstGeom>
          <a:solidFill>
            <a:srgbClr val="333A42"/>
          </a:solidFill>
          <a:ln w="12700">
            <a:solidFill>
              <a:srgbClr val="333A4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00600" y="2852928"/>
            <a:ext cx="2057400" cy="1143000"/>
          </a:xfrm>
          <a:prstGeom prst="roundRect">
            <a:avLst>
              <a:gd name="adj" fmla="val 5600"/>
            </a:avLst>
          </a:prstGeom>
          <a:solidFill>
            <a:srgbClr val="121519"/>
          </a:solidFill>
          <a:ln w="13970">
            <a:solidFill>
              <a:srgbClr val="38C17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0" y="3099816"/>
            <a:ext cx="17830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+ OPERATIONS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937760" y="3456432"/>
            <a:ext cx="1783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Content • Diagnostics • Planner</a:t>
            </a:r>
            <a:endParaRPr lang="en-US" sz="720" dirty="0"/>
          </a:p>
        </p:txBody>
      </p:sp>
      <p:sp>
        <p:nvSpPr>
          <p:cNvPr id="16" name="Shape 14"/>
          <p:cNvSpPr/>
          <p:nvPr/>
        </p:nvSpPr>
        <p:spPr>
          <a:xfrm>
            <a:off x="6995160" y="3218688"/>
            <a:ext cx="347472" cy="329184"/>
          </a:xfrm>
          <a:prstGeom prst="chevron">
            <a:avLst/>
          </a:prstGeom>
          <a:solidFill>
            <a:srgbClr val="333A42"/>
          </a:solidFill>
          <a:ln w="12700">
            <a:solidFill>
              <a:srgbClr val="333A4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269480" y="2852928"/>
            <a:ext cx="1965960" cy="1143000"/>
          </a:xfrm>
          <a:prstGeom prst="roundRect">
            <a:avLst>
              <a:gd name="adj" fmla="val 5600"/>
            </a:avLst>
          </a:prstGeom>
          <a:solidFill>
            <a:srgbClr val="121519"/>
          </a:solidFill>
          <a:ln w="13970">
            <a:solidFill>
              <a:srgbClr val="E99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06640" y="3099816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SAFETY CONTROLS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406640" y="3456432"/>
            <a:ext cx="1691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Validate • Preview • Confirm</a:t>
            </a:r>
            <a:endParaRPr lang="en-US" sz="720" dirty="0"/>
          </a:p>
        </p:txBody>
      </p:sp>
      <p:sp>
        <p:nvSpPr>
          <p:cNvPr id="20" name="Shape 18"/>
          <p:cNvSpPr/>
          <p:nvPr/>
        </p:nvSpPr>
        <p:spPr>
          <a:xfrm>
            <a:off x="9372600" y="3218688"/>
            <a:ext cx="347472" cy="329184"/>
          </a:xfrm>
          <a:prstGeom prst="chevron">
            <a:avLst/>
          </a:prstGeom>
          <a:solidFill>
            <a:srgbClr val="333A42"/>
          </a:solidFill>
          <a:ln w="12700">
            <a:solidFill>
              <a:srgbClr val="333A4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646920" y="2852928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121519"/>
          </a:solidFill>
          <a:ln w="13970">
            <a:solidFill>
              <a:srgbClr val="7D35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84080" y="3099816"/>
            <a:ext cx="1554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CONNECTORS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784080" y="345643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 adapters</a:t>
            </a:r>
            <a:endParaRPr lang="en-US" sz="720" dirty="0"/>
          </a:p>
        </p:txBody>
      </p:sp>
      <p:sp>
        <p:nvSpPr>
          <p:cNvPr id="24" name="Shape 22"/>
          <p:cNvSpPr/>
          <p:nvPr/>
        </p:nvSpPr>
        <p:spPr>
          <a:xfrm>
            <a:off x="3035808" y="4462272"/>
            <a:ext cx="114300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145536" y="4572000"/>
            <a:ext cx="91440" cy="91440"/>
          </a:xfrm>
          <a:prstGeom prst="ellipse">
            <a:avLst/>
          </a:prstGeom>
          <a:solidFill>
            <a:srgbClr val="FFCC00"/>
          </a:solidFill>
          <a:ln w="12700">
            <a:solidFill>
              <a:srgbClr val="FFCC0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00984" y="4517136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Yandex</a:t>
            </a:r>
            <a:endParaRPr lang="en-US" sz="740" dirty="0"/>
          </a:p>
        </p:txBody>
      </p:sp>
      <p:sp>
        <p:nvSpPr>
          <p:cNvPr id="27" name="Shape 25"/>
          <p:cNvSpPr/>
          <p:nvPr/>
        </p:nvSpPr>
        <p:spPr>
          <a:xfrm>
            <a:off x="4315968" y="4462272"/>
            <a:ext cx="1078992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425696" y="4572000"/>
            <a:ext cx="91440" cy="91440"/>
          </a:xfrm>
          <a:prstGeom prst="ellipse">
            <a:avLst/>
          </a:prstGeom>
          <a:solidFill>
            <a:srgbClr val="7D35E8"/>
          </a:solidFill>
          <a:ln w="12700">
            <a:solidFill>
              <a:srgbClr val="7D35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81144" y="4517136"/>
            <a:ext cx="7589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Uzum</a:t>
            </a:r>
            <a:endParaRPr lang="en-US" sz="740" dirty="0"/>
          </a:p>
        </p:txBody>
      </p:sp>
      <p:sp>
        <p:nvSpPr>
          <p:cNvPr id="30" name="Shape 28"/>
          <p:cNvSpPr/>
          <p:nvPr/>
        </p:nvSpPr>
        <p:spPr>
          <a:xfrm>
            <a:off x="5532120" y="4462272"/>
            <a:ext cx="1024128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641848" y="4572000"/>
            <a:ext cx="91440" cy="91440"/>
          </a:xfrm>
          <a:prstGeom prst="ellipse">
            <a:avLst/>
          </a:prstGeom>
          <a:solidFill>
            <a:srgbClr val="005BFF"/>
          </a:solidFill>
          <a:ln w="12700">
            <a:solidFill>
              <a:srgbClr val="005BF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797296" y="4517136"/>
            <a:ext cx="704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Ozon</a:t>
            </a:r>
            <a:endParaRPr lang="en-US" sz="740" dirty="0"/>
          </a:p>
        </p:txBody>
      </p:sp>
      <p:sp>
        <p:nvSpPr>
          <p:cNvPr id="33" name="Shape 31"/>
          <p:cNvSpPr/>
          <p:nvPr/>
        </p:nvSpPr>
        <p:spPr>
          <a:xfrm>
            <a:off x="6693408" y="4462272"/>
            <a:ext cx="1417320" cy="329184"/>
          </a:xfrm>
          <a:prstGeom prst="roundRect">
            <a:avLst>
              <a:gd name="adj" fmla="val 22222"/>
            </a:avLst>
          </a:prstGeom>
          <a:solidFill>
            <a:srgbClr val="121519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803136" y="4572000"/>
            <a:ext cx="91440" cy="91440"/>
          </a:xfrm>
          <a:prstGeom prst="ellipse">
            <a:avLst/>
          </a:prstGeom>
          <a:solidFill>
            <a:srgbClr val="CB11AB"/>
          </a:solidFill>
          <a:ln w="12700">
            <a:solidFill>
              <a:srgbClr val="CB11A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58584" y="4517136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E5E7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Wildberries</a:t>
            </a:r>
            <a:endParaRPr lang="en-US" sz="740" dirty="0"/>
          </a:p>
        </p:txBody>
      </p:sp>
      <p:sp>
        <p:nvSpPr>
          <p:cNvPr id="36" name="Shape 34"/>
          <p:cNvSpPr/>
          <p:nvPr/>
        </p:nvSpPr>
        <p:spPr>
          <a:xfrm>
            <a:off x="1920240" y="5257800"/>
            <a:ext cx="8366760" cy="749808"/>
          </a:xfrm>
          <a:prstGeom prst="roundRect">
            <a:avLst>
              <a:gd name="adj" fmla="val 9756"/>
            </a:avLst>
          </a:prstGeom>
          <a:solidFill>
            <a:srgbClr val="12161A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148840" y="5504688"/>
            <a:ext cx="7909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10" b="1" dirty="0">
                <a:solidFill>
                  <a:srgbClr val="E8EA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action flow:  Intent → Validation → Preview → User Confirmation → Execute → Audit</a:t>
            </a:r>
            <a:endParaRPr lang="en-US" sz="91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024128"/>
            <a:ext cx="5029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spc="110" kern="0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FARQLANISH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48640" y="1298448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 — analytics yoki listing generator emas. Bu Seller OS.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993392"/>
            <a:ext cx="10424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A6ABB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Asosiy ustunlik — kontent, operatsiyalar, diagnostika va boshqariladigan AI action’larni bitta tizimga birlashtirish.</a:t>
            </a:r>
            <a:endParaRPr lang="en-US" sz="1120" dirty="0"/>
          </a:p>
        </p:txBody>
      </p:sp>
      <p:sp>
        <p:nvSpPr>
          <p:cNvPr id="5" name="Shape 3"/>
          <p:cNvSpPr/>
          <p:nvPr/>
        </p:nvSpPr>
        <p:spPr>
          <a:xfrm>
            <a:off x="658368" y="2743200"/>
            <a:ext cx="3017520" cy="566928"/>
          </a:xfrm>
          <a:prstGeom prst="rect">
            <a:avLst/>
          </a:prstGeom>
          <a:solidFill>
            <a:srgbClr val="14181C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2898648"/>
            <a:ext cx="2834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b="1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Imkoniyat</a:t>
            </a:r>
            <a:endParaRPr lang="en-US" sz="760" dirty="0"/>
          </a:p>
        </p:txBody>
      </p:sp>
      <p:sp>
        <p:nvSpPr>
          <p:cNvPr id="7" name="Shape 5"/>
          <p:cNvSpPr/>
          <p:nvPr/>
        </p:nvSpPr>
        <p:spPr>
          <a:xfrm>
            <a:off x="3675888" y="2743200"/>
            <a:ext cx="1965960" cy="566928"/>
          </a:xfrm>
          <a:prstGeom prst="rect">
            <a:avLst/>
          </a:prstGeom>
          <a:solidFill>
            <a:srgbClr val="14181C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767328" y="289864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 kabineti</a:t>
            </a:r>
            <a:endParaRPr lang="en-US" sz="760" dirty="0"/>
          </a:p>
        </p:txBody>
      </p:sp>
      <p:sp>
        <p:nvSpPr>
          <p:cNvPr id="9" name="Shape 7"/>
          <p:cNvSpPr/>
          <p:nvPr/>
        </p:nvSpPr>
        <p:spPr>
          <a:xfrm>
            <a:off x="5641848" y="2743200"/>
            <a:ext cx="1965960" cy="566928"/>
          </a:xfrm>
          <a:prstGeom prst="rect">
            <a:avLst/>
          </a:prstGeom>
          <a:solidFill>
            <a:srgbClr val="14181C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733288" y="289864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Listing tool</a:t>
            </a:r>
            <a:endParaRPr lang="en-US" sz="760" dirty="0"/>
          </a:p>
        </p:txBody>
      </p:sp>
      <p:sp>
        <p:nvSpPr>
          <p:cNvPr id="11" name="Shape 9"/>
          <p:cNvSpPr/>
          <p:nvPr/>
        </p:nvSpPr>
        <p:spPr>
          <a:xfrm>
            <a:off x="7607808" y="2743200"/>
            <a:ext cx="1965960" cy="566928"/>
          </a:xfrm>
          <a:prstGeom prst="rect">
            <a:avLst/>
          </a:prstGeom>
          <a:solidFill>
            <a:srgbClr val="14181C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699248" y="289864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E6E8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Analytics tool</a:t>
            </a:r>
            <a:endParaRPr lang="en-US" sz="760" dirty="0"/>
          </a:p>
        </p:txBody>
      </p:sp>
      <p:sp>
        <p:nvSpPr>
          <p:cNvPr id="13" name="Shape 11"/>
          <p:cNvSpPr/>
          <p:nvPr/>
        </p:nvSpPr>
        <p:spPr>
          <a:xfrm>
            <a:off x="9573768" y="2743200"/>
            <a:ext cx="1965960" cy="566928"/>
          </a:xfrm>
          <a:prstGeom prst="rect">
            <a:avLst/>
          </a:prstGeom>
          <a:solidFill>
            <a:srgbClr val="312A07"/>
          </a:solidFill>
          <a:ln w="12700">
            <a:solidFill>
              <a:srgbClr val="2A303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65208" y="289864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60" b="1" dirty="0">
                <a:solidFill>
                  <a:srgbClr val="F4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ALBUS</a:t>
            </a:r>
            <a:endParaRPr lang="en-US" sz="760" dirty="0"/>
          </a:p>
        </p:txBody>
      </p:sp>
      <p:sp>
        <p:nvSpPr>
          <p:cNvPr id="15" name="Shape 13"/>
          <p:cNvSpPr/>
          <p:nvPr/>
        </p:nvSpPr>
        <p:spPr>
          <a:xfrm>
            <a:off x="658368" y="3310128"/>
            <a:ext cx="301752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347472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D9DC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Multi-market view</a:t>
            </a:r>
            <a:endParaRPr lang="en-US" sz="830" dirty="0"/>
          </a:p>
        </p:txBody>
      </p:sp>
      <p:sp>
        <p:nvSpPr>
          <p:cNvPr id="17" name="Shape 15"/>
          <p:cNvSpPr/>
          <p:nvPr/>
        </p:nvSpPr>
        <p:spPr>
          <a:xfrm>
            <a:off x="3675888" y="3310128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94860" y="3525012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641848" y="3310128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560820" y="3525012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607808" y="3310128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526780" y="3525012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573768" y="3310128"/>
            <a:ext cx="1965960" cy="557784"/>
          </a:xfrm>
          <a:prstGeom prst="rect">
            <a:avLst/>
          </a:prstGeom>
          <a:solidFill>
            <a:srgbClr val="16170A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492740" y="3525012"/>
            <a:ext cx="128016" cy="128016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58368" y="3867912"/>
            <a:ext cx="301752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04672" y="4032504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D9DC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product content</a:t>
            </a:r>
            <a:endParaRPr lang="en-US" sz="830" dirty="0"/>
          </a:p>
        </p:txBody>
      </p:sp>
      <p:sp>
        <p:nvSpPr>
          <p:cNvPr id="27" name="Shape 25"/>
          <p:cNvSpPr/>
          <p:nvPr/>
        </p:nvSpPr>
        <p:spPr>
          <a:xfrm>
            <a:off x="3675888" y="3867912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94860" y="4082796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641848" y="3867912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560820" y="4082796"/>
            <a:ext cx="128016" cy="128016"/>
          </a:xfrm>
          <a:prstGeom prst="ellipse">
            <a:avLst/>
          </a:prstGeom>
          <a:solidFill>
            <a:srgbClr val="7A818A"/>
          </a:solidFill>
          <a:ln w="12700">
            <a:solidFill>
              <a:srgbClr val="7A818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607808" y="3867912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526780" y="4082796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573768" y="3867912"/>
            <a:ext cx="1965960" cy="557784"/>
          </a:xfrm>
          <a:prstGeom prst="rect">
            <a:avLst/>
          </a:prstGeom>
          <a:solidFill>
            <a:srgbClr val="141608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492740" y="4082796"/>
            <a:ext cx="128016" cy="128016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58368" y="4425696"/>
            <a:ext cx="301752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04672" y="4590288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D9DC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Buyurtma / qoldiq / narx</a:t>
            </a:r>
            <a:endParaRPr lang="en-US" sz="830" dirty="0"/>
          </a:p>
        </p:txBody>
      </p:sp>
      <p:sp>
        <p:nvSpPr>
          <p:cNvPr id="37" name="Shape 35"/>
          <p:cNvSpPr/>
          <p:nvPr/>
        </p:nvSpPr>
        <p:spPr>
          <a:xfrm>
            <a:off x="3675888" y="4425696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594860" y="4640580"/>
            <a:ext cx="128016" cy="128016"/>
          </a:xfrm>
          <a:prstGeom prst="ellipse">
            <a:avLst/>
          </a:prstGeom>
          <a:solidFill>
            <a:srgbClr val="7A818A"/>
          </a:solidFill>
          <a:ln w="12700">
            <a:solidFill>
              <a:srgbClr val="7A818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641848" y="4425696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560820" y="4640580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607808" y="4425696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526780" y="4640580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573768" y="4425696"/>
            <a:ext cx="1965960" cy="557784"/>
          </a:xfrm>
          <a:prstGeom prst="rect">
            <a:avLst/>
          </a:prstGeom>
          <a:solidFill>
            <a:srgbClr val="16170A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492740" y="4640580"/>
            <a:ext cx="128016" cy="128016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58368" y="4983480"/>
            <a:ext cx="301752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04672" y="5148072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D9DC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Kritik diagnostika</a:t>
            </a:r>
            <a:endParaRPr lang="en-US" sz="830" dirty="0"/>
          </a:p>
        </p:txBody>
      </p:sp>
      <p:sp>
        <p:nvSpPr>
          <p:cNvPr id="47" name="Shape 45"/>
          <p:cNvSpPr/>
          <p:nvPr/>
        </p:nvSpPr>
        <p:spPr>
          <a:xfrm>
            <a:off x="3675888" y="4983480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594860" y="5198364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641848" y="4983480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560820" y="5198364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7607808" y="4983480"/>
            <a:ext cx="1965960" cy="557784"/>
          </a:xfrm>
          <a:prstGeom prst="rect">
            <a:avLst/>
          </a:prstGeom>
          <a:solidFill>
            <a:srgbClr val="0E1114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526780" y="5198364"/>
            <a:ext cx="128016" cy="128016"/>
          </a:xfrm>
          <a:prstGeom prst="ellipse">
            <a:avLst/>
          </a:prstGeom>
          <a:solidFill>
            <a:srgbClr val="7A818A"/>
          </a:solidFill>
          <a:ln w="12700">
            <a:solidFill>
              <a:srgbClr val="7A818A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9573768" y="4983480"/>
            <a:ext cx="1965960" cy="557784"/>
          </a:xfrm>
          <a:prstGeom prst="rect">
            <a:avLst/>
          </a:prstGeom>
          <a:solidFill>
            <a:srgbClr val="141608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0492740" y="5198364"/>
            <a:ext cx="128016" cy="128016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658368" y="5541264"/>
            <a:ext cx="301752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804672" y="5705856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30" dirty="0">
                <a:solidFill>
                  <a:srgbClr val="D9DC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AI actions</a:t>
            </a:r>
            <a:endParaRPr lang="en-US" sz="830" dirty="0"/>
          </a:p>
        </p:txBody>
      </p:sp>
      <p:sp>
        <p:nvSpPr>
          <p:cNvPr id="57" name="Shape 55"/>
          <p:cNvSpPr/>
          <p:nvPr/>
        </p:nvSpPr>
        <p:spPr>
          <a:xfrm>
            <a:off x="3675888" y="5541264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594860" y="5756148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641848" y="5541264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6560820" y="5756148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7607808" y="5541264"/>
            <a:ext cx="1965960" cy="557784"/>
          </a:xfrm>
          <a:prstGeom prst="rect">
            <a:avLst/>
          </a:prstGeom>
          <a:solidFill>
            <a:srgbClr val="101317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8526780" y="5756148"/>
            <a:ext cx="128016" cy="128016"/>
          </a:xfrm>
          <a:prstGeom prst="ellipse">
            <a:avLst/>
          </a:prstGeom>
          <a:solidFill>
            <a:srgbClr val="2B3138"/>
          </a:solidFill>
          <a:ln w="12700">
            <a:solidFill>
              <a:srgbClr val="2B3138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9573768" y="5541264"/>
            <a:ext cx="1965960" cy="557784"/>
          </a:xfrm>
          <a:prstGeom prst="rect">
            <a:avLst/>
          </a:prstGeom>
          <a:solidFill>
            <a:srgbClr val="16170A"/>
          </a:solidFill>
          <a:ln w="10160">
            <a:solidFill>
              <a:srgbClr val="2A3037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0492740" y="5756148"/>
            <a:ext cx="128016" cy="128016"/>
          </a:xfrm>
          <a:prstGeom prst="ellipse">
            <a:avLst/>
          </a:prstGeom>
          <a:solidFill>
            <a:srgbClr val="F4C400"/>
          </a:solidFill>
          <a:ln w="12700">
            <a:solidFill>
              <a:srgbClr val="F4C400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1417320" y="5961888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Albus qiymati — “yana bitta dashboard” emas, balki sotuvchining kundalik ish oqimini birlashtirish.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84280" y="5029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D2D5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Albus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Albus — Startup Presentation 2026</dc:title>
  <dc:subject>Albus — AI Multi-Marketplace Seller OS</dc:subject>
  <dc:creator>Albus</dc:creator>
  <cp:lastModifiedBy>Albus</cp:lastModifiedBy>
  <cp:revision>1</cp:revision>
  <dcterms:created xsi:type="dcterms:W3CDTF">2026-08-27T10:30:23Z</dcterms:created>
  <dcterms:modified xsi:type="dcterms:W3CDTF">2026-08-27T10:30:23Z</dcterms:modified>
</cp:coreProperties>
</file>