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19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6.xml"/><Relationship Id="rId7" Type="http://schemas.openxmlformats.org/officeDocument/2006/relationships/slide" Target="slides/slide7.xml"/><Relationship Id="rId8" Type="http://schemas.openxmlformats.org/officeDocument/2006/relationships/slide" Target="slides/slide8.xml"/><Relationship Id="rId9" Type="http://schemas.openxmlformats.org/officeDocument/2006/relationships/slide" Target="slides/slide9.xml"/><Relationship Id="rId10" Type="http://schemas.openxmlformats.org/officeDocument/2006/relationships/slide" Target="slides/slide10.xml"/><Relationship Id="rId11" Type="http://schemas.openxmlformats.org/officeDocument/2006/relationships/slide" Target="slides/slide11.xml"/><Relationship Id="rId12" Type="http://schemas.openxmlformats.org/officeDocument/2006/relationships/slide" Target="slides/slide12.xml"/><Relationship Id="rId13" Type="http://schemas.openxmlformats.org/officeDocument/2006/relationships/slide" Target="slides/slide13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slide" Target="slides/slide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15224A"/>
                </a:solidFill>
                <a:latin typeface="Arial"/>
              </a:defRPr>
            </a:pPr>
            <a:r>
              <a:rPr sz="1300" b="0" i="0" u="none" strike="noStrike">
                <a:solidFill>
                  <a:srgbClr val="15224A"/>
                </a:solidFill>
                <a:latin typeface="Arial"/>
              </a:rPr>
              <a:t>Annual revenue, $ thousand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Revenue, $ thousand</c:v>
                </c:pt>
              </c:strCache>
            </c:strRef>
          </c:tx>
          <c:spPr>
            <a:solidFill>
              <a:srgbClr val="00C2A8"/>
            </a:solidFill>
            <a:effectLst/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5224A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Year 1</c:v>
                  </c:pt>
                  <c:pt idx="1">
                    <c:v>Year 2</c:v>
                  </c:pt>
                  <c:pt idx="2">
                    <c:v>Year 3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34.1</c:v>
                </c:pt>
                <c:pt idx="1">
                  <c:v>134.6</c:v>
                </c:pt>
                <c:pt idx="2">
                  <c:v>223</c:v>
                </c:pt>
              </c:numCache>
            </c:numRef>
          </c:val>
        </c:ser>
        <c:dLbls>
          <c:numFmt formatCode="#,##0.0" sourceLinked="0"/>
          <c:txPr>
            <a:bodyPr/>
            <a:lstStyle/>
            <a:p>
              <a:pPr>
                <a:defRPr b="0" i="0" strike="noStrike" sz="1200" u="none">
                  <a:solidFill>
                    <a:srgbClr val="15224A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9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47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2E7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A6478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$ thousand</c:v>
                </c:pt>
              </c:strCache>
            </c:strRef>
          </c:tx>
          <c:spPr>
            <a:solidFill>
              <a:srgbClr val="15224A"/>
            </a:solidFill>
            <a:effectLst/>
          </c:spPr>
          <c:invertIfNegative val="0"/>
          <c:dLbls>
            <c:numFmt formatCode="$#,##0&quot; тыс.&quot;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5224A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15224A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00C2A8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5B7BB8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ADCF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Sales and
onboarding</c:v>
                  </c:pt>
                  <c:pt idx="1">
                    <c:v>Engineering</c:v>
                  </c:pt>
                  <c:pt idx="2">
                    <c:v>Infrastructure
and operations</c:v>
                  </c:pt>
                  <c:pt idx="3">
                    <c:v>Marketing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</c:v>
                </c:pt>
                <c:pt idx="1">
                  <c:v>12</c:v>
                </c:pt>
                <c:pt idx="2">
                  <c:v>7</c:v>
                </c:pt>
                <c:pt idx="3">
                  <c:v>5</c:v>
                </c:pt>
              </c:numCache>
            </c:numRef>
          </c:val>
        </c:ser>
        <c:dLbls>
          <c:numFmt formatCode="$#,##0&quot; тыс.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15224A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1B2436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E2E7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A6478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One line to open with: we give biometric time tracking to companies that cannot afford terminals. The product already runs in production.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Note the split: most of the money goes to sales, not to engineering. That is deliberate, and it is what makes this application different from a research grant.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Say the two-month line out loud. It answers the question a jury always has about a small team: can they actually 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Closing line to say out loud: the product is ready, the money is for sales, not for development.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If they ask why we can do this and a terminal vendor cannot: the vendor is paid once and never sees the site again. We see every shift, and every flagged event comes back labelled by a manager. That is the training 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is not the biometrics market. It is the market of everyone who walked away from biometrics because the hardware was too expensive.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key point: without fraud control the product is useless, because workers will simply check each other in. That is why we do geo-fence, device binding and risk rules, not just a photo.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slide is our honesty argument. We do not pass unfinished work off as done, and we say plainly what the money is for.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Where 68,000 comes from: stat.uz, 1 February 2025 — 431,500 active companies, of which 363,600 are small businesses and micro firms. The difference is 67,900. It is a floor: small firms with 20+ staff are our clients too and are not in that number. The average contract of 6.8M soum a year comes from the financial model. Rate: 12,800 soum per dollar. Year one target is 154 companies, which is 0.2% of the segment.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Prices are in soum and do not move with the exchange rate. Dollar figures use 12,800 soum per dollar, the rate used across the whole application.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If they ask about the 7.4×, answer honestly: it is a model built on our assumptions, and the most sensitive variable is sales productivity at six customers per month. The first real sales will test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honest line about foreign SaaS: they are strong products, but they check a phone and a GPS point, not a face, and they keep the data abroad.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key idea: the size of the grant is not a guess. It is the gap between today and operating break-even.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chart" Target="..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2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1170432"/>
            <a:ext cx="457200" cy="54864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566928" y="1170432"/>
            <a:ext cx="54864" cy="457200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11164824" y="1170432"/>
            <a:ext cx="457200" cy="54864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11567160" y="1170432"/>
            <a:ext cx="54864" cy="457200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566928" y="4773168"/>
            <a:ext cx="457200" cy="54864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566928" y="4370832"/>
            <a:ext cx="54864" cy="457200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11164824" y="4773168"/>
            <a:ext cx="457200" cy="54864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11567160" y="4370832"/>
            <a:ext cx="54864" cy="457200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1024128" y="1783080"/>
            <a:ext cx="65836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NAZAR</a:t>
            </a:r>
            <a:endParaRPr lang="en-US" sz="6000" dirty="0"/>
          </a:p>
        </p:txBody>
      </p:sp>
      <p:sp>
        <p:nvSpPr>
          <p:cNvPr id="11" name="Text 9"/>
          <p:cNvSpPr/>
          <p:nvPr/>
        </p:nvSpPr>
        <p:spPr>
          <a:xfrm>
            <a:off x="1069848" y="2852928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and attendance by face —</a:t>
            </a:r>
            <a:endParaRPr lang="en-US" sz="21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2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no hardware to buy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1069848" y="3822192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smartphone instead of a biometric terminal that costs $230–620.</a:t>
            </a:r>
            <a:endParaRPr lang="en-US" sz="13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in one day.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872984" y="513892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00C2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President Tech Award 2026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872984" y="541324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E8D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Tashkent · August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4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forecast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years on the hiring plan in this application. The full model is attached</a:t>
            </a:r>
            <a:endParaRPr lang="en-US" sz="1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66928" y="1737360"/>
          <a:ext cx="59436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6876288" y="1783080"/>
            <a:ext cx="4745736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7132320" y="1856232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154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528048" y="1874520"/>
            <a:ext cx="181965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paying companies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year 1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6876288" y="2862072"/>
            <a:ext cx="4745736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7132320" y="2935224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490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9528048" y="2953512"/>
            <a:ext cx="181965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paying companies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year 3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6876288" y="3941064"/>
            <a:ext cx="4745736" cy="932688"/>
          </a:xfrm>
          <a:prstGeom prst="roundRect">
            <a:avLst>
              <a:gd name="adj" fmla="val 7843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7132320" y="4014216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 14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9528048" y="4032504"/>
            <a:ext cx="181965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break-even on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EBITDA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566928" y="5138928"/>
            <a:ext cx="11055096" cy="1078992"/>
          </a:xfrm>
          <a:prstGeom prst="roundRect">
            <a:avLst>
              <a:gd name="adj" fmla="val 6780"/>
            </a:avLst>
          </a:prstGeom>
          <a:solidFill>
            <a:srgbClr val="15224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950976" y="5138928"/>
            <a:ext cx="1028700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$40,000 lasts exactly until break-even.  </a:t>
            </a:r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lowest point about $6,800 is left in the account. After that, growth is paid for by revenue.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4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$40,000 goes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months, tied to a result we can measure</a:t>
            </a:r>
            <a:endParaRPr lang="en-US" sz="1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66928" y="1719072"/>
          <a:ext cx="5760720" cy="33832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6711696" y="1737360"/>
            <a:ext cx="4910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and onboarding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711696" y="2002536"/>
            <a:ext cx="49103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managers for 12 months. Sales is the bottleneck, not engineering: the product exists, the buyers do not yet.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6711696" y="2670048"/>
            <a:ext cx="4910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Engineering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11696" y="2935224"/>
            <a:ext cx="49103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 to store release, liveness tested and switched on, Hikvision from prototype to product, offline mode, 1C.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6711696" y="3602736"/>
            <a:ext cx="4910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 and operations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711696" y="3867912"/>
            <a:ext cx="49103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Servers in Uzbekistan, card processing, accounting, IT Park resident reporting.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711696" y="4535424"/>
            <a:ext cx="49103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711696" y="4800600"/>
            <a:ext cx="491032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content, ads aimed at business owners, two trade shows.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566928" y="5358384"/>
            <a:ext cx="11055096" cy="914400"/>
          </a:xfrm>
          <a:prstGeom prst="roundRect">
            <a:avLst>
              <a:gd name="adj" fmla="val 8000"/>
            </a:avLst>
          </a:prstGeom>
          <a:solidFill>
            <a:srgbClr val="F4F6F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932688" y="5358384"/>
            <a:ext cx="1032357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for 12 months:  </a:t>
            </a:r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around 150 paying companies and operating break-even. The calculation sits in the attached financial model.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4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product was built in-house — no contractors, no outsourcing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3429000" cy="2651760"/>
          </a:xfrm>
          <a:prstGeom prst="roundRect">
            <a:avLst>
              <a:gd name="adj" fmla="val 2759"/>
            </a:avLst>
          </a:prstGeom>
          <a:solidFill>
            <a:srgbClr val="15224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859536" y="1956816"/>
            <a:ext cx="566928" cy="566928"/>
          </a:xfrm>
          <a:prstGeom prst="ellipse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59536" y="195681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59536" y="2670048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Aminjon Akhmedjanov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59536" y="2980944"/>
            <a:ext cx="2843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C2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Founder, engineer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59536" y="3346704"/>
            <a:ext cx="28437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the backend, face matching, web app and integrations — 93,000 lines of code in two months.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79976" y="1737360"/>
            <a:ext cx="3429000" cy="265176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1" name="Shape 9"/>
          <p:cNvSpPr/>
          <p:nvPr/>
        </p:nvSpPr>
        <p:spPr>
          <a:xfrm>
            <a:off x="4672584" y="1956816"/>
            <a:ext cx="566928" cy="566928"/>
          </a:xfrm>
          <a:prstGeom prst="ellipse">
            <a:avLst/>
          </a:prstGeom>
          <a:solidFill>
            <a:srgbClr val="F4F6FB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4672584" y="195681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72584" y="2670048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Fayziddin Akhmedjanov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672584" y="2980944"/>
            <a:ext cx="2843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2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and onboarding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672584" y="3346704"/>
            <a:ext cx="28437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sales and onboarding with the first customers, and brings back what they ask for.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193024" y="1737360"/>
            <a:ext cx="3429000" cy="265176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8485632" y="1956816"/>
            <a:ext cx="566928" cy="566928"/>
          </a:xfrm>
          <a:prstGeom prst="ellipse">
            <a:avLst/>
          </a:prstGeom>
          <a:solidFill>
            <a:srgbClr val="F4F6FB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8485632" y="195681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485632" y="2670048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role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485632" y="2980944"/>
            <a:ext cx="2843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52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sales managers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485632" y="3346704"/>
            <a:ext cx="28437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hires paid from the grant — for the plan of 154 paying companies in a year.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66928" y="4663440"/>
            <a:ext cx="11055096" cy="1371600"/>
          </a:xfrm>
          <a:prstGeom prst="roundRect">
            <a:avLst>
              <a:gd name="adj" fmla="val 5333"/>
            </a:avLst>
          </a:prstGeom>
          <a:solidFill>
            <a:srgbClr val="15224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950976" y="486460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team has proved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50976" y="5212080"/>
            <a:ext cx="10287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months from the first commit to a working system that can take payments.</a:t>
            </a:r>
            <a:endParaRPr lang="en-US" sz="13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not asking for money to build the product. It is built. We are asking for money to sell it.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522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1005840"/>
            <a:ext cx="457200" cy="54864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566928" y="1005840"/>
            <a:ext cx="54864" cy="457200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11164824" y="1005840"/>
            <a:ext cx="457200" cy="54864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11567160" y="1005840"/>
            <a:ext cx="54864" cy="457200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566928" y="5248656"/>
            <a:ext cx="457200" cy="54864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7" name="Shape 5"/>
          <p:cNvSpPr/>
          <p:nvPr/>
        </p:nvSpPr>
        <p:spPr>
          <a:xfrm>
            <a:off x="566928" y="4846320"/>
            <a:ext cx="54864" cy="457200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8" name="Shape 6"/>
          <p:cNvSpPr/>
          <p:nvPr/>
        </p:nvSpPr>
        <p:spPr>
          <a:xfrm>
            <a:off x="11164824" y="5248656"/>
            <a:ext cx="457200" cy="54864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11567160" y="4846320"/>
            <a:ext cx="54864" cy="457200"/>
          </a:xfrm>
          <a:prstGeom prst="rect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1115568" y="1600200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ask for $40,000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1133856" y="2395728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0C2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12 months — for sales and for finishing the product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133856" y="3017520"/>
            <a:ext cx="78638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2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Sales: a steady flow of paying companies</a:t>
            </a:r>
            <a:endParaRPr lang="en-US" sz="1450" dirty="0"/>
          </a:p>
          <a:p>
            <a:pPr marL="342900" indent="-342900">
              <a:lnSpc>
                <a:spcPts val="2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Product: mobile app in the stores, cameras in production</a:t>
            </a:r>
            <a:endParaRPr lang="en-US" sz="1450" dirty="0"/>
          </a:p>
          <a:p>
            <a:pPr marL="342900" indent="-342900">
              <a:lnSpc>
                <a:spcPts val="2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Economics: operating break-even inside the year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330184" y="416052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6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NAZAR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7415784" y="46177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i="1" dirty="0">
                <a:solidFill>
                  <a:srgbClr val="00C2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product is ready. We need sales.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66928" y="5806440"/>
            <a:ext cx="110550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7E8D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nazarhr.uz  ·  +998 90 604 80 83  ·  Telegram @cntz_001  ·  github.com/aminredfield/nazar-core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4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Uzbekistan, attendance is either kept on paper or costs as much as a car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755648"/>
            <a:ext cx="34290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59536" y="199339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3–8M</a:t>
            </a:r>
            <a:pPr indent="0" marL="0">
              <a:buNone/>
            </a:pPr>
            <a:r>
              <a:rPr lang="en-US" sz="1500" b="1" dirty="0">
                <a:solidFill>
                  <a:srgbClr val="00C2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soum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59536" y="2761488"/>
            <a:ext cx="2862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biometric terminal with install</a:t>
            </a:r>
            <a:endParaRPr lang="en-US" sz="13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$230–620 per site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79976" y="1755648"/>
            <a:ext cx="34290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4672584" y="199339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15–40M</a:t>
            </a:r>
            <a:pPr indent="0" marL="0">
              <a:buNone/>
            </a:pPr>
            <a:r>
              <a:rPr lang="en-US" sz="1500" b="1" dirty="0">
                <a:solidFill>
                  <a:srgbClr val="00C2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soum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4672584" y="2761488"/>
            <a:ext cx="2862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equip a company with 3–5 sites</a:t>
            </a:r>
            <a:endParaRPr lang="en-US" sz="13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$1,200–3,100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193024" y="1755648"/>
            <a:ext cx="34290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8485632" y="199339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pPr indent="0" marL="0">
              <a:buNone/>
            </a:pPr>
            <a:r>
              <a:rPr lang="en-US" sz="1500" b="1" dirty="0">
                <a:solidFill>
                  <a:srgbClr val="00C2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ways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8485632" y="2761488"/>
            <a:ext cx="28620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check a paper timesheet</a:t>
            </a:r>
            <a:endParaRPr lang="en-US" sz="13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workers fill in themselves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66928" y="4041648"/>
            <a:ext cx="11055096" cy="1481328"/>
          </a:xfrm>
          <a:prstGeom prst="roundRect">
            <a:avLst>
              <a:gd name="adj" fmla="val 4938"/>
            </a:avLst>
          </a:prstGeom>
          <a:solidFill>
            <a:srgbClr val="15224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50976" y="4315968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hit hardest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50976" y="4663440"/>
            <a:ext cx="10287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 with staff spread across sites: retail chains, cafes, security, cleaning, construction, logistics.</a:t>
            </a:r>
            <a:endParaRPr lang="en-US" sz="13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terminal in every location never pays for itself — so they buy nothing at all.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4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solution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terminal is replaced by the phone a worker already carries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691640"/>
            <a:ext cx="420624" cy="420624"/>
          </a:xfrm>
          <a:prstGeom prst="ellipse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566928" y="16916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188720" y="165506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up in a day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44568" y="1636776"/>
            <a:ext cx="6858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company adds its people in the web app. No installers on site, no hardware to buy.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66928" y="2651760"/>
            <a:ext cx="420624" cy="420624"/>
          </a:xfrm>
          <a:prstGeom prst="ellipse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566928" y="26517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88720" y="261518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in by face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44568" y="2596896"/>
            <a:ext cx="6858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worker opens a page and looks at the camera. The system matches the face against the company records.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66928" y="3611880"/>
            <a:ext cx="420624" cy="420624"/>
          </a:xfrm>
          <a:prstGeom prst="ellipse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566928" y="36118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188720" y="357530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Location check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44568" y="3557016"/>
            <a:ext cx="6858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check-in counts only if the worker is inside the geo-fence of the site. The device is tied to the person.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66928" y="4572000"/>
            <a:ext cx="420624" cy="420624"/>
          </a:xfrm>
          <a:prstGeom prst="ellipse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566928" y="45720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88720" y="453542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for the manager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544568" y="4517136"/>
            <a:ext cx="6858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dashboard: who came, who was late, who never came. A daily summary lands in Telegram.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66928" y="5596128"/>
            <a:ext cx="11055096" cy="777240"/>
          </a:xfrm>
          <a:prstGeom prst="roundRect">
            <a:avLst>
              <a:gd name="adj" fmla="val 9412"/>
            </a:avLst>
          </a:prstGeom>
          <a:solidFill>
            <a:srgbClr val="F4F6F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914400" y="5596128"/>
            <a:ext cx="10360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Fraud control is the core of the product.  </a:t>
            </a:r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Geo-fence, device binding and eight risk rules that mark suspicious check-ins for the manager to review.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4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works today, what we finish next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product is in production. We are asking for money for the right column only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719072"/>
            <a:ext cx="5321808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877824" y="1956816"/>
            <a:ext cx="1572768" cy="329184"/>
          </a:xfrm>
          <a:prstGeom prst="roundRect">
            <a:avLst>
              <a:gd name="adj" fmla="val 50000"/>
            </a:avLst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877824" y="1956816"/>
            <a:ext cx="157276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WORKING TODAY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77824" y="2432304"/>
            <a:ext cx="4681728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web app, multi-tenant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 matching: detector + ArcFace + pgvector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Geo-fences per site, eight GPS fraud rules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Suspicious check-ins queued for manager review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rules: late, overtime, auto check-out, audit log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Attendance analytics, daily Telegram summaries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payments live, plans and subscriptions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languages, servers inside Uzbekistan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300216" y="1719072"/>
            <a:ext cx="5321808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6611112" y="1956816"/>
            <a:ext cx="2377440" cy="329184"/>
          </a:xfrm>
          <a:prstGeom prst="roundRect">
            <a:avLst>
              <a:gd name="adj" fmla="val 50000"/>
            </a:avLst>
          </a:prstGeom>
          <a:solidFill>
            <a:srgbClr val="E8A33D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611112" y="1956816"/>
            <a:ext cx="2377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A2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PROGRESS — NEEDS THE GRANT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611112" y="2432304"/>
            <a:ext cx="4681728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 with on-site route tracking — to store release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Liveness check — prototype built, needs proper testing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Anti-spoofing model: one frame, no head turn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Hikvision cameras — prototype to product, HikConnect cloud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 and recurring subscription charges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check-in with no internet on site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1C export, Dahua cameras and the ONVIF protocol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66928" y="6035040"/>
            <a:ext cx="110550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152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93,000 lines of code · 56 test suites · first commit 26 May 2026 — a working system with billing in two months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4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AI: what runs today, what comes next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terminal vendor sells hardware once — we learn from every check-in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691640"/>
            <a:ext cx="420624" cy="420624"/>
          </a:xfrm>
          <a:prstGeom prst="ellipse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566928" y="16916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188720" y="165506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Running today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44568" y="1636776"/>
            <a:ext cx="6858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 matching on a normal CPU: detector, ArcFace embeddings, vector search. Eight rules flag suspicious check-ins.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66928" y="2651760"/>
            <a:ext cx="420624" cy="420624"/>
          </a:xfrm>
          <a:prstGeom prst="ellipse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566928" y="26517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88720" y="261518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Next: a one-second check-in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44568" y="2596896"/>
            <a:ext cx="6858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anti-spoofing model that tells a real face from a screen or a printed photo. No head turn, no extra steps.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66928" y="3611880"/>
            <a:ext cx="420624" cy="420624"/>
          </a:xfrm>
          <a:prstGeom prst="ellipse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566928" y="36118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188720" y="357530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Next: fraud control that learns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44568" y="3557016"/>
            <a:ext cx="6858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already label every flagged event. The model learns the normal day of each person and each site.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66928" y="4572000"/>
            <a:ext cx="420624" cy="420624"/>
          </a:xfrm>
          <a:prstGeom prst="ellipse">
            <a:avLst/>
          </a:prstGeom>
          <a:solidFill>
            <a:srgbClr val="00C2A8"/>
          </a:solidFill>
          <a:ln w="12700">
            <a:solidFill>
              <a:srgbClr val="333333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566928" y="45720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188720" y="453542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Later: predict and answer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544568" y="4517136"/>
            <a:ext cx="6858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the manager who may not turn up tomorrow. Answer questions asked in plain language in Telegram.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66928" y="5596128"/>
            <a:ext cx="11055096" cy="777240"/>
          </a:xfrm>
          <a:prstGeom prst="roundRect">
            <a:avLst>
              <a:gd name="adj" fmla="val 9412"/>
            </a:avLst>
          </a:prstGeom>
          <a:solidFill>
            <a:srgbClr val="F4F6F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914400" y="5596128"/>
            <a:ext cx="103601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model flags. The manager decides.  </a:t>
            </a:r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check-in is a labelled data point: face, place, device, time — plus the verdict of a human. We keep embeddings, not a photo archive, and the data stays in Uzbekistan.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4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aim at the segment for which biometrics is simply too expensive today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2615184" cy="1600200"/>
          </a:xfrm>
          <a:prstGeom prst="roundRect">
            <a:avLst>
              <a:gd name="adj" fmla="val 4571"/>
            </a:avLst>
          </a:prstGeom>
          <a:solidFill>
            <a:srgbClr val="F4F6F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04672" y="1901952"/>
            <a:ext cx="21396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Retail and</a:t>
            </a:r>
            <a:endParaRPr lang="en-US" sz="14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pharmacy chains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04672" y="2578608"/>
            <a:ext cx="21396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20–200 workers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5–30 sites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474720" y="1737360"/>
            <a:ext cx="2615184" cy="1600200"/>
          </a:xfrm>
          <a:prstGeom prst="roundRect">
            <a:avLst>
              <a:gd name="adj" fmla="val 4571"/>
            </a:avLst>
          </a:prstGeom>
          <a:solidFill>
            <a:srgbClr val="F4F6F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3712464" y="1901952"/>
            <a:ext cx="21396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Cafes</a:t>
            </a:r>
            <a:endParaRPr lang="en-US" sz="14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restaurants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712464" y="2578608"/>
            <a:ext cx="21396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turnover,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work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382512" y="1737360"/>
            <a:ext cx="2615184" cy="1600200"/>
          </a:xfrm>
          <a:prstGeom prst="roundRect">
            <a:avLst>
              <a:gd name="adj" fmla="val 4571"/>
            </a:avLst>
          </a:prstGeom>
          <a:solidFill>
            <a:srgbClr val="F4F6F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6620256" y="1901952"/>
            <a:ext cx="21396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</a:t>
            </a:r>
            <a:endParaRPr lang="en-US" sz="14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cleaning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620256" y="2578608"/>
            <a:ext cx="21396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working at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client's sites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290304" y="1737360"/>
            <a:ext cx="2615184" cy="1600200"/>
          </a:xfrm>
          <a:prstGeom prst="roundRect">
            <a:avLst>
              <a:gd name="adj" fmla="val 4571"/>
            </a:avLst>
          </a:prstGeom>
          <a:solidFill>
            <a:srgbClr val="F4F6F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528048" y="1901952"/>
            <a:ext cx="21396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Construction</a:t>
            </a:r>
            <a:endParaRPr lang="en-US" sz="14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logistics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528048" y="2578608"/>
            <a:ext cx="213969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Crews, rotations,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subcontractors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66928" y="3584448"/>
            <a:ext cx="5486400" cy="2286000"/>
          </a:xfrm>
          <a:prstGeom prst="roundRect">
            <a:avLst>
              <a:gd name="adj" fmla="val 3200"/>
            </a:avLst>
          </a:prstGeom>
          <a:solidFill>
            <a:srgbClr val="15224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932688" y="380390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size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32688" y="4151376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900" b="1" dirty="0">
                <a:solidFill>
                  <a:srgbClr val="E8A3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68,000 companies</a:t>
            </a:r>
            <a:endParaRPr lang="en-US" sz="19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 the small-business category × 6.8M soum average yearly contract = 460B soum ($36M) a year</a:t>
            </a:r>
            <a:endParaRPr lang="en-US" sz="19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100" i="1" dirty="0">
                <a:solidFill>
                  <a:srgbClr val="8FA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stat.uz, February 2025. A floor estimate — small firms with 20+ staff are not counted here.</a:t>
            </a:r>
            <a:endParaRPr lang="en-US" sz="1900" dirty="0"/>
          </a:p>
        </p:txBody>
      </p:sp>
      <p:sp>
        <p:nvSpPr>
          <p:cNvPr id="19" name="Shape 17"/>
          <p:cNvSpPr/>
          <p:nvPr/>
        </p:nvSpPr>
        <p:spPr>
          <a:xfrm>
            <a:off x="6419088" y="3584448"/>
            <a:ext cx="5202936" cy="2286000"/>
          </a:xfrm>
          <a:prstGeom prst="roundRect">
            <a:avLst>
              <a:gd name="adj" fmla="val 3200"/>
            </a:avLst>
          </a:prstGeom>
          <a:solidFill>
            <a:srgbClr val="F4F6F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6766560" y="3803904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now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766560" y="4169664"/>
            <a:ext cx="450799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7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worker already has a smartphone — the barrier is gone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on keeping personal data inside the country shut out foreign services</a:t>
            </a:r>
            <a:endParaRPr lang="en-US" sz="1250" dirty="0"/>
          </a:p>
          <a:p>
            <a:pPr marL="342900" indent="-342900">
              <a:lnSpc>
                <a:spcPts val="17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B2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and Payme made subscriptions normal for local business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4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model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subscription priced in soum, paid monthly or yearly at a discount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342900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59536" y="1938528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59536" y="2304288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$21</a:t>
            </a:r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month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859536" y="2871216"/>
            <a:ext cx="2843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20 workers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sites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59536" y="3529584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52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Cafe, shop, office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79976" y="1737360"/>
            <a:ext cx="3429000" cy="2423160"/>
          </a:xfrm>
          <a:prstGeom prst="roundRect">
            <a:avLst>
              <a:gd name="adj" fmla="val 3019"/>
            </a:avLst>
          </a:prstGeom>
          <a:solidFill>
            <a:srgbClr val="15224A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672584" y="1938528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72584" y="2304288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$51</a:t>
            </a:r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/ month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4672584" y="2871216"/>
            <a:ext cx="2843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50 workers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sites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672584" y="3529584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0C2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 with branches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93024" y="1737360"/>
            <a:ext cx="3429000" cy="2423160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8485632" y="1938528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85632" y="2304288"/>
            <a:ext cx="2843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522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contract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85632" y="2871216"/>
            <a:ext cx="2843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limits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camera integration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485632" y="3529584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52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Chains and factories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6928" y="4443984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$44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566928" y="4901184"/>
            <a:ext cx="3429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revenue per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per month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379976" y="4443984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94%</a:t>
            </a:r>
            <a:endParaRPr lang="en-US" sz="2500" dirty="0"/>
          </a:p>
        </p:txBody>
      </p:sp>
      <p:sp>
        <p:nvSpPr>
          <p:cNvPr id="22" name="Text 20"/>
          <p:cNvSpPr/>
          <p:nvPr/>
        </p:nvSpPr>
        <p:spPr>
          <a:xfrm>
            <a:off x="4379976" y="4901184"/>
            <a:ext cx="3429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 —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matching runs on CPU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193024" y="4443984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mo</a:t>
            </a:r>
            <a:endParaRPr lang="en-US" sz="2500" dirty="0"/>
          </a:p>
        </p:txBody>
      </p:sp>
      <p:sp>
        <p:nvSpPr>
          <p:cNvPr id="24" name="Text 22"/>
          <p:cNvSpPr/>
          <p:nvPr/>
        </p:nvSpPr>
        <p:spPr>
          <a:xfrm>
            <a:off x="8193024" y="4901184"/>
            <a:ext cx="3429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customer lifetime</a:t>
            </a:r>
            <a:endParaRPr lang="en-US" sz="12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4% monthly churn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66928" y="5779008"/>
            <a:ext cx="110550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52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Priced in soum: 270,000 and 650,000 a month. Enterprise is the growth point — cameras already on site open chains and factories, where contracts are 10–30× larger.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522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Unit economics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winning a customer pay off — and how fast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2516886" cy="2148840"/>
          </a:xfrm>
          <a:prstGeom prst="roundRect">
            <a:avLst>
              <a:gd name="adj" fmla="val 3404"/>
            </a:avLst>
          </a:prstGeom>
          <a:solidFill>
            <a:srgbClr val="22376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804672" y="2011680"/>
            <a:ext cx="204139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7.4×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804672" y="2743200"/>
            <a:ext cx="204139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LTV / CAC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04672" y="3072384"/>
            <a:ext cx="204139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healthy SaaS starts at 3×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12998" y="1783080"/>
            <a:ext cx="2516886" cy="2148840"/>
          </a:xfrm>
          <a:prstGeom prst="roundRect">
            <a:avLst>
              <a:gd name="adj" fmla="val 3404"/>
            </a:avLst>
          </a:prstGeom>
          <a:solidFill>
            <a:srgbClr val="22376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3650742" y="2011680"/>
            <a:ext cx="204139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3.4 mo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3650742" y="2743200"/>
            <a:ext cx="204139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Payback per customer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650742" y="3072384"/>
            <a:ext cx="204139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— anything under 6 months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59068" y="1783080"/>
            <a:ext cx="2516886" cy="2148840"/>
          </a:xfrm>
          <a:prstGeom prst="roundRect">
            <a:avLst>
              <a:gd name="adj" fmla="val 3404"/>
            </a:avLst>
          </a:prstGeom>
          <a:solidFill>
            <a:srgbClr val="22376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6496812" y="2011680"/>
            <a:ext cx="204139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$141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6496812" y="2743200"/>
            <a:ext cx="204139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CAC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96812" y="3072384"/>
            <a:ext cx="204139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of winning one customer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105138" y="1783080"/>
            <a:ext cx="2516886" cy="2148840"/>
          </a:xfrm>
          <a:prstGeom prst="roundRect">
            <a:avLst>
              <a:gd name="adj" fmla="val 3404"/>
            </a:avLst>
          </a:prstGeom>
          <a:solidFill>
            <a:srgbClr val="22376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9342882" y="2011680"/>
            <a:ext cx="204139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$1,037</a:t>
            </a:r>
            <a:endParaRPr lang="en-US" sz="3400" dirty="0"/>
          </a:p>
        </p:txBody>
      </p:sp>
      <p:sp>
        <p:nvSpPr>
          <p:cNvPr id="18" name="Text 16"/>
          <p:cNvSpPr/>
          <p:nvPr/>
        </p:nvSpPr>
        <p:spPr>
          <a:xfrm>
            <a:off x="9342882" y="2743200"/>
            <a:ext cx="204139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LTV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342882" y="3072384"/>
            <a:ext cx="204139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 per customer over its life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66928" y="4224528"/>
            <a:ext cx="11055096" cy="1572768"/>
          </a:xfrm>
          <a:prstGeom prst="roundRect">
            <a:avLst>
              <a:gd name="adj" fmla="val 4651"/>
            </a:avLst>
          </a:prstGeom>
          <a:solidFill>
            <a:srgbClr val="22376B"/>
          </a:solidFill>
          <a:ln w="12700">
            <a:solidFill>
              <a:srgbClr val="333333"/>
            </a:solidFill>
            <a:prstDash val="solid"/>
          </a:ln>
          <a:effectLst>
            <a:outerShdw sx="100000" sy="100000" kx="0" ky="0" algn="bl" rotWithShape="0" blurRad="101600" dist="635" dir="5400000">
              <a:srgbClr val="9AA5BC">
                <a:alpha val="28000"/>
              </a:srgbClr>
            </a:outerShdw>
          </a:effectLst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950976" y="4443984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C2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margin comes from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50976" y="4791456"/>
            <a:ext cx="10287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Face matching runs on an ordinary processor, no graphics cards needed. Onboarding is remote, nobody</a:t>
            </a:r>
            <a:endParaRPr lang="en-US" sz="13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drives to the site. Variable cost per customer is 25,000 soum of hosting plus the payment fee.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66928" y="5989320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7E8D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figure here comes from the attached financial model and moves with its assumptions.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509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B24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Competitors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42416"/>
            <a:ext cx="110550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close the gap between expensive hardware and nothing at all</a:t>
            </a:r>
            <a:endParaRPr lang="en-US" sz="14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664208"/>
          <a:ext cx="11055096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1874520"/>
                <a:gridCol w="2084832"/>
                <a:gridCol w="1783080"/>
                <a:gridCol w="2523744"/>
              </a:tblGrid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2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15224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NAZAR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A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Biometric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terminals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2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Paper timesheet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and 1C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2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Foreign SaaS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Jibble, Hubstaff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24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Cost to start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152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$230–620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 site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Time to roll out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152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day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2–4 weeks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plus install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day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Works with no hardware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152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Fraud control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152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face, geo-fence,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152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device binding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GPS,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screenshots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Uzbek language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152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partly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Data kept inside Uzbekistan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152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Local payment (Click, Payme)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1522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7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B243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66928" y="5806440"/>
            <a:ext cx="110550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52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company for which terminals never pay off buys nothing today. We are not taking it from a competitor — we are giving it the first option it can afford.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NAZAR — питч-дек</dc:title>
  <dc:subject>PptxGenJS Presentation</dc:subject>
  <dc:creator>NAZAR</dc:creator>
  <cp:lastModifiedBy>NAZAR</cp:lastModifiedBy>
  <cp:revision>1</cp:revision>
  <dcterms:created xsi:type="dcterms:W3CDTF">2026-08-01T12:47:20Z</dcterms:created>
  <dcterms:modified xsi:type="dcterms:W3CDTF">2026-08-01T12:47:20Z</dcterms:modified>
</cp:coreProperties>
</file>